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5.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40"/>
          <w:szCs w:val="40"/>
        </w:rPr>
        <w:id w:val="-54548656"/>
        <w:docPartObj>
          <w:docPartGallery w:val="Cover Pages"/>
          <w:docPartUnique/>
        </w:docPartObj>
      </w:sdtPr>
      <w:sdtEndPr/>
      <w:sdtContent>
        <w:p w14:paraId="0536ECAA" w14:textId="7517A793" w:rsidR="00043A85" w:rsidRPr="00936420" w:rsidRDefault="00043A85" w:rsidP="007C7A89">
          <w:pPr>
            <w:spacing w:after="0"/>
            <w:rPr>
              <w:sz w:val="40"/>
              <w:szCs w:val="40"/>
            </w:rPr>
          </w:pPr>
        </w:p>
        <w:p w14:paraId="1712F705" w14:textId="41470A92" w:rsidR="00043A85" w:rsidRPr="00936420" w:rsidRDefault="00043A85" w:rsidP="007C7A89">
          <w:pPr>
            <w:spacing w:after="0"/>
            <w:rPr>
              <w:sz w:val="40"/>
              <w:szCs w:val="40"/>
            </w:rPr>
          </w:pPr>
        </w:p>
        <w:p w14:paraId="3F61F024" w14:textId="7C3F19D6" w:rsidR="00043A85" w:rsidRPr="00936420" w:rsidRDefault="00043A85" w:rsidP="007C7A89">
          <w:pPr>
            <w:spacing w:after="0"/>
            <w:rPr>
              <w:sz w:val="40"/>
              <w:szCs w:val="40"/>
            </w:rPr>
          </w:pPr>
        </w:p>
        <w:p w14:paraId="2B465E23" w14:textId="2641531D" w:rsidR="00043A85" w:rsidRPr="00936420" w:rsidRDefault="003560F5" w:rsidP="007C7A89">
          <w:pPr>
            <w:spacing w:after="0"/>
            <w:rPr>
              <w:sz w:val="40"/>
              <w:szCs w:val="40"/>
            </w:rPr>
          </w:pPr>
          <w:r w:rsidRPr="00936420">
            <w:rPr>
              <w:noProof/>
              <w:sz w:val="40"/>
              <w:szCs w:val="40"/>
              <w:lang w:val="en-GB" w:eastAsia="en-GB"/>
            </w:rPr>
            <w:drawing>
              <wp:anchor distT="0" distB="0" distL="114300" distR="114300" simplePos="0" relativeHeight="251668992" behindDoc="0" locked="0" layoutInCell="1" allowOverlap="1" wp14:anchorId="2BA42257" wp14:editId="776061DB">
                <wp:simplePos x="0" y="0"/>
                <wp:positionH relativeFrom="margin">
                  <wp:posOffset>71120</wp:posOffset>
                </wp:positionH>
                <wp:positionV relativeFrom="paragraph">
                  <wp:posOffset>8580</wp:posOffset>
                </wp:positionV>
                <wp:extent cx="6101372" cy="128546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HP-MAPS-300.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1372" cy="1285460"/>
                        </a:xfrm>
                        <a:prstGeom prst="rect">
                          <a:avLst/>
                        </a:prstGeom>
                      </pic:spPr>
                    </pic:pic>
                  </a:graphicData>
                </a:graphic>
                <wp14:sizeRelH relativeFrom="margin">
                  <wp14:pctWidth>0</wp14:pctWidth>
                </wp14:sizeRelH>
                <wp14:sizeRelV relativeFrom="margin">
                  <wp14:pctHeight>0</wp14:pctHeight>
                </wp14:sizeRelV>
              </wp:anchor>
            </w:drawing>
          </w:r>
        </w:p>
        <w:sdt>
          <w:sdtPr>
            <w:rPr>
              <w:sz w:val="40"/>
              <w:szCs w:val="40"/>
              <w:lang w:val="en-GB"/>
            </w:rPr>
            <w:id w:val="1302116417"/>
            <w:docPartObj>
              <w:docPartGallery w:val="Cover Pages"/>
              <w:docPartUnique/>
            </w:docPartObj>
          </w:sdtPr>
          <w:sdtEndPr/>
          <w:sdtContent>
            <w:p w14:paraId="3A80D06D" w14:textId="1A34DA55" w:rsidR="006D2A22" w:rsidRPr="00936420" w:rsidRDefault="006D2A22" w:rsidP="006D2A22">
              <w:pPr>
                <w:rPr>
                  <w:sz w:val="40"/>
                  <w:szCs w:val="40"/>
                  <w:lang w:val="en-GB"/>
                </w:rPr>
              </w:pPr>
            </w:p>
            <w:p w14:paraId="73C90483" w14:textId="01BF0F94" w:rsidR="00936420" w:rsidRPr="00936420" w:rsidRDefault="00AE0755" w:rsidP="00936420">
              <w:pPr>
                <w:rPr>
                  <w:sz w:val="40"/>
                  <w:szCs w:val="40"/>
                  <w:lang w:val="en-GB"/>
                </w:rPr>
              </w:pPr>
              <w:r w:rsidRPr="00936420">
                <w:rPr>
                  <w:noProof/>
                  <w:sz w:val="40"/>
                  <w:szCs w:val="40"/>
                  <w:lang w:val="en-GB" w:eastAsia="en-GB"/>
                </w:rPr>
                <mc:AlternateContent>
                  <mc:Choice Requires="wps">
                    <w:drawing>
                      <wp:anchor distT="0" distB="0" distL="114300" distR="114300" simplePos="0" relativeHeight="251656192" behindDoc="1" locked="0" layoutInCell="1" allowOverlap="1" wp14:anchorId="0045B5CE" wp14:editId="01882893">
                        <wp:simplePos x="0" y="0"/>
                        <wp:positionH relativeFrom="margin">
                          <wp:align>right</wp:align>
                        </wp:positionH>
                        <wp:positionV relativeFrom="paragraph">
                          <wp:posOffset>482723</wp:posOffset>
                        </wp:positionV>
                        <wp:extent cx="6858000" cy="5459895"/>
                        <wp:effectExtent l="0" t="0" r="0" b="0"/>
                        <wp:wrapNone/>
                        <wp:docPr id="122" name="Text Box 122"/>
                        <wp:cNvGraphicFramePr/>
                        <a:graphic xmlns:a="http://schemas.openxmlformats.org/drawingml/2006/main">
                          <a:graphicData uri="http://schemas.microsoft.com/office/word/2010/wordprocessingShape">
                            <wps:wsp>
                              <wps:cNvSpPr txBox="1"/>
                              <wps:spPr>
                                <a:xfrm>
                                  <a:off x="0" y="0"/>
                                  <a:ext cx="6858000" cy="545989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7AA12F01" w14:textId="64ED85AB" w:rsidR="003560F5" w:rsidRPr="00DD5A9E" w:rsidRDefault="003560F5" w:rsidP="006D2A22">
                                        <w:pPr>
                                          <w:pStyle w:val="NoSpacing"/>
                                          <w:pBdr>
                                            <w:bottom w:val="single" w:sz="6" w:space="4" w:color="9D9D9D" w:themeColor="text1" w:themeTint="80"/>
                                          </w:pBdr>
                                          <w:rPr>
                                            <w:rFonts w:eastAsiaTheme="majorEastAsia" w:cstheme="majorBidi"/>
                                            <w:color w:val="808080" w:themeColor="text1" w:themeTint="A6"/>
                                            <w:sz w:val="72"/>
                                            <w:szCs w:val="72"/>
                                            <w:lang w:val="fr-FR"/>
                                          </w:rPr>
                                        </w:pPr>
                                        <w:r w:rsidRPr="00DD5A9E">
                                          <w:rPr>
                                            <w:rFonts w:eastAsiaTheme="majorEastAsia" w:cstheme="majorBidi"/>
                                            <w:color w:val="808080" w:themeColor="text1" w:themeTint="A6"/>
                                            <w:sz w:val="72"/>
                                            <w:szCs w:val="72"/>
                                            <w:lang w:val="fr-FR"/>
                                          </w:rPr>
                                          <w:t xml:space="preserve">Indicator Matrix – </w:t>
                                        </w:r>
                                        <w:proofErr w:type="spellStart"/>
                                        <w:r w:rsidRPr="00DD5A9E">
                                          <w:rPr>
                                            <w:rFonts w:eastAsiaTheme="majorEastAsia" w:cstheme="majorBidi"/>
                                            <w:color w:val="808080" w:themeColor="text1" w:themeTint="A6"/>
                                            <w:sz w:val="72"/>
                                            <w:szCs w:val="72"/>
                                            <w:lang w:val="fr-FR"/>
                                          </w:rPr>
                                          <w:t>Sustainable</w:t>
                                        </w:r>
                                        <w:proofErr w:type="spellEnd"/>
                                        <w:r w:rsidRPr="00DD5A9E">
                                          <w:rPr>
                                            <w:rFonts w:eastAsiaTheme="majorEastAsia" w:cstheme="majorBidi"/>
                                            <w:color w:val="808080" w:themeColor="text1" w:themeTint="A6"/>
                                            <w:sz w:val="72"/>
                                            <w:szCs w:val="72"/>
                                            <w:lang w:val="fr-FR"/>
                                          </w:rPr>
                                          <w:t xml:space="preserve"> Procurement module</w:t>
                                        </w:r>
                                      </w:p>
                                    </w:sdtContent>
                                  </w:sdt>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149530E0" w14:textId="0EA16FBC" w:rsidR="003560F5" w:rsidRPr="00DD5A9E" w:rsidRDefault="003F16C8" w:rsidP="006D2A22">
                                        <w:pPr>
                                          <w:pStyle w:val="NoSpacing"/>
                                          <w:spacing w:before="240"/>
                                          <w:rPr>
                                            <w:caps/>
                                            <w:color w:val="3C3C3C" w:themeColor="text2"/>
                                            <w:sz w:val="36"/>
                                            <w:szCs w:val="36"/>
                                            <w:lang w:val="fr-FR"/>
                                          </w:rPr>
                                        </w:pPr>
                                        <w:r>
                                          <w:rPr>
                                            <w:caps/>
                                            <w:color w:val="3C3C3C" w:themeColor="text2"/>
                                            <w:sz w:val="36"/>
                                            <w:szCs w:val="36"/>
                                            <w:lang w:val="fr-FR"/>
                                          </w:rPr>
                                          <w:t>October 2025</w:t>
                                        </w:r>
                                      </w:p>
                                    </w:sdtContent>
                                  </w:sdt>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0045B5CE" id="_x0000_t202" coordsize="21600,21600" o:spt="202" path="m,l,21600r21600,l21600,xe">
                        <v:stroke joinstyle="miter"/>
                        <v:path gradientshapeok="t" o:connecttype="rect"/>
                      </v:shapetype>
                      <v:shape id="Text Box 122" o:spid="_x0000_s1026" type="#_x0000_t202" style="position:absolute;left:0;text-align:left;margin-left:488.8pt;margin-top:38pt;width:540pt;height:429.9pt;z-index:-251660288;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iqZgIAAEQFAAAOAAAAZHJzL2Uyb0RvYy54bWysVF9v2jAQf5+072D5fU3oSkdRQ8VaMU1C&#10;bTU69dk4donm+LyzIWGffmcnQGF76bQX+873u/93vr5pa8M2Cn0FtuCDs5wzZSWUlX0p+Pen2YcR&#10;Zz4IWwoDVhV8qzy/mbx/d924sTqHFZhSISMj1o8bV/BVCG6cZV6uVC38GThlSagBaxGIxZesRNGQ&#10;9dpk53l+mTWApUOQynt6veuEfJLsa61keNDaq8BMwSm2kE5M5zKe2eRajF9QuFUl+zDEP0RRi8qS&#10;072pOxEEW2P1h6m6kggedDiTUGegdSVVyoGyGeQn2SxWwqmUCxXHu32Z/P8zK+83C/eILLSfoaUG&#10;xoI0zo89PcZ8Wo11vClSRnIq4XZfNtUGJunxcjQc5TmJJMmGF8Or0dUw2skO6g59+KKgZpEoOFJf&#10;UrnEZu5DB91BojcLs8qY1BtjWUMuPg7zpLCXkHFjI1alLvdmDqEnKmyNihhjvynNqjJlEB/SfKlb&#10;g2wjaDKElMqGlHyyS+iI0hTEWxR7/CGqtyh3eew8gw175bqygCn7k7DLH7uQdYenmr/KO5KhXbZ9&#10;S5dQbqnTCN0SeCdnFXVjLnx4FEhTTx2kTQ4PdGgDVHXoKc5WgL/+9h7xNIwk5ayhLSq4/7kWqDgz&#10;Xy2N6cXwE20p7d0Rh0fc8oiz6/oWqCUD+jecTCTpYzA7UiPUz7T00+iZRMJK8l9wGXDH3IZuw+nb&#10;kGo6TTBaNyfC3C6cjMZjj+LEPbXPAl0/loEm+h52WyfGJ9PZYaOmhek6gK7S6MYyd7Xty0+rmoa/&#10;/1biX/CaT6jD5zf5DQAA//8DAFBLAwQUAAYACAAAACEARd6WvN4AAAAIAQAADwAAAGRycy9kb3du&#10;cmV2LnhtbEyPzU7DMBCE70i8g7VI3KjNX0lDnAqh9gQXmgp6dOIliYjXUew0gadne4LT7mpGs99k&#10;69l14ohDaD1puF4oEEiVty3VGvbF9ioBEaIhazpPqOEbA6zz87PMpNZP9IbHXawFh1BIjYYmxj6V&#10;MlQNOhMWvkdi7dMPzkQ+h1rawUwc7jp5o9RSOtMSf2hMj88NVl+70WnYfswlFT8v++aw2dxNY1nR&#10;e/Gq9eXF/PQIIuIc/8xwwmd0yJmp9CPZIDoNXCRqeFjyPKkqUbyVGla39wnIPJP/C+S/AAAA//8D&#10;AFBLAQItABQABgAIAAAAIQC2gziS/gAAAOEBAAATAAAAAAAAAAAAAAAAAAAAAABbQ29udGVudF9U&#10;eXBlc10ueG1sUEsBAi0AFAAGAAgAAAAhADj9If/WAAAAlAEAAAsAAAAAAAAAAAAAAAAALwEAAF9y&#10;ZWxzLy5yZWxzUEsBAi0AFAAGAAgAAAAhAH8vOKpmAgAARAUAAA4AAAAAAAAAAAAAAAAALgIAAGRy&#10;cy9lMm9Eb2MueG1sUEsBAi0AFAAGAAgAAAAhAEXelrzeAAAACAEAAA8AAAAAAAAAAAAAAAAAwAQA&#10;AGRycy9kb3ducmV2LnhtbFBLBQYAAAAABAAEAPMAAADLBQAAAAA=&#10;" filled="f" stroked="f" strokeweight=".5pt">
                        <v:textbox inset="36pt,36pt,36pt,36pt">
                          <w:txbxContent>
                            <w:sdt>
                              <w:sdtPr>
                                <w:rPr>
                                  <w:rFonts w:eastAsiaTheme="majorEastAsia" w:cstheme="majorBidi"/>
                                  <w:color w:val="808080" w:themeColor="text1" w:themeTint="A6"/>
                                  <w:sz w:val="72"/>
                                  <w:szCs w:val="72"/>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7AA12F01" w14:textId="64ED85AB" w:rsidR="003560F5" w:rsidRPr="00DD5A9E" w:rsidRDefault="003560F5" w:rsidP="006D2A22">
                                  <w:pPr>
                                    <w:pStyle w:val="NoSpacing"/>
                                    <w:pBdr>
                                      <w:bottom w:val="single" w:sz="6" w:space="4" w:color="9D9D9D" w:themeColor="text1" w:themeTint="80"/>
                                    </w:pBdr>
                                    <w:rPr>
                                      <w:rFonts w:eastAsiaTheme="majorEastAsia" w:cstheme="majorBidi"/>
                                      <w:color w:val="808080" w:themeColor="text1" w:themeTint="A6"/>
                                      <w:sz w:val="72"/>
                                      <w:szCs w:val="72"/>
                                      <w:lang w:val="fr-FR"/>
                                    </w:rPr>
                                  </w:pPr>
                                  <w:r w:rsidRPr="00DD5A9E">
                                    <w:rPr>
                                      <w:rFonts w:eastAsiaTheme="majorEastAsia" w:cstheme="majorBidi"/>
                                      <w:color w:val="808080" w:themeColor="text1" w:themeTint="A6"/>
                                      <w:sz w:val="72"/>
                                      <w:szCs w:val="72"/>
                                      <w:lang w:val="fr-FR"/>
                                    </w:rPr>
                                    <w:t xml:space="preserve">Indicator Matrix – </w:t>
                                  </w:r>
                                  <w:proofErr w:type="spellStart"/>
                                  <w:r w:rsidRPr="00DD5A9E">
                                    <w:rPr>
                                      <w:rFonts w:eastAsiaTheme="majorEastAsia" w:cstheme="majorBidi"/>
                                      <w:color w:val="808080" w:themeColor="text1" w:themeTint="A6"/>
                                      <w:sz w:val="72"/>
                                      <w:szCs w:val="72"/>
                                      <w:lang w:val="fr-FR"/>
                                    </w:rPr>
                                    <w:t>Sustainable</w:t>
                                  </w:r>
                                  <w:proofErr w:type="spellEnd"/>
                                  <w:r w:rsidRPr="00DD5A9E">
                                    <w:rPr>
                                      <w:rFonts w:eastAsiaTheme="majorEastAsia" w:cstheme="majorBidi"/>
                                      <w:color w:val="808080" w:themeColor="text1" w:themeTint="A6"/>
                                      <w:sz w:val="72"/>
                                      <w:szCs w:val="72"/>
                                      <w:lang w:val="fr-FR"/>
                                    </w:rPr>
                                    <w:t xml:space="preserve"> Procurement module</w:t>
                                  </w:r>
                                </w:p>
                              </w:sdtContent>
                            </w:sdt>
                            <w:sdt>
                              <w:sdtPr>
                                <w:rPr>
                                  <w:caps/>
                                  <w:color w:val="3C3C3C" w:themeColor="text2"/>
                                  <w:sz w:val="36"/>
                                  <w:szCs w:val="36"/>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149530E0" w14:textId="0EA16FBC" w:rsidR="003560F5" w:rsidRPr="00DD5A9E" w:rsidRDefault="003F16C8" w:rsidP="006D2A22">
                                  <w:pPr>
                                    <w:pStyle w:val="NoSpacing"/>
                                    <w:spacing w:before="240"/>
                                    <w:rPr>
                                      <w:caps/>
                                      <w:color w:val="3C3C3C" w:themeColor="text2"/>
                                      <w:sz w:val="36"/>
                                      <w:szCs w:val="36"/>
                                      <w:lang w:val="fr-FR"/>
                                    </w:rPr>
                                  </w:pPr>
                                  <w:r>
                                    <w:rPr>
                                      <w:caps/>
                                      <w:color w:val="3C3C3C" w:themeColor="text2"/>
                                      <w:sz w:val="36"/>
                                      <w:szCs w:val="36"/>
                                      <w:lang w:val="fr-FR"/>
                                    </w:rPr>
                                    <w:t>October 2025</w:t>
                                  </w:r>
                                </w:p>
                              </w:sdtContent>
                            </w:sdt>
                          </w:txbxContent>
                        </v:textbox>
                        <w10:wrap anchorx="margin"/>
                      </v:shape>
                    </w:pict>
                  </mc:Fallback>
                </mc:AlternateContent>
              </w:r>
              <w:r w:rsidR="006D2A22" w:rsidRPr="00936420">
                <w:rPr>
                  <w:noProof/>
                  <w:sz w:val="40"/>
                  <w:szCs w:val="40"/>
                  <w:lang w:val="en-GB" w:eastAsia="en-GB"/>
                </w:rPr>
                <w:drawing>
                  <wp:anchor distT="0" distB="0" distL="114300" distR="114300" simplePos="0" relativeHeight="251658240" behindDoc="0" locked="0" layoutInCell="1" allowOverlap="1" wp14:anchorId="15DF89CD" wp14:editId="5BD86EC5">
                    <wp:simplePos x="0" y="0"/>
                    <wp:positionH relativeFrom="page">
                      <wp:align>right</wp:align>
                    </wp:positionH>
                    <wp:positionV relativeFrom="paragraph">
                      <wp:posOffset>4531455</wp:posOffset>
                    </wp:positionV>
                    <wp:extent cx="4663042" cy="4665035"/>
                    <wp:effectExtent l="0" t="0" r="4445" b="254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HP-MAPS-04.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663042" cy="4665035"/>
                            </a:xfrm>
                            <a:prstGeom prst="rect">
                              <a:avLst/>
                            </a:prstGeom>
                          </pic:spPr>
                        </pic:pic>
                      </a:graphicData>
                    </a:graphic>
                    <wp14:sizeRelH relativeFrom="margin">
                      <wp14:pctWidth>0</wp14:pctWidth>
                    </wp14:sizeRelH>
                    <wp14:sizeRelV relativeFrom="margin">
                      <wp14:pctHeight>0</wp14:pctHeight>
                    </wp14:sizeRelV>
                  </wp:anchor>
                </w:drawing>
              </w:r>
              <w:r w:rsidR="006D2A22" w:rsidRPr="00936420">
                <w:rPr>
                  <w:sz w:val="40"/>
                  <w:szCs w:val="40"/>
                  <w:lang w:val="en-GB"/>
                </w:rPr>
                <w:br w:type="page"/>
              </w:r>
            </w:p>
          </w:sdtContent>
        </w:sdt>
      </w:sdtContent>
    </w:sdt>
    <w:p w14:paraId="71B4875D" w14:textId="77777777" w:rsidR="00936420" w:rsidRDefault="00936420" w:rsidP="00936420">
      <w:pPr>
        <w:spacing w:after="0"/>
        <w:rPr>
          <w:sz w:val="40"/>
          <w:szCs w:val="40"/>
        </w:rPr>
        <w:sectPr w:rsidR="00936420" w:rsidSect="00AE0755">
          <w:headerReference w:type="default" r:id="rId15"/>
          <w:footerReference w:type="even" r:id="rId16"/>
          <w:footerReference w:type="default" r:id="rId17"/>
          <w:footerReference w:type="first" r:id="rId18"/>
          <w:pgSz w:w="11906" w:h="16838" w:code="9"/>
          <w:pgMar w:top="720" w:right="720" w:bottom="720" w:left="720" w:header="680" w:footer="720" w:gutter="0"/>
          <w:pgNumType w:start="0"/>
          <w:cols w:space="720"/>
          <w:titlePg/>
          <w:docGrid w:linePitch="299"/>
        </w:sectPr>
      </w:pPr>
    </w:p>
    <w:p w14:paraId="20443B1C" w14:textId="749C6654" w:rsidR="00936420" w:rsidRPr="00936420" w:rsidRDefault="00B24081" w:rsidP="00936420">
      <w:pPr>
        <w:spacing w:after="0" w:line="360" w:lineRule="auto"/>
        <w:rPr>
          <w:sz w:val="40"/>
          <w:szCs w:val="40"/>
        </w:rPr>
      </w:pPr>
      <w:r w:rsidRPr="00936420">
        <w:rPr>
          <w:sz w:val="40"/>
          <w:szCs w:val="40"/>
        </w:rPr>
        <w:lastRenderedPageBreak/>
        <w:t>Pillar I. Legal, Regulatory, and Policy Framework</w:t>
      </w:r>
    </w:p>
    <w:p w14:paraId="4F1D857D" w14:textId="63019B02" w:rsidR="00936420" w:rsidRPr="00936420" w:rsidRDefault="008F5F64" w:rsidP="00936420">
      <w:pPr>
        <w:rPr>
          <w:sz w:val="32"/>
          <w:szCs w:val="32"/>
        </w:rPr>
      </w:pPr>
      <w:r>
        <w:rPr>
          <w:sz w:val="32"/>
          <w:szCs w:val="32"/>
        </w:rPr>
        <w:t>SPP-</w:t>
      </w:r>
      <w:r w:rsidR="00936420" w:rsidRPr="00936420">
        <w:rPr>
          <w:sz w:val="32"/>
          <w:szCs w:val="32"/>
        </w:rPr>
        <w:t>Indicator 1. The public procurement legal framework covers sustainable procurement principles</w:t>
      </w:r>
    </w:p>
    <w:tbl>
      <w:tblPr>
        <w:tblStyle w:val="GridTable4-Accent11"/>
        <w:tblW w:w="10206" w:type="dxa"/>
        <w:tblInd w:w="-5" w:type="dxa"/>
        <w:tblLook w:val="0000" w:firstRow="0" w:lastRow="0" w:firstColumn="0" w:lastColumn="0" w:noHBand="0" w:noVBand="0"/>
      </w:tblPr>
      <w:tblGrid>
        <w:gridCol w:w="10206"/>
      </w:tblGrid>
      <w:tr w:rsidR="00936420" w14:paraId="06A40ADA" w14:textId="77777777" w:rsidTr="00CC7881">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33D387DE" w14:textId="77777777" w:rsidR="00936420" w:rsidRPr="003B5A67" w:rsidRDefault="00936420" w:rsidP="00936420">
            <w:pPr>
              <w:jc w:val="center"/>
              <w:rPr>
                <w:b/>
              </w:rPr>
            </w:pPr>
            <w:r w:rsidRPr="003B5A67">
              <w:rPr>
                <w:b/>
              </w:rPr>
              <w:t xml:space="preserve">Sub-indicator 1(a) </w:t>
            </w:r>
          </w:p>
          <w:p w14:paraId="551015C8" w14:textId="77777777" w:rsidR="00936420" w:rsidRDefault="00936420" w:rsidP="00936420">
            <w:pPr>
              <w:tabs>
                <w:tab w:val="left" w:pos="8138"/>
              </w:tabs>
              <w:spacing w:line="0" w:lineRule="atLeast"/>
              <w:jc w:val="center"/>
              <w:rPr>
                <w:b/>
              </w:rPr>
            </w:pPr>
            <w:r w:rsidRPr="003560F5">
              <w:rPr>
                <w:b/>
              </w:rPr>
              <w:t>Coverage of sustainability criteria</w:t>
            </w:r>
          </w:p>
          <w:p w14:paraId="7693294B" w14:textId="65207418" w:rsidR="00936420" w:rsidRDefault="00936420" w:rsidP="00936420">
            <w:pPr>
              <w:jc w:val="center"/>
            </w:pPr>
            <w:r w:rsidRPr="00923659">
              <w:t>The legal framework meets the following conditions:</w:t>
            </w:r>
          </w:p>
        </w:tc>
      </w:tr>
      <w:tr w:rsidR="00936420" w14:paraId="50E349B4" w14:textId="77777777" w:rsidTr="00906BD5">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24B4A016" w14:textId="77777777" w:rsidR="00936420" w:rsidRPr="007D4244" w:rsidRDefault="00936420" w:rsidP="00936420">
            <w:pPr>
              <w:rPr>
                <w:b/>
              </w:rPr>
            </w:pPr>
            <w:r w:rsidRPr="007D4244">
              <w:rPr>
                <w:b/>
              </w:rPr>
              <w:t>Assessment criterion 1</w:t>
            </w:r>
            <w:r>
              <w:rPr>
                <w:b/>
              </w:rPr>
              <w:t>(a)(a):</w:t>
            </w:r>
          </w:p>
          <w:p w14:paraId="756F7B8A" w14:textId="163783C7" w:rsidR="00936420" w:rsidRPr="007D4244" w:rsidRDefault="00936420" w:rsidP="00936420">
            <w:pPr>
              <w:rPr>
                <w:b/>
              </w:rPr>
            </w:pPr>
            <w:r w:rsidRPr="003560F5">
              <w:t xml:space="preserve">Sustainability is </w:t>
            </w:r>
            <w:r w:rsidR="00CC7881">
              <w:t xml:space="preserve">clearly stated </w:t>
            </w:r>
            <w:r w:rsidRPr="003560F5">
              <w:t>as a core principle or objective of public procurement.</w:t>
            </w:r>
          </w:p>
        </w:tc>
      </w:tr>
      <w:tr w:rsidR="00936420" w14:paraId="6C2E0FF9" w14:textId="77777777" w:rsidTr="00906BD5">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C4B349B" w14:textId="4C813727" w:rsidR="00936420" w:rsidRDefault="00936420" w:rsidP="00E7310D">
            <w:r w:rsidRPr="007D4244">
              <w:rPr>
                <w:b/>
              </w:rPr>
              <w:t>Conclusion</w:t>
            </w:r>
            <w:r>
              <w:t xml:space="preserve">: </w:t>
            </w:r>
            <w:sdt>
              <w:sdtPr>
                <w:id w:val="-412397902"/>
                <w:placeholder>
                  <w:docPart w:val="C128CB1878EF4FD2B4D3AE5BC3F7230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14:paraId="4C9B66A6" w14:textId="77777777" w:rsidTr="00906BD5">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67DA121" w14:textId="185577EA" w:rsidR="00936420" w:rsidRPr="007D4244" w:rsidRDefault="00936420" w:rsidP="00E7310D">
            <w:pPr>
              <w:rPr>
                <w:b/>
              </w:rPr>
            </w:pPr>
            <w:r w:rsidRPr="005C6C35">
              <w:rPr>
                <w:b/>
              </w:rPr>
              <w:t>Qualitative analysis</w:t>
            </w:r>
          </w:p>
        </w:tc>
      </w:tr>
      <w:tr w:rsidR="00936420" w14:paraId="14C273A2" w14:textId="77777777" w:rsidTr="00906BD5">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auto"/>
          </w:tcPr>
          <w:p w14:paraId="07D5163A" w14:textId="77777777" w:rsidR="00936420" w:rsidRPr="005C6C35" w:rsidRDefault="00936420" w:rsidP="00E7310D">
            <w:pPr>
              <w:rPr>
                <w:b/>
              </w:rPr>
            </w:pPr>
            <w:r w:rsidRPr="005C6C35">
              <w:rPr>
                <w:b/>
              </w:rPr>
              <w:t>Gap analysis</w:t>
            </w:r>
          </w:p>
        </w:tc>
      </w:tr>
      <w:tr w:rsidR="00936420" w14:paraId="5451F691"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E5F97DF" w14:textId="77777777" w:rsidR="00936420" w:rsidRPr="005C6C35" w:rsidRDefault="00936420" w:rsidP="00E7310D">
            <w:pPr>
              <w:rPr>
                <w:b/>
              </w:rPr>
            </w:pPr>
            <w:r>
              <w:rPr>
                <w:b/>
              </w:rPr>
              <w:t>Recommendation</w:t>
            </w:r>
          </w:p>
        </w:tc>
      </w:tr>
      <w:tr w:rsidR="00936420" w14:paraId="058D848B"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61E4A00B" w14:textId="45CC5B00" w:rsidR="00936420" w:rsidRDefault="00936420" w:rsidP="00E7310D">
            <w:pPr>
              <w:rPr>
                <w:b/>
              </w:rPr>
            </w:pPr>
            <w:r>
              <w:rPr>
                <w:b/>
              </w:rPr>
              <w:t>Assessment criterion 1(a)</w:t>
            </w:r>
            <w:r w:rsidRPr="007F54EE">
              <w:rPr>
                <w:b/>
              </w:rPr>
              <w:t>(b)</w:t>
            </w:r>
            <w:r>
              <w:rPr>
                <w:b/>
              </w:rPr>
              <w:t>:</w:t>
            </w:r>
          </w:p>
          <w:p w14:paraId="2A226BC7" w14:textId="2503A6F9" w:rsidR="00936420" w:rsidRPr="003456E3" w:rsidRDefault="00936420" w:rsidP="00E7310D">
            <w:r w:rsidRPr="003560F5">
              <w:t>Sustainability encompasses economic, environmental, and social c</w:t>
            </w:r>
            <w:r w:rsidR="00CC7881">
              <w:t>onsiderations</w:t>
            </w:r>
            <w:r w:rsidRPr="003560F5">
              <w:t xml:space="preserve"> (sustainability c</w:t>
            </w:r>
            <w:r w:rsidR="00CC7881">
              <w:t>onsiderations</w:t>
            </w:r>
            <w:r w:rsidRPr="003560F5">
              <w:t>).</w:t>
            </w:r>
          </w:p>
        </w:tc>
      </w:tr>
      <w:tr w:rsidR="00936420" w14:paraId="427BC714"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6A07A618" w14:textId="0038CCE8" w:rsidR="00936420" w:rsidRDefault="00936420" w:rsidP="00E7310D">
            <w:pPr>
              <w:rPr>
                <w:b/>
              </w:rPr>
            </w:pPr>
            <w:r w:rsidRPr="007D4244">
              <w:rPr>
                <w:b/>
              </w:rPr>
              <w:t>Conclusion</w:t>
            </w:r>
            <w:r>
              <w:t xml:space="preserve">: </w:t>
            </w:r>
            <w:sdt>
              <w:sdtPr>
                <w:id w:val="-1494788325"/>
                <w:placeholder>
                  <w:docPart w:val="0159B93051BE447D8E3DD0EFC5F7C80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14:paraId="69BCE9DE"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3DA122B2" w14:textId="6532F83E" w:rsidR="00936420" w:rsidRDefault="00936420" w:rsidP="00E7310D">
            <w:pPr>
              <w:rPr>
                <w:b/>
              </w:rPr>
            </w:pPr>
            <w:r w:rsidRPr="005C6C35">
              <w:rPr>
                <w:b/>
              </w:rPr>
              <w:t>Qualitative analysis</w:t>
            </w:r>
          </w:p>
        </w:tc>
      </w:tr>
      <w:tr w:rsidR="00936420" w14:paraId="1977D400"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9C58479" w14:textId="5376F2FF" w:rsidR="00936420" w:rsidRDefault="00936420" w:rsidP="00E7310D">
            <w:pPr>
              <w:rPr>
                <w:b/>
              </w:rPr>
            </w:pPr>
            <w:r w:rsidRPr="005C6C35">
              <w:rPr>
                <w:b/>
              </w:rPr>
              <w:t>Gap analysis</w:t>
            </w:r>
          </w:p>
        </w:tc>
      </w:tr>
      <w:tr w:rsidR="00936420" w14:paraId="53E4A541"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85F87AD" w14:textId="60EF2AC0" w:rsidR="00936420" w:rsidRDefault="00936420" w:rsidP="00E7310D">
            <w:pPr>
              <w:rPr>
                <w:b/>
              </w:rPr>
            </w:pPr>
            <w:r>
              <w:rPr>
                <w:b/>
              </w:rPr>
              <w:t>Recommendation</w:t>
            </w:r>
          </w:p>
        </w:tc>
      </w:tr>
      <w:tr w:rsidR="00936420" w14:paraId="137FB449"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20D61FD5" w14:textId="175C5434" w:rsidR="00936420" w:rsidRDefault="00936420" w:rsidP="003560F5">
            <w:pPr>
              <w:rPr>
                <w:b/>
              </w:rPr>
            </w:pPr>
            <w:r>
              <w:rPr>
                <w:b/>
              </w:rPr>
              <w:t>Assessment criterion 1</w:t>
            </w:r>
            <w:r w:rsidR="00F5339E">
              <w:rPr>
                <w:b/>
              </w:rPr>
              <w:t>(a)</w:t>
            </w:r>
            <w:r>
              <w:rPr>
                <w:b/>
              </w:rPr>
              <w:t>(c</w:t>
            </w:r>
            <w:r w:rsidRPr="007F54EE">
              <w:rPr>
                <w:b/>
              </w:rPr>
              <w:t>)</w:t>
            </w:r>
            <w:r>
              <w:rPr>
                <w:b/>
              </w:rPr>
              <w:t>:</w:t>
            </w:r>
          </w:p>
          <w:p w14:paraId="52DD6BDC" w14:textId="1E334931" w:rsidR="00936420" w:rsidRDefault="00936420" w:rsidP="003560F5">
            <w:pPr>
              <w:rPr>
                <w:b/>
              </w:rPr>
            </w:pPr>
            <w:r w:rsidRPr="003560F5">
              <w:t>T</w:t>
            </w:r>
            <w:r w:rsidR="00CC7881">
              <w:t xml:space="preserve">he legal framework allows </w:t>
            </w:r>
            <w:proofErr w:type="gramStart"/>
            <w:r w:rsidR="00CC7881">
              <w:t>for, and</w:t>
            </w:r>
            <w:proofErr w:type="gramEnd"/>
            <w:r w:rsidR="00CC7881">
              <w:t xml:space="preserve"> has </w:t>
            </w:r>
            <w:r w:rsidRPr="003560F5">
              <w:t>clear provisions on the inclusion of sustainability c</w:t>
            </w:r>
            <w:r w:rsidR="00CC7881">
              <w:t>onsiderations</w:t>
            </w:r>
            <w:r w:rsidRPr="003560F5">
              <w:t xml:space="preserve"> throughout the procurement process.</w:t>
            </w:r>
          </w:p>
        </w:tc>
      </w:tr>
      <w:tr w:rsidR="00936420" w14:paraId="5D5E824E"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BCE88B0" w14:textId="01D4A3FF" w:rsidR="00936420" w:rsidRDefault="00936420" w:rsidP="003560F5">
            <w:pPr>
              <w:rPr>
                <w:b/>
              </w:rPr>
            </w:pPr>
            <w:r w:rsidRPr="007D4244">
              <w:rPr>
                <w:b/>
              </w:rPr>
              <w:t>Conclusion</w:t>
            </w:r>
            <w:r>
              <w:t xml:space="preserve">: </w:t>
            </w:r>
            <w:sdt>
              <w:sdtPr>
                <w:id w:val="-543908884"/>
                <w:placeholder>
                  <w:docPart w:val="09EA9359DA6B4C27B95FF16FB9D903F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14:paraId="0C9C7D5D"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E332EEF" w14:textId="304FED49" w:rsidR="00936420" w:rsidRDefault="00936420" w:rsidP="003560F5">
            <w:pPr>
              <w:rPr>
                <w:b/>
              </w:rPr>
            </w:pPr>
            <w:r w:rsidRPr="005C6C35">
              <w:rPr>
                <w:b/>
              </w:rPr>
              <w:t>Qualitative analysis</w:t>
            </w:r>
          </w:p>
        </w:tc>
      </w:tr>
      <w:tr w:rsidR="00936420" w14:paraId="3C31C75C"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0843D56" w14:textId="641BFE48" w:rsidR="00936420" w:rsidRDefault="00936420" w:rsidP="003560F5">
            <w:pPr>
              <w:rPr>
                <w:b/>
              </w:rPr>
            </w:pPr>
            <w:r w:rsidRPr="005C6C35">
              <w:rPr>
                <w:b/>
              </w:rPr>
              <w:t>Gap analysis</w:t>
            </w:r>
          </w:p>
        </w:tc>
      </w:tr>
      <w:tr w:rsidR="00936420" w14:paraId="523434D4"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EC54D52" w14:textId="5BEE204B" w:rsidR="00936420" w:rsidRDefault="00936420" w:rsidP="003560F5">
            <w:pPr>
              <w:rPr>
                <w:b/>
              </w:rPr>
            </w:pPr>
            <w:r>
              <w:rPr>
                <w:b/>
              </w:rPr>
              <w:t>Recommendation</w:t>
            </w:r>
          </w:p>
        </w:tc>
      </w:tr>
      <w:tr w:rsidR="00936420" w14:paraId="79F0D0AE"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73CCC6C1" w14:textId="657400F3" w:rsidR="00936420" w:rsidRDefault="00936420" w:rsidP="001C77FE">
            <w:pPr>
              <w:rPr>
                <w:b/>
              </w:rPr>
            </w:pPr>
            <w:r>
              <w:rPr>
                <w:b/>
              </w:rPr>
              <w:t>Assessment criterion 1(a)(d</w:t>
            </w:r>
            <w:r w:rsidRPr="007F54EE">
              <w:rPr>
                <w:b/>
              </w:rPr>
              <w:t>)</w:t>
            </w:r>
            <w:r>
              <w:rPr>
                <w:b/>
              </w:rPr>
              <w:t>:</w:t>
            </w:r>
          </w:p>
          <w:p w14:paraId="4663B3AD" w14:textId="39AA964B" w:rsidR="00936420" w:rsidRDefault="00936420" w:rsidP="001C77FE">
            <w:pPr>
              <w:rPr>
                <w:b/>
              </w:rPr>
            </w:pPr>
            <w:r w:rsidRPr="001C77FE">
              <w:t>The legal framework provides for a well-balanced approach to sustainability c</w:t>
            </w:r>
            <w:r w:rsidR="00CC7881">
              <w:t>onsiderations</w:t>
            </w:r>
            <w:r w:rsidRPr="001C77FE">
              <w:t>, requiring observation of proportionality.</w:t>
            </w:r>
          </w:p>
        </w:tc>
      </w:tr>
      <w:tr w:rsidR="00936420" w14:paraId="5447979A"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135B403" w14:textId="2FC66248" w:rsidR="00936420" w:rsidRDefault="00936420" w:rsidP="001C77FE">
            <w:pPr>
              <w:rPr>
                <w:b/>
              </w:rPr>
            </w:pPr>
            <w:r w:rsidRPr="007D4244">
              <w:rPr>
                <w:b/>
              </w:rPr>
              <w:t>Conclusion</w:t>
            </w:r>
            <w:r>
              <w:t xml:space="preserve">: </w:t>
            </w:r>
            <w:sdt>
              <w:sdtPr>
                <w:id w:val="1625113742"/>
                <w:placeholder>
                  <w:docPart w:val="D0775140B909480AA2D3113110FF108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14:paraId="5400FC35"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8FAAE64" w14:textId="621E16A4" w:rsidR="00936420" w:rsidRDefault="00936420" w:rsidP="001C77FE">
            <w:pPr>
              <w:rPr>
                <w:b/>
              </w:rPr>
            </w:pPr>
            <w:r w:rsidRPr="005C6C35">
              <w:rPr>
                <w:b/>
              </w:rPr>
              <w:t>Qualitative analysis</w:t>
            </w:r>
          </w:p>
        </w:tc>
      </w:tr>
      <w:tr w:rsidR="00936420" w14:paraId="7C82BA7E"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406EFA3D" w14:textId="26A06417" w:rsidR="00936420" w:rsidRDefault="00936420" w:rsidP="001C77FE">
            <w:pPr>
              <w:rPr>
                <w:b/>
              </w:rPr>
            </w:pPr>
            <w:r w:rsidRPr="005C6C35">
              <w:rPr>
                <w:b/>
              </w:rPr>
              <w:t>Gap analysis</w:t>
            </w:r>
          </w:p>
        </w:tc>
      </w:tr>
      <w:tr w:rsidR="00936420" w14:paraId="19772788" w14:textId="77777777" w:rsidTr="00906BD5">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326FAFA" w14:textId="242B16BB" w:rsidR="00936420" w:rsidRDefault="00936420" w:rsidP="001C77FE">
            <w:pPr>
              <w:rPr>
                <w:b/>
              </w:rPr>
            </w:pPr>
            <w:r>
              <w:rPr>
                <w:b/>
              </w:rPr>
              <w:t>Recommendation</w:t>
            </w:r>
          </w:p>
        </w:tc>
      </w:tr>
      <w:tr w:rsidR="00F5339E" w14:paraId="34078D42" w14:textId="77777777" w:rsidTr="00906BD5">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7946B38" w14:textId="77777777" w:rsidR="00F5339E" w:rsidRPr="003B5A67" w:rsidRDefault="00F5339E" w:rsidP="00F5339E">
            <w:pPr>
              <w:jc w:val="center"/>
              <w:rPr>
                <w:b/>
              </w:rPr>
            </w:pPr>
            <w:r w:rsidRPr="003B5A67">
              <w:rPr>
                <w:b/>
              </w:rPr>
              <w:t xml:space="preserve">Sub-indicator </w:t>
            </w:r>
            <w:r>
              <w:rPr>
                <w:b/>
              </w:rPr>
              <w:t>1(b</w:t>
            </w:r>
            <w:r w:rsidRPr="003B5A67">
              <w:rPr>
                <w:b/>
              </w:rPr>
              <w:t xml:space="preserve">) </w:t>
            </w:r>
          </w:p>
          <w:p w14:paraId="13E22D2F" w14:textId="77777777" w:rsidR="00F5339E" w:rsidRDefault="00F5339E" w:rsidP="00F5339E">
            <w:pPr>
              <w:tabs>
                <w:tab w:val="left" w:pos="1217"/>
              </w:tabs>
              <w:spacing w:line="0" w:lineRule="atLeast"/>
              <w:jc w:val="center"/>
              <w:rPr>
                <w:b/>
                <w:lang w:val="en-GB"/>
              </w:rPr>
            </w:pPr>
            <w:r w:rsidRPr="001C77FE">
              <w:rPr>
                <w:b/>
                <w:lang w:val="en-GB"/>
              </w:rPr>
              <w:t xml:space="preserve">Procurement methods </w:t>
            </w:r>
          </w:p>
          <w:p w14:paraId="47DAE81D" w14:textId="66EC1A3F" w:rsidR="00F5339E" w:rsidRDefault="00F5339E" w:rsidP="00F5339E">
            <w:pPr>
              <w:jc w:val="center"/>
              <w:rPr>
                <w:b/>
              </w:rPr>
            </w:pPr>
            <w:r w:rsidRPr="00015B7D">
              <w:rPr>
                <w:lang w:val="en-GB"/>
              </w:rPr>
              <w:t>The legal framework meets the following conditions:</w:t>
            </w:r>
          </w:p>
        </w:tc>
      </w:tr>
      <w:tr w:rsidR="00936420" w14:paraId="3D931ED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42218091" w14:textId="2C94E8A1" w:rsidR="00936420" w:rsidRPr="007D4244" w:rsidRDefault="00936420" w:rsidP="001C77FE">
            <w:pPr>
              <w:rPr>
                <w:b w:val="0"/>
              </w:rPr>
            </w:pPr>
            <w:r w:rsidRPr="007D4244">
              <w:lastRenderedPageBreak/>
              <w:t>Assessment criterion 1</w:t>
            </w:r>
            <w:r>
              <w:t>(b)(a):</w:t>
            </w:r>
          </w:p>
          <w:p w14:paraId="1A4E0143" w14:textId="2C989BC6" w:rsidR="00936420" w:rsidRPr="00F5339E" w:rsidRDefault="00936420" w:rsidP="001C77FE">
            <w:pPr>
              <w:rPr>
                <w:b w:val="0"/>
                <w:bCs w:val="0"/>
              </w:rPr>
            </w:pPr>
            <w:r w:rsidRPr="00F5339E">
              <w:rPr>
                <w:b w:val="0"/>
                <w:bCs w:val="0"/>
              </w:rPr>
              <w:t xml:space="preserve">The procurement methods prescribed </w:t>
            </w:r>
            <w:r w:rsidR="00CC7881">
              <w:rPr>
                <w:b w:val="0"/>
                <w:bCs w:val="0"/>
              </w:rPr>
              <w:t>promote</w:t>
            </w:r>
            <w:r w:rsidRPr="00F5339E">
              <w:rPr>
                <w:b w:val="0"/>
                <w:bCs w:val="0"/>
              </w:rPr>
              <w:t xml:space="preserve"> innovative approaches in support of sustainable procurement</w:t>
            </w:r>
          </w:p>
        </w:tc>
      </w:tr>
      <w:tr w:rsidR="00936420" w14:paraId="0F5BF4A3" w14:textId="77777777" w:rsidTr="00906BD5">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2EA3E12" w14:textId="4C94861B" w:rsidR="00936420" w:rsidRDefault="00936420" w:rsidP="001C77FE">
            <w:r w:rsidRPr="007D4244">
              <w:t>Conclusion</w:t>
            </w:r>
            <w:r>
              <w:t xml:space="preserve">: </w:t>
            </w:r>
            <w:r w:rsidR="00906BD5">
              <w:t xml:space="preserve"> </w:t>
            </w:r>
            <w:sdt>
              <w:sdtPr>
                <w:id w:val="1789161596"/>
                <w:placeholder>
                  <w:docPart w:val="DA5BCE5231164544B2564721AE51C70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rsidRPr="007D4244" w14:paraId="623D104A"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B7352D3" w14:textId="2F06D54F" w:rsidR="00936420" w:rsidRPr="007D4244" w:rsidRDefault="00936420" w:rsidP="001C77FE">
            <w:pPr>
              <w:rPr>
                <w:b w:val="0"/>
              </w:rPr>
            </w:pPr>
            <w:r w:rsidRPr="005C6C35">
              <w:t>Qualitative analysis</w:t>
            </w:r>
          </w:p>
        </w:tc>
      </w:tr>
      <w:tr w:rsidR="00936420" w:rsidRPr="005C6C35" w14:paraId="6415224A" w14:textId="77777777" w:rsidTr="00906BD5">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1B97DA0" w14:textId="0766A442" w:rsidR="00936420" w:rsidRPr="005C6C35" w:rsidRDefault="00936420" w:rsidP="001C77FE">
            <w:pPr>
              <w:rPr>
                <w:b w:val="0"/>
              </w:rPr>
            </w:pPr>
            <w:r w:rsidRPr="005C6C35">
              <w:t>Gap analysis</w:t>
            </w:r>
          </w:p>
        </w:tc>
      </w:tr>
      <w:tr w:rsidR="00936420" w:rsidRPr="005C6C35" w14:paraId="1FADDC3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DE184BC" w14:textId="64F38955" w:rsidR="00936420" w:rsidRPr="005C6C35" w:rsidRDefault="00936420" w:rsidP="001C77FE">
            <w:pPr>
              <w:rPr>
                <w:b w:val="0"/>
              </w:rPr>
            </w:pPr>
            <w:r>
              <w:t>Recommendation</w:t>
            </w:r>
          </w:p>
        </w:tc>
      </w:tr>
      <w:tr w:rsidR="00936420" w:rsidRPr="005C6C35" w14:paraId="43FBDD2C" w14:textId="77777777" w:rsidTr="00DD5A9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3247A8D0" w14:textId="2DE1AD32" w:rsidR="00936420" w:rsidRDefault="00936420" w:rsidP="001C77FE">
            <w:pPr>
              <w:rPr>
                <w:b w:val="0"/>
              </w:rPr>
            </w:pPr>
            <w:r w:rsidRPr="007D4244">
              <w:t>Assessment criterion 1</w:t>
            </w:r>
            <w:r>
              <w:t>(b)(b):</w:t>
            </w:r>
          </w:p>
          <w:p w14:paraId="3B9E53A6" w14:textId="56746723" w:rsidR="00936420" w:rsidRPr="00F5339E" w:rsidRDefault="00936420" w:rsidP="001C77FE">
            <w:pPr>
              <w:rPr>
                <w:b w:val="0"/>
                <w:bCs w:val="0"/>
              </w:rPr>
            </w:pPr>
            <w:r w:rsidRPr="00F5339E">
              <w:rPr>
                <w:b w:val="0"/>
                <w:bCs w:val="0"/>
              </w:rPr>
              <w:t>Options to reserve certain contracts for certain suppliers in connection with sustainability considerations</w:t>
            </w:r>
            <w:r w:rsidR="00CC7881">
              <w:rPr>
                <w:b w:val="0"/>
                <w:bCs w:val="0"/>
              </w:rPr>
              <w:t xml:space="preserve"> or other preferential schemes</w:t>
            </w:r>
            <w:r w:rsidRPr="00F5339E">
              <w:rPr>
                <w:b w:val="0"/>
                <w:bCs w:val="0"/>
              </w:rPr>
              <w:t>, if any</w:t>
            </w:r>
            <w:r w:rsidR="00CC7881">
              <w:rPr>
                <w:b w:val="0"/>
                <w:bCs w:val="0"/>
              </w:rPr>
              <w:t xml:space="preserve"> exist</w:t>
            </w:r>
            <w:r w:rsidRPr="00F5339E">
              <w:rPr>
                <w:b w:val="0"/>
                <w:bCs w:val="0"/>
              </w:rPr>
              <w:t>, are in support of national policy objectives and do not violate the principles of non-discrimination and competition, or any international obligations.</w:t>
            </w:r>
          </w:p>
        </w:tc>
      </w:tr>
      <w:tr w:rsidR="00936420" w:rsidRPr="005C6C35" w14:paraId="1B7FB02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90B2462" w14:textId="5C5264A4" w:rsidR="00936420" w:rsidRDefault="00936420" w:rsidP="001C77FE">
            <w:pPr>
              <w:rPr>
                <w:b w:val="0"/>
              </w:rPr>
            </w:pPr>
            <w:r w:rsidRPr="007D4244">
              <w:t>Conclusion</w:t>
            </w:r>
            <w:r>
              <w:t xml:space="preserve">: </w:t>
            </w:r>
            <w:sdt>
              <w:sdtPr>
                <w:id w:val="1883211088"/>
                <w:placeholder>
                  <w:docPart w:val="F4DDAB0CCCE64B4898122C73EF859D1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rsidRPr="005C6C35" w14:paraId="3CCF1BD2"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5E6A830" w14:textId="06711BE9" w:rsidR="00936420" w:rsidRDefault="00936420" w:rsidP="001C77FE">
            <w:pPr>
              <w:rPr>
                <w:b w:val="0"/>
              </w:rPr>
            </w:pPr>
            <w:r w:rsidRPr="005C6C35">
              <w:t>Qualitative analysis</w:t>
            </w:r>
          </w:p>
        </w:tc>
      </w:tr>
      <w:tr w:rsidR="00936420" w:rsidRPr="005C6C35" w14:paraId="4CC3A3B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5D2A2FE" w14:textId="5C1D8633" w:rsidR="00936420" w:rsidRDefault="00936420" w:rsidP="001C77FE">
            <w:pPr>
              <w:rPr>
                <w:b w:val="0"/>
              </w:rPr>
            </w:pPr>
            <w:r w:rsidRPr="005C6C35">
              <w:t>Gap analysis</w:t>
            </w:r>
          </w:p>
        </w:tc>
      </w:tr>
      <w:tr w:rsidR="00936420" w:rsidRPr="005C6C35" w14:paraId="15798A85"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787F2C6" w14:textId="38B47742" w:rsidR="00936420" w:rsidRPr="005C6C35" w:rsidRDefault="00936420" w:rsidP="001C77FE">
            <w:pPr>
              <w:rPr>
                <w:b w:val="0"/>
              </w:rPr>
            </w:pPr>
            <w:r>
              <w:t>Recommendation</w:t>
            </w:r>
          </w:p>
        </w:tc>
      </w:tr>
      <w:tr w:rsidR="008F5F64" w:rsidRPr="005C6C35" w14:paraId="46EA85AD"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6114EE89" w14:textId="739335B4" w:rsidR="008F5F64" w:rsidRPr="003B5A67" w:rsidRDefault="008F5F64" w:rsidP="008F5F64">
            <w:pPr>
              <w:jc w:val="center"/>
              <w:rPr>
                <w:b w:val="0"/>
              </w:rPr>
            </w:pPr>
            <w:r w:rsidRPr="003B5A67">
              <w:t xml:space="preserve">Sub-indicator </w:t>
            </w:r>
            <w:r>
              <w:t>1(c</w:t>
            </w:r>
            <w:r w:rsidRPr="003B5A67">
              <w:t>)</w:t>
            </w:r>
          </w:p>
          <w:p w14:paraId="7B0FF4E7" w14:textId="61E33CF4" w:rsidR="008F5F64" w:rsidRDefault="008F5F64" w:rsidP="008F5F64">
            <w:pPr>
              <w:tabs>
                <w:tab w:val="left" w:pos="1217"/>
              </w:tabs>
              <w:spacing w:line="0" w:lineRule="atLeast"/>
              <w:jc w:val="center"/>
              <w:rPr>
                <w:b w:val="0"/>
                <w:lang w:val="en-GB"/>
              </w:rPr>
            </w:pPr>
            <w:r>
              <w:rPr>
                <w:lang w:val="en-GB"/>
              </w:rPr>
              <w:t>Rules on participation</w:t>
            </w:r>
          </w:p>
          <w:p w14:paraId="5AFA1452" w14:textId="2E333AC7" w:rsidR="008F5F64" w:rsidRPr="008F5F64" w:rsidRDefault="008F5F64" w:rsidP="008F5F64">
            <w:pPr>
              <w:jc w:val="center"/>
              <w:rPr>
                <w:b w:val="0"/>
                <w:bCs w:val="0"/>
              </w:rPr>
            </w:pPr>
            <w:r w:rsidRPr="008F5F64">
              <w:rPr>
                <w:b w:val="0"/>
                <w:bCs w:val="0"/>
                <w:lang w:val="en-GB"/>
              </w:rPr>
              <w:t>The legal framework meets the following conditions:</w:t>
            </w:r>
          </w:p>
        </w:tc>
      </w:tr>
      <w:tr w:rsidR="00936420" w14:paraId="46D0282E" w14:textId="77777777" w:rsidTr="008F5F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7220FFFE" w14:textId="1538E7BB" w:rsidR="00936420" w:rsidRPr="007D4244" w:rsidRDefault="00936420" w:rsidP="00A07327">
            <w:pPr>
              <w:rPr>
                <w:b w:val="0"/>
              </w:rPr>
            </w:pPr>
            <w:r w:rsidRPr="007D4244">
              <w:t>Assessment criterion 1</w:t>
            </w:r>
            <w:r>
              <w:t>(c)(a):</w:t>
            </w:r>
          </w:p>
          <w:p w14:paraId="77099CC5" w14:textId="37EFDB0D" w:rsidR="00936420" w:rsidRPr="00F5339E" w:rsidRDefault="00936420" w:rsidP="00A07327">
            <w:pPr>
              <w:rPr>
                <w:b w:val="0"/>
                <w:bCs w:val="0"/>
              </w:rPr>
            </w:pPr>
            <w:r w:rsidRPr="00F5339E">
              <w:rPr>
                <w:b w:val="0"/>
                <w:bCs w:val="0"/>
              </w:rPr>
              <w:t>Restrictions to participation such as rules on rationalizing the supply chain or preferences for certain categories of firms, if any, are adequate and justified and do not undermine the economy and efficiency of the system.</w:t>
            </w:r>
          </w:p>
        </w:tc>
      </w:tr>
      <w:tr w:rsidR="00936420" w14:paraId="689D6C62"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BD2FF69" w14:textId="6F6711EF" w:rsidR="00936420" w:rsidRDefault="00936420" w:rsidP="00A07327">
            <w:r w:rsidRPr="007D4244">
              <w:t>Conclusion</w:t>
            </w:r>
            <w:r>
              <w:t xml:space="preserve">: </w:t>
            </w:r>
            <w:sdt>
              <w:sdtPr>
                <w:id w:val="-2145955283"/>
                <w:placeholder>
                  <w:docPart w:val="503644E54E6746649B34A35FBA10C7D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rsidRPr="007D4244" w14:paraId="14ADEF9D" w14:textId="77777777" w:rsidTr="00906BD5">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CB5C75B" w14:textId="77777777" w:rsidR="00936420" w:rsidRPr="007D4244" w:rsidRDefault="00936420" w:rsidP="00A07327">
            <w:pPr>
              <w:rPr>
                <w:b w:val="0"/>
              </w:rPr>
            </w:pPr>
            <w:r w:rsidRPr="005C6C35">
              <w:t>Qualitative analysis</w:t>
            </w:r>
          </w:p>
        </w:tc>
      </w:tr>
      <w:tr w:rsidR="00936420" w:rsidRPr="005C6C35" w14:paraId="1F10827A"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FB648B7" w14:textId="77777777" w:rsidR="00936420" w:rsidRPr="005C6C35" w:rsidRDefault="00936420" w:rsidP="00A07327">
            <w:pPr>
              <w:rPr>
                <w:b w:val="0"/>
              </w:rPr>
            </w:pPr>
            <w:r w:rsidRPr="005C6C35">
              <w:t>Gap analysis</w:t>
            </w:r>
          </w:p>
        </w:tc>
      </w:tr>
      <w:tr w:rsidR="00936420" w:rsidRPr="005C6C35" w14:paraId="0475B9C0"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458F9D9" w14:textId="77777777" w:rsidR="00936420" w:rsidRPr="005C6C35" w:rsidRDefault="00936420" w:rsidP="00A07327">
            <w:pPr>
              <w:rPr>
                <w:b w:val="0"/>
              </w:rPr>
            </w:pPr>
            <w:r>
              <w:t>Recommendation</w:t>
            </w:r>
          </w:p>
        </w:tc>
      </w:tr>
      <w:tr w:rsidR="00936420" w14:paraId="22CD3C73"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1C69CC1" w14:textId="7E2E594F" w:rsidR="00936420" w:rsidRDefault="00936420" w:rsidP="00A07327">
            <w:pPr>
              <w:rPr>
                <w:b w:val="0"/>
              </w:rPr>
            </w:pPr>
            <w:r w:rsidRPr="007D4244">
              <w:t>Assessment criterion 1</w:t>
            </w:r>
            <w:r>
              <w:t>(c)(b):</w:t>
            </w:r>
          </w:p>
          <w:p w14:paraId="0B7857CE" w14:textId="3C4EFF75" w:rsidR="00936420" w:rsidRPr="00F5339E" w:rsidRDefault="00936420" w:rsidP="00A07327">
            <w:pPr>
              <w:rPr>
                <w:b w:val="0"/>
                <w:bCs w:val="0"/>
              </w:rPr>
            </w:pPr>
            <w:r w:rsidRPr="00F5339E">
              <w:rPr>
                <w:b w:val="0"/>
                <w:bCs w:val="0"/>
              </w:rPr>
              <w:t>Qualification criteria, including specific environmental and social experience and competencies, should be linked to the subject matter of the contract.</w:t>
            </w:r>
          </w:p>
        </w:tc>
      </w:tr>
      <w:tr w:rsidR="00936420" w14:paraId="02BCE720"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5A0BE9B" w14:textId="718A4BEB" w:rsidR="00936420" w:rsidRDefault="00936420" w:rsidP="00A07327">
            <w:pPr>
              <w:rPr>
                <w:b w:val="0"/>
              </w:rPr>
            </w:pPr>
            <w:r w:rsidRPr="007D4244">
              <w:t>Conclusion</w:t>
            </w:r>
            <w:r>
              <w:t xml:space="preserve">: </w:t>
            </w:r>
            <w:sdt>
              <w:sdtPr>
                <w:id w:val="92205925"/>
                <w:placeholder>
                  <w:docPart w:val="AE38067F54C94A2AA3EDA44C815ADAE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14:paraId="5A254EC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7E3D312" w14:textId="77777777" w:rsidR="00936420" w:rsidRDefault="00936420" w:rsidP="00A07327">
            <w:pPr>
              <w:rPr>
                <w:b w:val="0"/>
              </w:rPr>
            </w:pPr>
            <w:r w:rsidRPr="005C6C35">
              <w:t>Qualitative analysis</w:t>
            </w:r>
          </w:p>
        </w:tc>
      </w:tr>
      <w:tr w:rsidR="00936420" w14:paraId="04D06909"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2AF294E" w14:textId="77777777" w:rsidR="00936420" w:rsidRDefault="00936420" w:rsidP="00A07327">
            <w:pPr>
              <w:rPr>
                <w:b w:val="0"/>
              </w:rPr>
            </w:pPr>
            <w:r w:rsidRPr="005C6C35">
              <w:t>Gap analysis</w:t>
            </w:r>
          </w:p>
        </w:tc>
      </w:tr>
      <w:tr w:rsidR="00936420" w:rsidRPr="005C6C35" w14:paraId="74BFDED9"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095252D" w14:textId="77777777" w:rsidR="00936420" w:rsidRPr="005C6C35" w:rsidRDefault="00936420" w:rsidP="00A07327">
            <w:pPr>
              <w:rPr>
                <w:b w:val="0"/>
              </w:rPr>
            </w:pPr>
            <w:r>
              <w:t>Recommendation</w:t>
            </w:r>
          </w:p>
        </w:tc>
      </w:tr>
      <w:tr w:rsidR="00936420" w:rsidRPr="005C6C35" w14:paraId="42B75E49"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113C8C35" w14:textId="01AA791D" w:rsidR="00936420" w:rsidRDefault="00936420" w:rsidP="001C77FE">
            <w:pPr>
              <w:rPr>
                <w:b w:val="0"/>
              </w:rPr>
            </w:pPr>
            <w:r w:rsidRPr="007D4244">
              <w:t>Assessment criterion 1</w:t>
            </w:r>
            <w:r>
              <w:t>(c)(c):</w:t>
            </w:r>
          </w:p>
          <w:p w14:paraId="01660AC2" w14:textId="6F127403" w:rsidR="00936420" w:rsidRPr="00F5339E" w:rsidRDefault="00936420" w:rsidP="001C77FE">
            <w:pPr>
              <w:rPr>
                <w:b w:val="0"/>
                <w:bCs w:val="0"/>
              </w:rPr>
            </w:pPr>
            <w:r w:rsidRPr="00F5339E">
              <w:rPr>
                <w:b w:val="0"/>
                <w:bCs w:val="0"/>
              </w:rPr>
              <w:lastRenderedPageBreak/>
              <w:t xml:space="preserve">Exclusion criteria apply to suppliers that have breached environmental or social laws, </w:t>
            </w:r>
            <w:proofErr w:type="gramStart"/>
            <w:r w:rsidRPr="00F5339E">
              <w:rPr>
                <w:b w:val="0"/>
                <w:bCs w:val="0"/>
              </w:rPr>
              <w:t>in particular if</w:t>
            </w:r>
            <w:proofErr w:type="gramEnd"/>
            <w:r w:rsidRPr="00F5339E">
              <w:rPr>
                <w:b w:val="0"/>
                <w:bCs w:val="0"/>
              </w:rPr>
              <w:t xml:space="preserve"> the breach constitutes professional misconduct according to national legislation, and to suppliers that have failed to perform on sustainability related factors in a contract, subject to due process.</w:t>
            </w:r>
          </w:p>
        </w:tc>
      </w:tr>
      <w:tr w:rsidR="00936420" w:rsidRPr="005C6C35" w14:paraId="656BC2A5"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11A174" w14:textId="601EEA8D" w:rsidR="00936420" w:rsidRDefault="00936420" w:rsidP="001C77FE">
            <w:pPr>
              <w:rPr>
                <w:b w:val="0"/>
              </w:rPr>
            </w:pPr>
            <w:r w:rsidRPr="007D4244">
              <w:lastRenderedPageBreak/>
              <w:t>Conclusion</w:t>
            </w:r>
            <w:r>
              <w:t xml:space="preserve">: </w:t>
            </w:r>
            <w:sdt>
              <w:sdtPr>
                <w:id w:val="-94407678"/>
                <w:placeholder>
                  <w:docPart w:val="B4591E26A3B644CFBB0767A00B18737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936420" w:rsidRPr="005C6C35" w14:paraId="7F9C9C3C"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F8A81A5" w14:textId="61357BDA" w:rsidR="00936420" w:rsidRDefault="00936420" w:rsidP="001C77FE">
            <w:pPr>
              <w:rPr>
                <w:b w:val="0"/>
              </w:rPr>
            </w:pPr>
            <w:r w:rsidRPr="005C6C35">
              <w:t>Qualitative analysis</w:t>
            </w:r>
          </w:p>
        </w:tc>
      </w:tr>
      <w:tr w:rsidR="00936420" w:rsidRPr="005C6C35" w14:paraId="6B677068"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1C270A0" w14:textId="7FA229F6" w:rsidR="00936420" w:rsidRDefault="00936420" w:rsidP="001C77FE">
            <w:pPr>
              <w:rPr>
                <w:b w:val="0"/>
              </w:rPr>
            </w:pPr>
            <w:r w:rsidRPr="005C6C35">
              <w:t>Gap analysis</w:t>
            </w:r>
          </w:p>
        </w:tc>
      </w:tr>
      <w:tr w:rsidR="00936420" w:rsidRPr="005C6C35" w14:paraId="4C381F62"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5BA6EC4" w14:textId="5C2B6BAE" w:rsidR="00936420" w:rsidRDefault="00936420" w:rsidP="001C77FE">
            <w:pPr>
              <w:rPr>
                <w:b w:val="0"/>
              </w:rPr>
            </w:pPr>
            <w:r>
              <w:t>Recommendation</w:t>
            </w:r>
          </w:p>
        </w:tc>
      </w:tr>
      <w:tr w:rsidR="008F5F64" w:rsidRPr="005C6C35" w14:paraId="7E2441B1"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0CECAED" w14:textId="1F312FCB" w:rsidR="008F5F64" w:rsidRPr="003B5A67" w:rsidRDefault="008F5F64" w:rsidP="008F5F64">
            <w:pPr>
              <w:jc w:val="center"/>
              <w:rPr>
                <w:b w:val="0"/>
              </w:rPr>
            </w:pPr>
            <w:r w:rsidRPr="003B5A67">
              <w:t xml:space="preserve">Sub-indicator </w:t>
            </w:r>
            <w:r>
              <w:t>1(d</w:t>
            </w:r>
            <w:r w:rsidRPr="003B5A67">
              <w:t>)</w:t>
            </w:r>
          </w:p>
          <w:p w14:paraId="484BDBF6" w14:textId="27C351D9" w:rsidR="008F5F64" w:rsidRDefault="008F5F64" w:rsidP="008F5F64">
            <w:pPr>
              <w:tabs>
                <w:tab w:val="left" w:pos="1217"/>
              </w:tabs>
              <w:spacing w:line="0" w:lineRule="atLeast"/>
              <w:jc w:val="center"/>
              <w:rPr>
                <w:b w:val="0"/>
                <w:lang w:val="en-GB"/>
              </w:rPr>
            </w:pPr>
            <w:r>
              <w:rPr>
                <w:lang w:val="en-GB"/>
              </w:rPr>
              <w:t>Procurement documentation and specifications</w:t>
            </w:r>
          </w:p>
          <w:p w14:paraId="50FFBDE1" w14:textId="21423B92" w:rsidR="008F5F64" w:rsidRDefault="008F5F64" w:rsidP="008F5F64">
            <w:pPr>
              <w:jc w:val="center"/>
            </w:pPr>
            <w:r w:rsidRPr="008F5F64">
              <w:rPr>
                <w:b w:val="0"/>
                <w:bCs w:val="0"/>
                <w:lang w:val="en-GB"/>
              </w:rPr>
              <w:t>The legal framework meets the following conditions:</w:t>
            </w:r>
          </w:p>
        </w:tc>
      </w:tr>
      <w:tr w:rsidR="008F5F64" w14:paraId="57C6CF54" w14:textId="77777777" w:rsidTr="00906BD5">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7EEFF980" w14:textId="1030EED2" w:rsidR="008F5F64" w:rsidRPr="007D4244" w:rsidRDefault="008F5F64" w:rsidP="008F5F64">
            <w:pPr>
              <w:rPr>
                <w:b w:val="0"/>
              </w:rPr>
            </w:pPr>
            <w:r w:rsidRPr="007D4244">
              <w:t>Assessment criterion 1</w:t>
            </w:r>
            <w:r>
              <w:t>(d)(a):</w:t>
            </w:r>
          </w:p>
          <w:p w14:paraId="57439C0F" w14:textId="3DE05894" w:rsidR="008F5F64" w:rsidRPr="00F5339E" w:rsidRDefault="008F5F64" w:rsidP="008F5F64">
            <w:pPr>
              <w:rPr>
                <w:b w:val="0"/>
                <w:bCs w:val="0"/>
              </w:rPr>
            </w:pPr>
            <w:r w:rsidRPr="00F5339E">
              <w:rPr>
                <w:b w:val="0"/>
                <w:bCs w:val="0"/>
              </w:rPr>
              <w:t>The use of output based (functional) specifications is permitted, as appropriate.</w:t>
            </w:r>
          </w:p>
        </w:tc>
      </w:tr>
      <w:tr w:rsidR="008F5F64" w14:paraId="2520E138"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D9E8353" w14:textId="0BE6165B" w:rsidR="008F5F64" w:rsidRDefault="008F5F64" w:rsidP="008F5F64">
            <w:r w:rsidRPr="007D4244">
              <w:t>Conclusion</w:t>
            </w:r>
            <w:r>
              <w:t xml:space="preserve">: </w:t>
            </w:r>
            <w:sdt>
              <w:sdtPr>
                <w:id w:val="819230968"/>
                <w:placeholder>
                  <w:docPart w:val="066846FF21C949D1B6E010829E37886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DD5A9E" w:rsidRPr="002059E6">
                  <w:rPr>
                    <w:rStyle w:val="PlaceholderText"/>
                  </w:rPr>
                  <w:t>Choose an item.</w:t>
                </w:r>
              </w:sdtContent>
            </w:sdt>
          </w:p>
        </w:tc>
      </w:tr>
      <w:tr w:rsidR="008F5F64" w:rsidRPr="007D4244" w14:paraId="0875EE68" w14:textId="77777777" w:rsidTr="00906BD5">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A44B239" w14:textId="77777777" w:rsidR="008F5F64" w:rsidRPr="007D4244" w:rsidRDefault="008F5F64" w:rsidP="008F5F64">
            <w:pPr>
              <w:rPr>
                <w:b w:val="0"/>
              </w:rPr>
            </w:pPr>
            <w:r w:rsidRPr="005C6C35">
              <w:t>Qualitative analysis</w:t>
            </w:r>
          </w:p>
        </w:tc>
      </w:tr>
      <w:tr w:rsidR="008F5F64" w:rsidRPr="005C6C35" w14:paraId="36689B8C"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122FDA0" w14:textId="77777777" w:rsidR="008F5F64" w:rsidRPr="005C6C35" w:rsidRDefault="008F5F64" w:rsidP="008F5F64">
            <w:pPr>
              <w:rPr>
                <w:b w:val="0"/>
              </w:rPr>
            </w:pPr>
            <w:r w:rsidRPr="005C6C35">
              <w:t>Gap analysis</w:t>
            </w:r>
          </w:p>
        </w:tc>
      </w:tr>
      <w:tr w:rsidR="008F5F64" w:rsidRPr="005C6C35" w14:paraId="5032F634"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22FD60A" w14:textId="77777777" w:rsidR="008F5F64" w:rsidRPr="005C6C35" w:rsidRDefault="008F5F64" w:rsidP="008F5F64">
            <w:pPr>
              <w:rPr>
                <w:b w:val="0"/>
              </w:rPr>
            </w:pPr>
            <w:r>
              <w:t>Recommendation</w:t>
            </w:r>
          </w:p>
        </w:tc>
      </w:tr>
      <w:tr w:rsidR="008F5F64" w14:paraId="2D269FA6"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246DA86D" w14:textId="76445F72" w:rsidR="008F5F64" w:rsidRDefault="008F5F64" w:rsidP="008F5F64">
            <w:pPr>
              <w:rPr>
                <w:b w:val="0"/>
              </w:rPr>
            </w:pPr>
            <w:r w:rsidRPr="007D4244">
              <w:t>Assessment criterion 1</w:t>
            </w:r>
            <w:r>
              <w:t>(d)(b):</w:t>
            </w:r>
          </w:p>
          <w:p w14:paraId="1DE31EF0" w14:textId="0DE33DF7" w:rsidR="008F5F64" w:rsidRPr="00F5339E" w:rsidRDefault="008F5F64" w:rsidP="008F5F64">
            <w:pPr>
              <w:rPr>
                <w:b w:val="0"/>
                <w:bCs w:val="0"/>
              </w:rPr>
            </w:pPr>
            <w:r w:rsidRPr="00F5339E">
              <w:rPr>
                <w:b w:val="0"/>
                <w:bCs w:val="0"/>
              </w:rPr>
              <w:t>Sustainability requirements may be based on existing eco-label or social-label criteria</w:t>
            </w:r>
            <w:r>
              <w:rPr>
                <w:b w:val="0"/>
                <w:bCs w:val="0"/>
              </w:rPr>
              <w:t>, if</w:t>
            </w:r>
            <w:r w:rsidRPr="00F5339E">
              <w:rPr>
                <w:b w:val="0"/>
                <w:bCs w:val="0"/>
              </w:rPr>
              <w:t xml:space="preserve"> they are not discriminatory and other valid forms of verification are permitted.</w:t>
            </w:r>
          </w:p>
        </w:tc>
      </w:tr>
      <w:tr w:rsidR="008F5F64" w14:paraId="20AF877A"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C25E7C" w14:textId="1939138D" w:rsidR="008F5F64" w:rsidRDefault="008F5F64" w:rsidP="008F5F64">
            <w:pPr>
              <w:rPr>
                <w:b w:val="0"/>
              </w:rPr>
            </w:pPr>
            <w:r w:rsidRPr="007D4244">
              <w:t>Conclusion</w:t>
            </w:r>
            <w:r>
              <w:t xml:space="preserve">: </w:t>
            </w:r>
            <w:sdt>
              <w:sdtPr>
                <w:id w:val="304510791"/>
                <w:placeholder>
                  <w:docPart w:val="C30C78058A8849E59327B0BA9D24F02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14:paraId="345DA6C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708B6E7" w14:textId="77777777" w:rsidR="008F5F64" w:rsidRDefault="008F5F64" w:rsidP="008F5F64">
            <w:pPr>
              <w:rPr>
                <w:b w:val="0"/>
              </w:rPr>
            </w:pPr>
            <w:r w:rsidRPr="005C6C35">
              <w:t>Qualitative analysis</w:t>
            </w:r>
          </w:p>
        </w:tc>
      </w:tr>
      <w:tr w:rsidR="008F5F64" w14:paraId="5BDA6AFE"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0836584" w14:textId="77777777" w:rsidR="008F5F64" w:rsidRDefault="008F5F64" w:rsidP="008F5F64">
            <w:pPr>
              <w:rPr>
                <w:b w:val="0"/>
              </w:rPr>
            </w:pPr>
            <w:r w:rsidRPr="005C6C35">
              <w:t>Gap analysis</w:t>
            </w:r>
          </w:p>
        </w:tc>
      </w:tr>
      <w:tr w:rsidR="008F5F64" w:rsidRPr="005C6C35" w14:paraId="1CB9A310"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2AC07F3" w14:textId="77777777" w:rsidR="008F5F64" w:rsidRPr="005C6C35" w:rsidRDefault="008F5F64" w:rsidP="008F5F64">
            <w:pPr>
              <w:rPr>
                <w:b w:val="0"/>
              </w:rPr>
            </w:pPr>
            <w:r>
              <w:t>Recommendation</w:t>
            </w:r>
          </w:p>
        </w:tc>
      </w:tr>
      <w:tr w:rsidR="008F5F64" w:rsidRPr="005C6C35" w14:paraId="2B7279C3"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52DC1DD9" w14:textId="3CC6F0A3" w:rsidR="008F5F64" w:rsidRPr="003B5A67" w:rsidRDefault="008F5F64" w:rsidP="008F5F64">
            <w:pPr>
              <w:jc w:val="center"/>
              <w:rPr>
                <w:b w:val="0"/>
              </w:rPr>
            </w:pPr>
            <w:r w:rsidRPr="003B5A67">
              <w:t xml:space="preserve">Sub-indicator </w:t>
            </w:r>
            <w:r>
              <w:t>1(e</w:t>
            </w:r>
            <w:r w:rsidRPr="003B5A67">
              <w:t>)</w:t>
            </w:r>
          </w:p>
          <w:p w14:paraId="0FF232AC" w14:textId="54707568" w:rsidR="008F5F64" w:rsidRPr="008F5F64" w:rsidRDefault="008F5F64" w:rsidP="008F5F64">
            <w:pPr>
              <w:jc w:val="center"/>
              <w:rPr>
                <w:lang w:val="en-GB"/>
              </w:rPr>
            </w:pPr>
            <w:r>
              <w:rPr>
                <w:lang w:val="en-GB"/>
              </w:rPr>
              <w:t>Evaluation and award criteria</w:t>
            </w:r>
          </w:p>
          <w:p w14:paraId="0E31E6DE" w14:textId="786D30B3" w:rsidR="008F5F64" w:rsidRDefault="008F5F64" w:rsidP="008F5F64">
            <w:pPr>
              <w:jc w:val="center"/>
            </w:pPr>
            <w:r w:rsidRPr="008F5F64">
              <w:rPr>
                <w:b w:val="0"/>
                <w:bCs w:val="0"/>
                <w:lang w:val="en-GB"/>
              </w:rPr>
              <w:t>The legal framework meets the following conditions:</w:t>
            </w:r>
          </w:p>
        </w:tc>
      </w:tr>
      <w:tr w:rsidR="008F5F64" w14:paraId="4BDBB3D2"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3A779CC2" w14:textId="5D46A16D" w:rsidR="008F5F64" w:rsidRPr="007D4244" w:rsidRDefault="008F5F64" w:rsidP="008F5F64">
            <w:pPr>
              <w:rPr>
                <w:b w:val="0"/>
              </w:rPr>
            </w:pPr>
            <w:r w:rsidRPr="007D4244">
              <w:t>Assessment criterion 1</w:t>
            </w:r>
            <w:r>
              <w:t>(e)(a):</w:t>
            </w:r>
          </w:p>
          <w:p w14:paraId="19C5946C" w14:textId="269C6BB5" w:rsidR="008F5F64" w:rsidRPr="00F5339E" w:rsidRDefault="008F5F64" w:rsidP="008F5F64">
            <w:pPr>
              <w:rPr>
                <w:b w:val="0"/>
                <w:bCs w:val="0"/>
              </w:rPr>
            </w:pPr>
            <w:r w:rsidRPr="00F5339E">
              <w:rPr>
                <w:b w:val="0"/>
                <w:bCs w:val="0"/>
              </w:rPr>
              <w:t>The use of price and non-price attributes and the consideration of life cycle cost are permitted as appropriate to ensure objective and value for money decisions.</w:t>
            </w:r>
          </w:p>
        </w:tc>
      </w:tr>
      <w:tr w:rsidR="008F5F64" w14:paraId="1CE280A4" w14:textId="77777777" w:rsidTr="00906BD5">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14B32A3" w14:textId="55F833D8" w:rsidR="008F5F64" w:rsidRDefault="008F5F64" w:rsidP="008F5F64">
            <w:r w:rsidRPr="007D4244">
              <w:t>Conclusion</w:t>
            </w:r>
            <w:r>
              <w:t xml:space="preserve">: </w:t>
            </w:r>
            <w:sdt>
              <w:sdtPr>
                <w:id w:val="339746714"/>
                <w:placeholder>
                  <w:docPart w:val="3081B07FEE7A4617B20E481B4C4465C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rsidRPr="007D4244" w14:paraId="5EED92B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E9F4382" w14:textId="77777777" w:rsidR="008F5F64" w:rsidRPr="007D4244" w:rsidRDefault="008F5F64" w:rsidP="008F5F64">
            <w:pPr>
              <w:rPr>
                <w:b w:val="0"/>
              </w:rPr>
            </w:pPr>
            <w:r w:rsidRPr="005C6C35">
              <w:t>Qualitative analysis</w:t>
            </w:r>
          </w:p>
        </w:tc>
      </w:tr>
      <w:tr w:rsidR="008F5F64" w:rsidRPr="005C6C35" w14:paraId="58D2C57B" w14:textId="77777777" w:rsidTr="00906BD5">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50261B" w14:textId="77777777" w:rsidR="008F5F64" w:rsidRPr="005C6C35" w:rsidRDefault="008F5F64" w:rsidP="008F5F64">
            <w:pPr>
              <w:rPr>
                <w:b w:val="0"/>
              </w:rPr>
            </w:pPr>
            <w:r w:rsidRPr="005C6C35">
              <w:t>Gap analysis</w:t>
            </w:r>
          </w:p>
        </w:tc>
      </w:tr>
      <w:tr w:rsidR="008F5F64" w:rsidRPr="005C6C35" w14:paraId="07AF67FF"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387A0E" w14:textId="77777777" w:rsidR="008F5F64" w:rsidRPr="005C6C35" w:rsidRDefault="008F5F64" w:rsidP="008F5F64">
            <w:pPr>
              <w:rPr>
                <w:b w:val="0"/>
              </w:rPr>
            </w:pPr>
            <w:r>
              <w:t>Recommendation</w:t>
            </w:r>
          </w:p>
        </w:tc>
      </w:tr>
      <w:tr w:rsidR="008F5F64" w14:paraId="58A2B7E5"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AE418A8" w14:textId="1A63D0B4" w:rsidR="008F5F64" w:rsidRDefault="008F5F64" w:rsidP="008F5F64">
            <w:pPr>
              <w:rPr>
                <w:b w:val="0"/>
              </w:rPr>
            </w:pPr>
            <w:r w:rsidRPr="007D4244">
              <w:lastRenderedPageBreak/>
              <w:t>Assessment criterion 1</w:t>
            </w:r>
            <w:r>
              <w:t>(e)(b):</w:t>
            </w:r>
          </w:p>
          <w:p w14:paraId="4B92C52A" w14:textId="06E74C96" w:rsidR="008F5F64" w:rsidRPr="00F5339E" w:rsidRDefault="008F5F64" w:rsidP="008F5F64">
            <w:pPr>
              <w:rPr>
                <w:b w:val="0"/>
                <w:bCs w:val="0"/>
              </w:rPr>
            </w:pPr>
            <w:r w:rsidRPr="00F5339E">
              <w:rPr>
                <w:b w:val="0"/>
                <w:bCs w:val="0"/>
              </w:rPr>
              <w:t xml:space="preserve">When life cycle costing is used, the methodology by which the procuring entity determines life cycle </w:t>
            </w:r>
            <w:proofErr w:type="gramStart"/>
            <w:r w:rsidRPr="00F5339E">
              <w:rPr>
                <w:b w:val="0"/>
                <w:bCs w:val="0"/>
              </w:rPr>
              <w:t>cost</w:t>
            </w:r>
            <w:proofErr w:type="gramEnd"/>
            <w:r w:rsidRPr="00F5339E">
              <w:rPr>
                <w:b w:val="0"/>
                <w:bCs w:val="0"/>
              </w:rPr>
              <w:t xml:space="preserve"> and the data bidders must provide to make this determination should be specified in the procurement documents.</w:t>
            </w:r>
          </w:p>
        </w:tc>
      </w:tr>
      <w:tr w:rsidR="008F5F64" w14:paraId="4160D708"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E46E8E1" w14:textId="634106B7" w:rsidR="008F5F64" w:rsidRDefault="008F5F64" w:rsidP="008F5F64">
            <w:pPr>
              <w:rPr>
                <w:b w:val="0"/>
              </w:rPr>
            </w:pPr>
            <w:r w:rsidRPr="007D4244">
              <w:t>Conclusion</w:t>
            </w:r>
            <w:r>
              <w:t xml:space="preserve">: </w:t>
            </w:r>
            <w:sdt>
              <w:sdtPr>
                <w:id w:val="-1956312484"/>
                <w:placeholder>
                  <w:docPart w:val="18E94AB8B4C043D3B64E508BAD1C181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14:paraId="60330272"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CD13033" w14:textId="77777777" w:rsidR="008F5F64" w:rsidRDefault="008F5F64" w:rsidP="008F5F64">
            <w:pPr>
              <w:rPr>
                <w:b w:val="0"/>
              </w:rPr>
            </w:pPr>
            <w:r w:rsidRPr="005C6C35">
              <w:t>Qualitative analysis</w:t>
            </w:r>
          </w:p>
        </w:tc>
      </w:tr>
      <w:tr w:rsidR="008F5F64" w14:paraId="0B07D8D3"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081B4F5" w14:textId="77777777" w:rsidR="008F5F64" w:rsidRDefault="008F5F64" w:rsidP="008F5F64">
            <w:pPr>
              <w:rPr>
                <w:b w:val="0"/>
              </w:rPr>
            </w:pPr>
            <w:r w:rsidRPr="005C6C35">
              <w:t>Gap analysis</w:t>
            </w:r>
          </w:p>
        </w:tc>
      </w:tr>
      <w:tr w:rsidR="008F5F64" w:rsidRPr="005C6C35" w14:paraId="62E1D42B"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209ADD" w14:textId="77777777" w:rsidR="008F5F64" w:rsidRPr="005C6C35" w:rsidRDefault="008F5F64" w:rsidP="008F5F64">
            <w:pPr>
              <w:rPr>
                <w:b w:val="0"/>
              </w:rPr>
            </w:pPr>
            <w:r>
              <w:t>Recommendation</w:t>
            </w:r>
          </w:p>
        </w:tc>
      </w:tr>
      <w:tr w:rsidR="008F5F64" w14:paraId="7DE0D3B4" w14:textId="77777777" w:rsidTr="008F5F6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5A57CE09" w14:textId="260409EF" w:rsidR="008F5F64" w:rsidRDefault="008F5F64" w:rsidP="008F5F64">
            <w:pPr>
              <w:rPr>
                <w:b w:val="0"/>
              </w:rPr>
            </w:pPr>
            <w:r w:rsidRPr="007D4244">
              <w:t>Assessment criterion 1</w:t>
            </w:r>
            <w:r>
              <w:t>(e)(c):</w:t>
            </w:r>
          </w:p>
          <w:p w14:paraId="758802D0" w14:textId="65E58FFB" w:rsidR="008F5F64" w:rsidRPr="00F5339E" w:rsidRDefault="008F5F64" w:rsidP="008F5F64">
            <w:pPr>
              <w:rPr>
                <w:b w:val="0"/>
                <w:bCs w:val="0"/>
              </w:rPr>
            </w:pPr>
            <w:r w:rsidRPr="00F5339E">
              <w:rPr>
                <w:b w:val="0"/>
                <w:bCs w:val="0"/>
              </w:rPr>
              <w:t>Provisions specify whether cost of externalities could be considered if expressed in monetary terms and how.</w:t>
            </w:r>
          </w:p>
        </w:tc>
      </w:tr>
      <w:tr w:rsidR="008F5F64" w14:paraId="51570B36"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602B7EF" w14:textId="7E5985DC" w:rsidR="008F5F64" w:rsidRDefault="008F5F64" w:rsidP="008F5F64">
            <w:pPr>
              <w:rPr>
                <w:b w:val="0"/>
              </w:rPr>
            </w:pPr>
            <w:r w:rsidRPr="007D4244">
              <w:t>Conclusion</w:t>
            </w:r>
            <w:r>
              <w:t xml:space="preserve">: </w:t>
            </w:r>
            <w:sdt>
              <w:sdtPr>
                <w:id w:val="906728253"/>
                <w:placeholder>
                  <w:docPart w:val="1CDEB321984C4E3EB68687DF8AA8AEA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14:paraId="3DAA9F2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93C6991" w14:textId="77777777" w:rsidR="008F5F64" w:rsidRDefault="008F5F64" w:rsidP="008F5F64">
            <w:pPr>
              <w:rPr>
                <w:b w:val="0"/>
              </w:rPr>
            </w:pPr>
            <w:r w:rsidRPr="005C6C35">
              <w:t>Qualitative analysis</w:t>
            </w:r>
          </w:p>
        </w:tc>
      </w:tr>
      <w:tr w:rsidR="008F5F64" w14:paraId="3D490FA3"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3C2A537" w14:textId="77777777" w:rsidR="008F5F64" w:rsidRDefault="008F5F64" w:rsidP="008F5F64">
            <w:pPr>
              <w:rPr>
                <w:b w:val="0"/>
              </w:rPr>
            </w:pPr>
            <w:r w:rsidRPr="005C6C35">
              <w:t>Gap analysis</w:t>
            </w:r>
          </w:p>
        </w:tc>
      </w:tr>
      <w:tr w:rsidR="008F5F64" w14:paraId="60B4FA27"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16527CF" w14:textId="77777777" w:rsidR="008F5F64" w:rsidRDefault="008F5F64" w:rsidP="008F5F64">
            <w:pPr>
              <w:rPr>
                <w:b w:val="0"/>
              </w:rPr>
            </w:pPr>
            <w:r>
              <w:t>Recommendation</w:t>
            </w:r>
          </w:p>
        </w:tc>
      </w:tr>
      <w:tr w:rsidR="008F5F64" w14:paraId="0DB1308A" w14:textId="77777777" w:rsidTr="008F5F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4CEEAF20" w14:textId="356716BA" w:rsidR="008F5F64" w:rsidRPr="003B5A67" w:rsidRDefault="008F5F64" w:rsidP="008F5F64">
            <w:pPr>
              <w:jc w:val="center"/>
              <w:rPr>
                <w:b w:val="0"/>
              </w:rPr>
            </w:pPr>
            <w:r w:rsidRPr="003B5A67">
              <w:t xml:space="preserve">Sub-indicator </w:t>
            </w:r>
            <w:r>
              <w:t>1(f</w:t>
            </w:r>
            <w:r w:rsidRPr="003B5A67">
              <w:t>)</w:t>
            </w:r>
          </w:p>
          <w:p w14:paraId="7BC13072" w14:textId="025AABD8" w:rsidR="008F5F64" w:rsidRPr="008F5F64" w:rsidRDefault="008F5F64" w:rsidP="008F5F64">
            <w:pPr>
              <w:jc w:val="center"/>
              <w:rPr>
                <w:lang w:val="en-GB"/>
              </w:rPr>
            </w:pPr>
            <w:r>
              <w:rPr>
                <w:lang w:val="en-GB"/>
              </w:rPr>
              <w:t>Contract management</w:t>
            </w:r>
          </w:p>
          <w:p w14:paraId="1782BD9F" w14:textId="3D6C6CBE" w:rsidR="008F5F64" w:rsidRDefault="008F5F64" w:rsidP="008F5F64">
            <w:pPr>
              <w:jc w:val="center"/>
            </w:pPr>
            <w:r w:rsidRPr="008F5F64">
              <w:rPr>
                <w:b w:val="0"/>
                <w:bCs w:val="0"/>
                <w:lang w:val="en-GB"/>
              </w:rPr>
              <w:t>The legal framework meets the following conditions:</w:t>
            </w:r>
          </w:p>
        </w:tc>
      </w:tr>
      <w:tr w:rsidR="008F5F64" w14:paraId="69E69C1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0A60841F" w14:textId="2DBA35D9" w:rsidR="008F5F64" w:rsidRPr="007D4244" w:rsidRDefault="008F5F64" w:rsidP="008F5F64">
            <w:pPr>
              <w:rPr>
                <w:b w:val="0"/>
              </w:rPr>
            </w:pPr>
            <w:r w:rsidRPr="007D4244">
              <w:t>Assessment criterion 1</w:t>
            </w:r>
            <w:r>
              <w:t>(f)(a):</w:t>
            </w:r>
          </w:p>
          <w:p w14:paraId="33B961B8" w14:textId="3DE3D3E5" w:rsidR="008F5F64" w:rsidRPr="00F5339E" w:rsidRDefault="008F5F64" w:rsidP="008F5F64">
            <w:pPr>
              <w:rPr>
                <w:b w:val="0"/>
                <w:bCs w:val="0"/>
              </w:rPr>
            </w:pPr>
            <w:r>
              <w:rPr>
                <w:b w:val="0"/>
                <w:bCs w:val="0"/>
              </w:rPr>
              <w:t>Any specific</w:t>
            </w:r>
            <w:r w:rsidRPr="00F5339E">
              <w:rPr>
                <w:b w:val="0"/>
                <w:bCs w:val="0"/>
              </w:rPr>
              <w:t xml:space="preserve"> contract management </w:t>
            </w:r>
            <w:r>
              <w:rPr>
                <w:b w:val="0"/>
                <w:bCs w:val="0"/>
              </w:rPr>
              <w:t xml:space="preserve">functions required </w:t>
            </w:r>
            <w:r w:rsidRPr="00F5339E">
              <w:rPr>
                <w:b w:val="0"/>
                <w:bCs w:val="0"/>
              </w:rPr>
              <w:t xml:space="preserve">for </w:t>
            </w:r>
            <w:r>
              <w:rPr>
                <w:b w:val="0"/>
                <w:bCs w:val="0"/>
              </w:rPr>
              <w:t>SPP</w:t>
            </w:r>
            <w:r w:rsidRPr="00F5339E">
              <w:rPr>
                <w:b w:val="0"/>
                <w:bCs w:val="0"/>
              </w:rPr>
              <w:t xml:space="preserve"> are legally defined and responsibilities are clearly designated in the l</w:t>
            </w:r>
            <w:r>
              <w:rPr>
                <w:b w:val="0"/>
                <w:bCs w:val="0"/>
              </w:rPr>
              <w:t>egal framework.</w:t>
            </w:r>
          </w:p>
        </w:tc>
      </w:tr>
      <w:tr w:rsidR="008F5F64" w14:paraId="56878F51" w14:textId="77777777" w:rsidTr="00906BD5">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FE1C11" w14:textId="44FF9DA9" w:rsidR="008F5F64" w:rsidRDefault="008F5F64" w:rsidP="008F5F64">
            <w:r w:rsidRPr="007D4244">
              <w:t>Conclusion</w:t>
            </w:r>
            <w:r>
              <w:t xml:space="preserve">: </w:t>
            </w:r>
            <w:sdt>
              <w:sdtPr>
                <w:id w:val="-114989574"/>
                <w:placeholder>
                  <w:docPart w:val="A06530335B9C4BB48FE8066AA05AC38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rsidRPr="007D4244" w14:paraId="02DC8514"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C6FAA14" w14:textId="77777777" w:rsidR="008F5F64" w:rsidRPr="007D4244" w:rsidRDefault="008F5F64" w:rsidP="008F5F64">
            <w:pPr>
              <w:rPr>
                <w:b w:val="0"/>
              </w:rPr>
            </w:pPr>
            <w:r w:rsidRPr="005C6C35">
              <w:t>Qualitative analysis</w:t>
            </w:r>
          </w:p>
        </w:tc>
      </w:tr>
      <w:tr w:rsidR="008F5F64" w:rsidRPr="005C6C35" w14:paraId="651A9EB8" w14:textId="77777777" w:rsidTr="00906BD5">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5D986F0" w14:textId="77777777" w:rsidR="008F5F64" w:rsidRPr="005C6C35" w:rsidRDefault="008F5F64" w:rsidP="008F5F64">
            <w:pPr>
              <w:rPr>
                <w:b w:val="0"/>
              </w:rPr>
            </w:pPr>
            <w:r w:rsidRPr="005C6C35">
              <w:t>Gap analysis</w:t>
            </w:r>
          </w:p>
        </w:tc>
      </w:tr>
      <w:tr w:rsidR="008F5F64" w:rsidRPr="005C6C35" w14:paraId="7CCCB481"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6FC6C1E" w14:textId="77777777" w:rsidR="008F5F64" w:rsidRPr="005C6C35" w:rsidRDefault="008F5F64" w:rsidP="008F5F64">
            <w:pPr>
              <w:rPr>
                <w:b w:val="0"/>
              </w:rPr>
            </w:pPr>
            <w:r>
              <w:t>Recommendation</w:t>
            </w:r>
          </w:p>
        </w:tc>
      </w:tr>
      <w:tr w:rsidR="008F5F64" w14:paraId="5843503C" w14:textId="77777777" w:rsidTr="00517B3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2AE74010" w14:textId="37E4C345" w:rsidR="008F5F64" w:rsidRDefault="008F5F64" w:rsidP="008F5F64">
            <w:pPr>
              <w:rPr>
                <w:b w:val="0"/>
              </w:rPr>
            </w:pPr>
            <w:r w:rsidRPr="007D4244">
              <w:t>Assessment criterion 1</w:t>
            </w:r>
            <w:r>
              <w:t>(f)(b):</w:t>
            </w:r>
          </w:p>
          <w:p w14:paraId="04916103" w14:textId="7558DA39" w:rsidR="008F5F64" w:rsidRPr="00F5339E" w:rsidRDefault="008F5F64" w:rsidP="008F5F64">
            <w:pPr>
              <w:rPr>
                <w:b w:val="0"/>
                <w:bCs w:val="0"/>
              </w:rPr>
            </w:pPr>
            <w:r w:rsidRPr="00F5339E">
              <w:rPr>
                <w:b w:val="0"/>
                <w:bCs w:val="0"/>
              </w:rPr>
              <w:t>Procedures are clearly defined to ensure the enforcement of contract clauses.</w:t>
            </w:r>
          </w:p>
        </w:tc>
      </w:tr>
      <w:tr w:rsidR="008F5F64" w14:paraId="3EE1A11E"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E780EEE" w14:textId="08D6428A" w:rsidR="008F5F64" w:rsidRDefault="008F5F64" w:rsidP="008F5F64">
            <w:pPr>
              <w:rPr>
                <w:b w:val="0"/>
              </w:rPr>
            </w:pPr>
            <w:r w:rsidRPr="007D4244">
              <w:t>Conclusion</w:t>
            </w:r>
            <w:r>
              <w:t xml:space="preserve">: </w:t>
            </w:r>
            <w:sdt>
              <w:sdtPr>
                <w:id w:val="-1566098699"/>
                <w:placeholder>
                  <w:docPart w:val="CBAC9FE4E52842CB86A2EF785C7B4C77"/>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14:paraId="639AF7D2"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B3822C6" w14:textId="77777777" w:rsidR="008F5F64" w:rsidRDefault="008F5F64" w:rsidP="008F5F64">
            <w:pPr>
              <w:rPr>
                <w:b w:val="0"/>
              </w:rPr>
            </w:pPr>
            <w:r w:rsidRPr="005C6C35">
              <w:t>Qualitative analysis</w:t>
            </w:r>
          </w:p>
        </w:tc>
      </w:tr>
      <w:tr w:rsidR="008F5F64" w14:paraId="3C674DF5"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5348F39" w14:textId="77777777" w:rsidR="008F5F64" w:rsidRDefault="008F5F64" w:rsidP="008F5F64">
            <w:pPr>
              <w:rPr>
                <w:b w:val="0"/>
              </w:rPr>
            </w:pPr>
            <w:r w:rsidRPr="005C6C35">
              <w:t>Gap analysis</w:t>
            </w:r>
          </w:p>
        </w:tc>
      </w:tr>
      <w:tr w:rsidR="008F5F64" w:rsidRPr="005C6C35" w14:paraId="52D33761"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8D9B3CA" w14:textId="77777777" w:rsidR="008F5F64" w:rsidRPr="005C6C35" w:rsidRDefault="008F5F64" w:rsidP="008F5F64">
            <w:pPr>
              <w:rPr>
                <w:b w:val="0"/>
              </w:rPr>
            </w:pPr>
            <w:r>
              <w:t>Recommendation</w:t>
            </w:r>
          </w:p>
        </w:tc>
      </w:tr>
      <w:tr w:rsidR="008F5F64" w14:paraId="5C9819BB"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07595D98" w14:textId="7B349C8E" w:rsidR="008F5F64" w:rsidRDefault="008F5F64" w:rsidP="008F5F64">
            <w:pPr>
              <w:rPr>
                <w:b w:val="0"/>
              </w:rPr>
            </w:pPr>
            <w:r w:rsidRPr="007D4244">
              <w:t>Assessment criterion 1</w:t>
            </w:r>
            <w:r>
              <w:t>(f)(c):</w:t>
            </w:r>
          </w:p>
          <w:p w14:paraId="0A684127" w14:textId="451F4878" w:rsidR="008F5F64" w:rsidRDefault="008F5F64" w:rsidP="008F5F64">
            <w:pPr>
              <w:rPr>
                <w:b w:val="0"/>
              </w:rPr>
            </w:pPr>
            <w:r w:rsidRPr="00031FD4">
              <w:rPr>
                <w:b w:val="0"/>
                <w:bCs w:val="0"/>
              </w:rPr>
              <w:t>Contract management includes consideration of sustainability outcomes, covering the entire lifespan of the procurement</w:t>
            </w:r>
            <w:r w:rsidRPr="001C77FE">
              <w:t>.</w:t>
            </w:r>
          </w:p>
        </w:tc>
      </w:tr>
      <w:tr w:rsidR="008F5F64" w14:paraId="30939679"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2ACF72F" w14:textId="662F0FE1" w:rsidR="008F5F64" w:rsidRDefault="008F5F64" w:rsidP="008F5F64">
            <w:pPr>
              <w:rPr>
                <w:b w:val="0"/>
              </w:rPr>
            </w:pPr>
            <w:r w:rsidRPr="007D4244">
              <w:t>Conclusion</w:t>
            </w:r>
            <w:r>
              <w:t xml:space="preserve">: </w:t>
            </w:r>
            <w:sdt>
              <w:sdtPr>
                <w:id w:val="-794830061"/>
                <w:placeholder>
                  <w:docPart w:val="1BA487197E8042CA826057D27C90DBC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F5F64" w14:paraId="548732A2"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82DEA6D" w14:textId="77777777" w:rsidR="008F5F64" w:rsidRDefault="008F5F64" w:rsidP="008F5F64">
            <w:pPr>
              <w:rPr>
                <w:b w:val="0"/>
              </w:rPr>
            </w:pPr>
            <w:r w:rsidRPr="005C6C35">
              <w:lastRenderedPageBreak/>
              <w:t>Qualitative analysis</w:t>
            </w:r>
          </w:p>
        </w:tc>
      </w:tr>
      <w:tr w:rsidR="008F5F64" w14:paraId="65ADDEA7" w14:textId="77777777" w:rsidTr="00906BD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7572831" w14:textId="77777777" w:rsidR="008F5F64" w:rsidRDefault="008F5F64" w:rsidP="008F5F64">
            <w:pPr>
              <w:rPr>
                <w:b w:val="0"/>
              </w:rPr>
            </w:pPr>
            <w:r w:rsidRPr="005C6C35">
              <w:t>Gap analysis</w:t>
            </w:r>
          </w:p>
        </w:tc>
      </w:tr>
      <w:tr w:rsidR="008F5F64" w14:paraId="094F29DD" w14:textId="77777777" w:rsidTr="00906BD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88987F" w14:textId="77777777" w:rsidR="008F5F64" w:rsidRDefault="008F5F64" w:rsidP="008F5F64">
            <w:pPr>
              <w:rPr>
                <w:b w:val="0"/>
              </w:rPr>
            </w:pPr>
            <w:r>
              <w:t>Recommendation</w:t>
            </w:r>
          </w:p>
        </w:tc>
      </w:tr>
    </w:tbl>
    <w:p w14:paraId="3A1E12DF" w14:textId="260E0670" w:rsidR="001C77FE" w:rsidRDefault="001C77FE"/>
    <w:p w14:paraId="0D569FC4" w14:textId="303AA441" w:rsidR="00031FD4" w:rsidRPr="00936420" w:rsidRDefault="008F5F64" w:rsidP="00031FD4">
      <w:pPr>
        <w:rPr>
          <w:sz w:val="32"/>
          <w:szCs w:val="32"/>
        </w:rPr>
      </w:pPr>
      <w:r>
        <w:rPr>
          <w:sz w:val="32"/>
          <w:szCs w:val="32"/>
        </w:rPr>
        <w:t>SPP-</w:t>
      </w:r>
      <w:r w:rsidR="00031FD4" w:rsidRPr="00936420">
        <w:rPr>
          <w:sz w:val="32"/>
          <w:szCs w:val="32"/>
        </w:rPr>
        <w:t xml:space="preserve">Indicator </w:t>
      </w:r>
      <w:r w:rsidR="00031FD4">
        <w:rPr>
          <w:sz w:val="32"/>
          <w:szCs w:val="32"/>
        </w:rPr>
        <w:t>2</w:t>
      </w:r>
      <w:r w:rsidR="00031FD4" w:rsidRPr="00936420">
        <w:rPr>
          <w:sz w:val="32"/>
          <w:szCs w:val="32"/>
        </w:rPr>
        <w:t xml:space="preserve">. </w:t>
      </w:r>
      <w:r w:rsidR="00031FD4">
        <w:rPr>
          <w:sz w:val="32"/>
          <w:szCs w:val="32"/>
        </w:rPr>
        <w:t>Implementing regulations and tools</w:t>
      </w:r>
      <w:r>
        <w:rPr>
          <w:sz w:val="32"/>
          <w:szCs w:val="32"/>
        </w:rPr>
        <w:t xml:space="preserve"> to</w:t>
      </w:r>
      <w:r w:rsidR="00031FD4">
        <w:rPr>
          <w:sz w:val="32"/>
          <w:szCs w:val="32"/>
        </w:rPr>
        <w:t xml:space="preserve"> support </w:t>
      </w:r>
      <w:r>
        <w:rPr>
          <w:sz w:val="32"/>
          <w:szCs w:val="32"/>
        </w:rPr>
        <w:t>sustainable public procurement</w:t>
      </w:r>
    </w:p>
    <w:p w14:paraId="0319BC3A" w14:textId="77777777" w:rsidR="00031FD4" w:rsidRDefault="00031FD4"/>
    <w:tbl>
      <w:tblPr>
        <w:tblStyle w:val="GridTable4-Accent11"/>
        <w:tblW w:w="10206" w:type="dxa"/>
        <w:tblInd w:w="-5" w:type="dxa"/>
        <w:tblLook w:val="0000" w:firstRow="0" w:lastRow="0" w:firstColumn="0" w:lastColumn="0" w:noHBand="0" w:noVBand="0"/>
      </w:tblPr>
      <w:tblGrid>
        <w:gridCol w:w="10206"/>
      </w:tblGrid>
      <w:tr w:rsidR="00031FD4" w14:paraId="02CB36E5" w14:textId="77777777" w:rsidTr="00DA6C2A">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7D931A76" w14:textId="77777777" w:rsidR="00031FD4" w:rsidRPr="003B5A67" w:rsidRDefault="00031FD4" w:rsidP="00031FD4">
            <w:pPr>
              <w:jc w:val="center"/>
              <w:rPr>
                <w:b/>
              </w:rPr>
            </w:pPr>
            <w:r>
              <w:rPr>
                <w:b/>
              </w:rPr>
              <w:t>Sub-indicator 2</w:t>
            </w:r>
            <w:r w:rsidRPr="003B5A67">
              <w:rPr>
                <w:b/>
              </w:rPr>
              <w:t xml:space="preserve">(a) </w:t>
            </w:r>
          </w:p>
          <w:p w14:paraId="0F6B1F33" w14:textId="3F35A334" w:rsidR="00031FD4" w:rsidRDefault="00031FD4" w:rsidP="00031FD4">
            <w:pPr>
              <w:tabs>
                <w:tab w:val="left" w:pos="8138"/>
              </w:tabs>
              <w:spacing w:line="0" w:lineRule="atLeast"/>
              <w:jc w:val="center"/>
              <w:rPr>
                <w:b/>
              </w:rPr>
            </w:pPr>
            <w:r w:rsidRPr="001C77FE">
              <w:rPr>
                <w:b/>
              </w:rPr>
              <w:t xml:space="preserve">Implementing regulations to define sustainable </w:t>
            </w:r>
            <w:r w:rsidR="008F5F64">
              <w:rPr>
                <w:b/>
              </w:rPr>
              <w:t xml:space="preserve">public </w:t>
            </w:r>
            <w:r w:rsidRPr="001C77FE">
              <w:rPr>
                <w:b/>
              </w:rPr>
              <w:t>procurement procedures</w:t>
            </w:r>
          </w:p>
          <w:p w14:paraId="44FEECB2" w14:textId="1B98A499" w:rsidR="00031FD4" w:rsidRDefault="00031FD4" w:rsidP="00031FD4">
            <w:pPr>
              <w:jc w:val="center"/>
            </w:pPr>
            <w:r w:rsidRPr="001C77FE">
              <w:t>Implementing regulations have the following characteristics:</w:t>
            </w:r>
          </w:p>
        </w:tc>
      </w:tr>
      <w:tr w:rsidR="00031FD4" w14:paraId="052C12B2" w14:textId="77777777" w:rsidTr="00DA6C2A">
        <w:trPr>
          <w:trHeight w:val="299"/>
        </w:trPr>
        <w:tc>
          <w:tcPr>
            <w:cnfStyle w:val="000010000000" w:firstRow="0" w:lastRow="0" w:firstColumn="0" w:lastColumn="0" w:oddVBand="1" w:evenVBand="0" w:oddHBand="0" w:evenHBand="0" w:firstRowFirstColumn="0" w:firstRowLastColumn="0" w:lastRowFirstColumn="0" w:lastRowLastColumn="0"/>
            <w:tcW w:w="10206" w:type="dxa"/>
          </w:tcPr>
          <w:p w14:paraId="2EB40DD8" w14:textId="55E1FF2D" w:rsidR="00031FD4" w:rsidRPr="0007606B" w:rsidRDefault="00031FD4" w:rsidP="00031FD4">
            <w:pPr>
              <w:rPr>
                <w:b/>
              </w:rPr>
            </w:pPr>
            <w:r w:rsidRPr="0007606B">
              <w:rPr>
                <w:b/>
              </w:rPr>
              <w:t>Assessment criterion 2(a)</w:t>
            </w:r>
            <w:r w:rsidR="00D43F8B" w:rsidRPr="0007606B">
              <w:rPr>
                <w:b/>
              </w:rPr>
              <w:t>(a)</w:t>
            </w:r>
            <w:r w:rsidRPr="0007606B">
              <w:rPr>
                <w:b/>
              </w:rPr>
              <w:t>:</w:t>
            </w:r>
          </w:p>
          <w:p w14:paraId="4E434147" w14:textId="643A100F" w:rsidR="00031FD4" w:rsidRPr="008F5F64" w:rsidRDefault="0007606B" w:rsidP="008F5F64">
            <w:pPr>
              <w:autoSpaceDE w:val="0"/>
              <w:autoSpaceDN w:val="0"/>
              <w:adjustRightInd w:val="0"/>
              <w:jc w:val="left"/>
              <w:rPr>
                <w:rFonts w:ascii="Calibri" w:hAnsi="Calibri" w:cs="Calibri"/>
                <w:color w:val="3C3C3C"/>
              </w:rPr>
            </w:pPr>
            <w:r w:rsidRPr="0007606B">
              <w:rPr>
                <w:rFonts w:ascii="Calibri" w:hAnsi="Calibri" w:cs="Calibri"/>
                <w:color w:val="3C3C3C"/>
              </w:rPr>
              <w:t>Regulations that supplement and detail the provisions of</w:t>
            </w:r>
            <w:r w:rsidR="008F5F64">
              <w:rPr>
                <w:rFonts w:ascii="Calibri" w:hAnsi="Calibri" w:cs="Calibri"/>
                <w:color w:val="3C3C3C"/>
              </w:rPr>
              <w:t xml:space="preserve"> legal</w:t>
            </w:r>
            <w:r w:rsidRPr="0007606B">
              <w:rPr>
                <w:rFonts w:ascii="Calibri" w:hAnsi="Calibri" w:cs="Calibri"/>
                <w:color w:val="3C3C3C"/>
              </w:rPr>
              <w:t xml:space="preserve"> the</w:t>
            </w:r>
            <w:r w:rsidR="008F5F64">
              <w:rPr>
                <w:rFonts w:ascii="Calibri" w:hAnsi="Calibri" w:cs="Calibri"/>
                <w:color w:val="3C3C3C"/>
              </w:rPr>
              <w:t xml:space="preserve"> legal framework include provisions on</w:t>
            </w:r>
            <w:r w:rsidRPr="0007606B">
              <w:rPr>
                <w:rFonts w:ascii="Calibri" w:hAnsi="Calibri" w:cs="Calibri"/>
                <w:color w:val="3C3C3C"/>
              </w:rPr>
              <w:t xml:space="preserve"> the application of</w:t>
            </w:r>
            <w:r w:rsidR="008F5F64">
              <w:rPr>
                <w:rFonts w:ascii="Calibri" w:hAnsi="Calibri" w:cs="Calibri"/>
                <w:color w:val="3C3C3C"/>
              </w:rPr>
              <w:t xml:space="preserve"> </w:t>
            </w:r>
            <w:r w:rsidRPr="0007606B">
              <w:rPr>
                <w:rFonts w:ascii="Calibri" w:hAnsi="Calibri" w:cs="Calibri"/>
                <w:color w:val="3C3C3C"/>
              </w:rPr>
              <w:t xml:space="preserve">sustainable </w:t>
            </w:r>
            <w:r w:rsidR="008F5F64">
              <w:rPr>
                <w:rFonts w:ascii="Calibri" w:hAnsi="Calibri" w:cs="Calibri"/>
                <w:color w:val="3C3C3C"/>
              </w:rPr>
              <w:t xml:space="preserve">public </w:t>
            </w:r>
            <w:r w:rsidRPr="0007606B">
              <w:rPr>
                <w:rFonts w:ascii="Calibri" w:hAnsi="Calibri" w:cs="Calibri"/>
                <w:color w:val="3C3C3C"/>
              </w:rPr>
              <w:t>procurement.</w:t>
            </w:r>
          </w:p>
        </w:tc>
      </w:tr>
      <w:tr w:rsidR="00031FD4" w14:paraId="0D38D7B3" w14:textId="77777777" w:rsidTr="00DA6C2A">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7621E41B" w14:textId="27E38966" w:rsidR="00031FD4" w:rsidRDefault="00031FD4" w:rsidP="001C77FE">
            <w:r w:rsidRPr="007D4244">
              <w:rPr>
                <w:b/>
              </w:rPr>
              <w:t>Conclusion</w:t>
            </w:r>
            <w:r>
              <w:t xml:space="preserve">: </w:t>
            </w:r>
            <w:sdt>
              <w:sdtPr>
                <w:id w:val="1226262020"/>
                <w:placeholder>
                  <w:docPart w:val="52F7EEFAEB134090A14934505097E4E7"/>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31FD4" w:rsidRPr="007D4244" w14:paraId="13F30766" w14:textId="77777777" w:rsidTr="00DA6C2A">
        <w:trPr>
          <w:trHeight w:val="770"/>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0038892C" w14:textId="545FC7FA" w:rsidR="00031FD4" w:rsidRPr="007D4244" w:rsidRDefault="00031FD4" w:rsidP="001C77FE">
            <w:pPr>
              <w:rPr>
                <w:b/>
              </w:rPr>
            </w:pPr>
            <w:r w:rsidRPr="005C6C35">
              <w:rPr>
                <w:b/>
              </w:rPr>
              <w:t>Qualitative analysis</w:t>
            </w:r>
          </w:p>
        </w:tc>
      </w:tr>
      <w:tr w:rsidR="00031FD4" w:rsidRPr="005C6C35" w14:paraId="5F876656" w14:textId="77777777" w:rsidTr="00DA6C2A">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59851D0" w14:textId="5D2320C7" w:rsidR="00031FD4" w:rsidRPr="005C6C35" w:rsidRDefault="00031FD4" w:rsidP="001C77FE">
            <w:pPr>
              <w:rPr>
                <w:b/>
              </w:rPr>
            </w:pPr>
            <w:r w:rsidRPr="005C6C35">
              <w:rPr>
                <w:b/>
              </w:rPr>
              <w:t>Gap analysis</w:t>
            </w:r>
          </w:p>
        </w:tc>
      </w:tr>
      <w:tr w:rsidR="00031FD4" w:rsidRPr="005C6C35" w14:paraId="11197EF8"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A33D259" w14:textId="52E3A922" w:rsidR="00031FD4" w:rsidRPr="005C6C35" w:rsidRDefault="00031FD4" w:rsidP="001C77FE">
            <w:pPr>
              <w:rPr>
                <w:b/>
              </w:rPr>
            </w:pPr>
            <w:r>
              <w:rPr>
                <w:b/>
              </w:rPr>
              <w:t>Recommendation</w:t>
            </w:r>
          </w:p>
        </w:tc>
      </w:tr>
      <w:tr w:rsidR="00031FD4" w:rsidRPr="003456E3" w14:paraId="79FE983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26766E6D" w14:textId="6D49C832" w:rsidR="00031FD4" w:rsidRPr="0007606B" w:rsidRDefault="00031FD4" w:rsidP="001C77FE">
            <w:pPr>
              <w:rPr>
                <w:b/>
              </w:rPr>
            </w:pPr>
            <w:r w:rsidRPr="0007606B">
              <w:rPr>
                <w:b/>
              </w:rPr>
              <w:t>Assessment criterion 2</w:t>
            </w:r>
            <w:r w:rsidR="00D43F8B" w:rsidRPr="0007606B">
              <w:rPr>
                <w:b/>
              </w:rPr>
              <w:t>(a)</w:t>
            </w:r>
            <w:r w:rsidRPr="0007606B">
              <w:rPr>
                <w:b/>
              </w:rPr>
              <w:t>(b):</w:t>
            </w:r>
          </w:p>
          <w:p w14:paraId="5A256852" w14:textId="69660FFA" w:rsidR="0007606B" w:rsidRPr="0007606B" w:rsidRDefault="0007606B" w:rsidP="0007606B">
            <w:pPr>
              <w:autoSpaceDE w:val="0"/>
              <w:autoSpaceDN w:val="0"/>
              <w:adjustRightInd w:val="0"/>
              <w:jc w:val="left"/>
              <w:rPr>
                <w:rFonts w:ascii="Calibri" w:hAnsi="Calibri" w:cs="Calibri"/>
                <w:color w:val="3C3C3C"/>
              </w:rPr>
            </w:pPr>
            <w:r w:rsidRPr="0007606B">
              <w:rPr>
                <w:rFonts w:ascii="Calibri" w:hAnsi="Calibri" w:cs="Calibri"/>
                <w:color w:val="3C3C3C"/>
              </w:rPr>
              <w:t>Regulations pertaining to sustainable</w:t>
            </w:r>
            <w:r w:rsidR="008F5F64">
              <w:rPr>
                <w:rFonts w:ascii="Calibri" w:hAnsi="Calibri" w:cs="Calibri"/>
                <w:color w:val="3C3C3C"/>
              </w:rPr>
              <w:t xml:space="preserve"> public</w:t>
            </w:r>
            <w:r w:rsidRPr="0007606B">
              <w:rPr>
                <w:rFonts w:ascii="Calibri" w:hAnsi="Calibri" w:cs="Calibri"/>
                <w:color w:val="3C3C3C"/>
              </w:rPr>
              <w:t xml:space="preserve"> procurement are clear, comprehensive, and part of a consolidated set of</w:t>
            </w:r>
          </w:p>
          <w:p w14:paraId="28770B70" w14:textId="681FE7A8" w:rsidR="00031FD4" w:rsidRPr="0007606B" w:rsidRDefault="0007606B" w:rsidP="0007606B">
            <w:r w:rsidRPr="0007606B">
              <w:rPr>
                <w:rFonts w:ascii="Calibri" w:hAnsi="Calibri" w:cs="Calibri"/>
                <w:color w:val="3C3C3C"/>
              </w:rPr>
              <w:t>regulations readily available in a single accessible place.</w:t>
            </w:r>
          </w:p>
        </w:tc>
      </w:tr>
      <w:tr w:rsidR="00031FD4" w14:paraId="03ABC1D7"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589FC094" w14:textId="40C73005" w:rsidR="00031FD4" w:rsidRDefault="00031FD4" w:rsidP="001C77FE">
            <w:pPr>
              <w:rPr>
                <w:b/>
              </w:rPr>
            </w:pPr>
            <w:r w:rsidRPr="007D4244">
              <w:rPr>
                <w:b/>
              </w:rPr>
              <w:t>Conclusion</w:t>
            </w:r>
            <w:r>
              <w:t xml:space="preserve">: </w:t>
            </w:r>
            <w:sdt>
              <w:sdtPr>
                <w:id w:val="-355734606"/>
                <w:placeholder>
                  <w:docPart w:val="56366CA45ECF4A0C88BB2F502BA629C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31FD4" w14:paraId="4C10AA7D"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99173B5" w14:textId="7D639FB7" w:rsidR="00031FD4" w:rsidRDefault="00031FD4" w:rsidP="001C77FE">
            <w:pPr>
              <w:rPr>
                <w:b/>
              </w:rPr>
            </w:pPr>
            <w:r w:rsidRPr="005C6C35">
              <w:rPr>
                <w:b/>
              </w:rPr>
              <w:t>Qualitative analysis</w:t>
            </w:r>
          </w:p>
        </w:tc>
      </w:tr>
      <w:tr w:rsidR="00031FD4" w14:paraId="0FFFE99A"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7C6C853" w14:textId="18C96632" w:rsidR="00031FD4" w:rsidRDefault="00031FD4" w:rsidP="001C77FE">
            <w:pPr>
              <w:rPr>
                <w:b/>
              </w:rPr>
            </w:pPr>
            <w:r w:rsidRPr="005C6C35">
              <w:rPr>
                <w:b/>
              </w:rPr>
              <w:t>Gap analysis</w:t>
            </w:r>
          </w:p>
        </w:tc>
      </w:tr>
      <w:tr w:rsidR="00031FD4" w14:paraId="06324ED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1F25BF8D" w14:textId="7F1FE570" w:rsidR="00031FD4" w:rsidRDefault="00031FD4" w:rsidP="001C77FE">
            <w:pPr>
              <w:rPr>
                <w:b/>
              </w:rPr>
            </w:pPr>
            <w:r>
              <w:rPr>
                <w:b/>
              </w:rPr>
              <w:t>Recommendation</w:t>
            </w:r>
          </w:p>
        </w:tc>
      </w:tr>
      <w:tr w:rsidR="00031FD4" w14:paraId="7BC0C1ED"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tcPr>
          <w:p w14:paraId="6EEC3FA1" w14:textId="18993AB5" w:rsidR="00031FD4" w:rsidRPr="0007606B" w:rsidRDefault="00031FD4" w:rsidP="001C77FE">
            <w:pPr>
              <w:rPr>
                <w:b/>
              </w:rPr>
            </w:pPr>
            <w:r w:rsidRPr="0007606B">
              <w:rPr>
                <w:b/>
              </w:rPr>
              <w:t>Assessment criterion 2</w:t>
            </w:r>
            <w:r w:rsidR="00D43F8B" w:rsidRPr="0007606B">
              <w:rPr>
                <w:b/>
              </w:rPr>
              <w:t>(a)</w:t>
            </w:r>
            <w:r w:rsidRPr="0007606B">
              <w:rPr>
                <w:b/>
              </w:rPr>
              <w:t>(c):</w:t>
            </w:r>
          </w:p>
          <w:p w14:paraId="7851F8BF" w14:textId="1A1AC7F4" w:rsidR="00031FD4" w:rsidRPr="0007606B" w:rsidRDefault="0007606B" w:rsidP="001C77FE">
            <w:pPr>
              <w:rPr>
                <w:b/>
              </w:rPr>
            </w:pPr>
            <w:r w:rsidRPr="0007606B">
              <w:rPr>
                <w:rFonts w:ascii="Calibri" w:hAnsi="Calibri" w:cs="Calibri"/>
                <w:color w:val="3C3C3C"/>
              </w:rPr>
              <w:t>Responsibility for maintenance is clearly established and the regulations on sustainability are updated regularly.</w:t>
            </w:r>
          </w:p>
        </w:tc>
      </w:tr>
      <w:tr w:rsidR="00031FD4" w14:paraId="6B404F4A"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650224B" w14:textId="4D0CC358" w:rsidR="00031FD4" w:rsidRDefault="00031FD4" w:rsidP="001C77FE">
            <w:pPr>
              <w:rPr>
                <w:b/>
              </w:rPr>
            </w:pPr>
            <w:r w:rsidRPr="007D4244">
              <w:rPr>
                <w:b/>
              </w:rPr>
              <w:t>Conclusion</w:t>
            </w:r>
            <w:r>
              <w:t xml:space="preserve">: </w:t>
            </w:r>
            <w:sdt>
              <w:sdtPr>
                <w:id w:val="1562838789"/>
                <w:placeholder>
                  <w:docPart w:val="4B3A80819FEE4FA7AF6FB44DFBE5154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31FD4" w14:paraId="7A804519"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65293FC5" w14:textId="11C99D9C" w:rsidR="00031FD4" w:rsidRDefault="00031FD4" w:rsidP="001C77FE">
            <w:pPr>
              <w:rPr>
                <w:b/>
              </w:rPr>
            </w:pPr>
            <w:r w:rsidRPr="005C6C35">
              <w:rPr>
                <w:b/>
              </w:rPr>
              <w:t>Qualitative analysis</w:t>
            </w:r>
          </w:p>
        </w:tc>
      </w:tr>
      <w:tr w:rsidR="00031FD4" w14:paraId="1482C42B"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3687D853" w14:textId="17329ED0" w:rsidR="00031FD4" w:rsidRDefault="00031FD4" w:rsidP="001C77FE">
            <w:pPr>
              <w:rPr>
                <w:b/>
              </w:rPr>
            </w:pPr>
            <w:r w:rsidRPr="005C6C35">
              <w:rPr>
                <w:b/>
              </w:rPr>
              <w:t>Gap analysis</w:t>
            </w:r>
          </w:p>
        </w:tc>
      </w:tr>
      <w:tr w:rsidR="00031FD4" w14:paraId="10488B98" w14:textId="77777777" w:rsidTr="00DA6C2A">
        <w:trPr>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FFFFF" w:themeFill="background1"/>
          </w:tcPr>
          <w:p w14:paraId="2A336222" w14:textId="1CFCDEE7" w:rsidR="00031FD4" w:rsidRDefault="00031FD4" w:rsidP="001C77FE">
            <w:pPr>
              <w:rPr>
                <w:b/>
              </w:rPr>
            </w:pPr>
            <w:r>
              <w:rPr>
                <w:b/>
              </w:rPr>
              <w:t>Recommendation</w:t>
            </w:r>
          </w:p>
        </w:tc>
      </w:tr>
      <w:tr w:rsidR="0041464B" w14:paraId="4F08451E" w14:textId="77777777" w:rsidTr="00DA6C2A">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10206" w:type="dxa"/>
            <w:shd w:val="clear" w:color="auto" w:fill="FBD186" w:themeFill="accent1" w:themeFillTint="99"/>
          </w:tcPr>
          <w:p w14:paraId="57EB0CC8" w14:textId="77777777" w:rsidR="0041464B" w:rsidRPr="003B5A67" w:rsidRDefault="0041464B" w:rsidP="0041464B">
            <w:pPr>
              <w:jc w:val="center"/>
              <w:rPr>
                <w:b/>
              </w:rPr>
            </w:pPr>
            <w:r w:rsidRPr="003B5A67">
              <w:rPr>
                <w:b/>
              </w:rPr>
              <w:t xml:space="preserve">Sub-indicator </w:t>
            </w:r>
            <w:r>
              <w:rPr>
                <w:b/>
              </w:rPr>
              <w:t>2(b</w:t>
            </w:r>
            <w:r w:rsidRPr="003B5A67">
              <w:rPr>
                <w:b/>
              </w:rPr>
              <w:t xml:space="preserve">) </w:t>
            </w:r>
          </w:p>
          <w:p w14:paraId="7A8803D7" w14:textId="68CA4824" w:rsidR="0041464B" w:rsidRDefault="0007606B" w:rsidP="0041464B">
            <w:pPr>
              <w:jc w:val="center"/>
              <w:rPr>
                <w:b/>
              </w:rPr>
            </w:pPr>
            <w:r>
              <w:rPr>
                <w:b/>
                <w:lang w:val="en-GB"/>
              </w:rPr>
              <w:t>Model documents for sustainable</w:t>
            </w:r>
            <w:r w:rsidR="008F5F64">
              <w:rPr>
                <w:b/>
                <w:lang w:val="en-GB"/>
              </w:rPr>
              <w:t xml:space="preserve"> public</w:t>
            </w:r>
            <w:r>
              <w:rPr>
                <w:b/>
                <w:lang w:val="en-GB"/>
              </w:rPr>
              <w:t xml:space="preserve"> procurement and standard contract conditions</w:t>
            </w:r>
          </w:p>
        </w:tc>
      </w:tr>
      <w:tr w:rsidR="00031FD4" w14:paraId="055DF2E3" w14:textId="77777777" w:rsidTr="00517B35">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14E6F6D3" w14:textId="4F7F54CE" w:rsidR="00031FD4" w:rsidRPr="0007606B" w:rsidRDefault="00031FD4" w:rsidP="001C77FE">
            <w:pPr>
              <w:rPr>
                <w:b w:val="0"/>
              </w:rPr>
            </w:pPr>
            <w:r w:rsidRPr="0007606B">
              <w:lastRenderedPageBreak/>
              <w:t>Assessment criterion 2(</w:t>
            </w:r>
            <w:r w:rsidR="0041464B" w:rsidRPr="0007606B">
              <w:t>b</w:t>
            </w:r>
            <w:r w:rsidRPr="0007606B">
              <w:t>)</w:t>
            </w:r>
            <w:r w:rsidR="00D43F8B" w:rsidRPr="0007606B">
              <w:t>(</w:t>
            </w:r>
            <w:r w:rsidR="0041464B" w:rsidRPr="0007606B">
              <w:t>a</w:t>
            </w:r>
            <w:r w:rsidR="00D43F8B" w:rsidRPr="0007606B">
              <w:t>)</w:t>
            </w:r>
          </w:p>
          <w:p w14:paraId="083443CF" w14:textId="77777777" w:rsidR="0007606B" w:rsidRPr="0007606B" w:rsidRDefault="0007606B" w:rsidP="0007606B">
            <w:pPr>
              <w:autoSpaceDE w:val="0"/>
              <w:autoSpaceDN w:val="0"/>
              <w:adjustRightInd w:val="0"/>
              <w:jc w:val="left"/>
              <w:rPr>
                <w:rFonts w:ascii="Calibri" w:hAnsi="Calibri" w:cs="Calibri"/>
                <w:b w:val="0"/>
                <w:bCs w:val="0"/>
                <w:color w:val="3C3C3C"/>
              </w:rPr>
            </w:pPr>
            <w:r w:rsidRPr="0007606B">
              <w:rPr>
                <w:rFonts w:ascii="Calibri" w:hAnsi="Calibri" w:cs="Calibri"/>
                <w:b w:val="0"/>
                <w:bCs w:val="0"/>
                <w:color w:val="3C3C3C"/>
              </w:rPr>
              <w:t>Model documents or templates for use along the procurement cycle are reflecting sustainability considerations,</w:t>
            </w:r>
          </w:p>
          <w:p w14:paraId="7B97B093" w14:textId="581A0A47" w:rsidR="00031FD4" w:rsidRPr="0007606B" w:rsidRDefault="0007606B" w:rsidP="0007606B">
            <w:pPr>
              <w:rPr>
                <w:b w:val="0"/>
                <w:bCs w:val="0"/>
              </w:rPr>
            </w:pPr>
            <w:proofErr w:type="gramStart"/>
            <w:r w:rsidRPr="0007606B">
              <w:rPr>
                <w:rFonts w:ascii="Calibri" w:hAnsi="Calibri" w:cs="Calibri"/>
                <w:b w:val="0"/>
                <w:bCs w:val="0"/>
                <w:color w:val="3C3C3C"/>
              </w:rPr>
              <w:t>in particular for</w:t>
            </w:r>
            <w:proofErr w:type="gramEnd"/>
            <w:r w:rsidRPr="0007606B">
              <w:rPr>
                <w:rFonts w:ascii="Calibri" w:hAnsi="Calibri" w:cs="Calibri"/>
                <w:b w:val="0"/>
                <w:bCs w:val="0"/>
                <w:color w:val="3C3C3C"/>
              </w:rPr>
              <w:t xml:space="preserve"> key risk areas.</w:t>
            </w:r>
          </w:p>
        </w:tc>
      </w:tr>
      <w:tr w:rsidR="00031FD4" w14:paraId="636D6CDA"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CBA5577" w14:textId="20A31715" w:rsidR="00031FD4" w:rsidRDefault="00031FD4" w:rsidP="001C77FE">
            <w:r w:rsidRPr="007D4244">
              <w:t>Conclusion</w:t>
            </w:r>
            <w:r>
              <w:t xml:space="preserve">: </w:t>
            </w:r>
            <w:sdt>
              <w:sdtPr>
                <w:id w:val="1029770831"/>
                <w:placeholder>
                  <w:docPart w:val="3000E297CEBF4057BC9068EB87424DE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31FD4" w:rsidRPr="007D4244" w14:paraId="244B5699" w14:textId="77777777" w:rsidTr="00DA6C2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6EBEF63" w14:textId="6324ED7A" w:rsidR="00031FD4" w:rsidRPr="007D4244" w:rsidRDefault="00031FD4" w:rsidP="001C77FE">
            <w:pPr>
              <w:rPr>
                <w:b w:val="0"/>
              </w:rPr>
            </w:pPr>
            <w:r w:rsidRPr="005C6C35">
              <w:t>Qualitative analysis</w:t>
            </w:r>
          </w:p>
        </w:tc>
      </w:tr>
      <w:tr w:rsidR="00031FD4" w:rsidRPr="005C6C35" w14:paraId="07F9A384"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3EF8CCF" w14:textId="6EB18BAE" w:rsidR="00031FD4" w:rsidRPr="005C6C35" w:rsidRDefault="00031FD4" w:rsidP="001C77FE">
            <w:pPr>
              <w:rPr>
                <w:b w:val="0"/>
              </w:rPr>
            </w:pPr>
            <w:r w:rsidRPr="005C6C35">
              <w:t>Gap analysis</w:t>
            </w:r>
          </w:p>
        </w:tc>
      </w:tr>
      <w:tr w:rsidR="00031FD4" w:rsidRPr="005C6C35" w14:paraId="2DD15321"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416E80E" w14:textId="2DD2BBE0" w:rsidR="00031FD4" w:rsidRPr="005C6C35" w:rsidRDefault="00031FD4" w:rsidP="001C77FE">
            <w:pPr>
              <w:rPr>
                <w:b w:val="0"/>
              </w:rPr>
            </w:pPr>
            <w:r>
              <w:t>Recommendation</w:t>
            </w:r>
          </w:p>
        </w:tc>
      </w:tr>
      <w:tr w:rsidR="00031FD4" w14:paraId="268321C8"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024D2463" w14:textId="30952AE4" w:rsidR="00031FD4" w:rsidRDefault="00031FD4" w:rsidP="001C77FE">
            <w:pPr>
              <w:rPr>
                <w:b w:val="0"/>
              </w:rPr>
            </w:pPr>
            <w:r>
              <w:t>Assessment criterion 2(b)</w:t>
            </w:r>
            <w:r w:rsidR="0041464B">
              <w:t>(b)</w:t>
            </w:r>
            <w:r>
              <w:t>:</w:t>
            </w:r>
          </w:p>
          <w:p w14:paraId="75896EA0" w14:textId="77777777" w:rsidR="0007606B" w:rsidRPr="0007606B" w:rsidRDefault="0007606B" w:rsidP="0007606B">
            <w:pPr>
              <w:autoSpaceDE w:val="0"/>
              <w:autoSpaceDN w:val="0"/>
              <w:adjustRightInd w:val="0"/>
              <w:jc w:val="left"/>
              <w:rPr>
                <w:rFonts w:ascii="Calibri" w:hAnsi="Calibri" w:cs="Calibri"/>
                <w:b w:val="0"/>
                <w:bCs w:val="0"/>
                <w:color w:val="3C3C3C"/>
              </w:rPr>
            </w:pPr>
            <w:r w:rsidRPr="0007606B">
              <w:rPr>
                <w:rFonts w:ascii="Calibri" w:hAnsi="Calibri" w:cs="Calibri"/>
                <w:b w:val="0"/>
                <w:bCs w:val="0"/>
                <w:color w:val="3C3C3C"/>
              </w:rPr>
              <w:t>There is a set of tender model documents, clauses or standard wording related to sustainability whose use is</w:t>
            </w:r>
          </w:p>
          <w:p w14:paraId="64798F81" w14:textId="3465F400" w:rsidR="00031FD4" w:rsidRPr="00D43F8B" w:rsidRDefault="0007606B" w:rsidP="0007606B">
            <w:pPr>
              <w:rPr>
                <w:b w:val="0"/>
                <w:bCs w:val="0"/>
              </w:rPr>
            </w:pPr>
            <w:r w:rsidRPr="0007606B">
              <w:rPr>
                <w:rFonts w:ascii="Calibri" w:hAnsi="Calibri" w:cs="Calibri"/>
                <w:b w:val="0"/>
                <w:bCs w:val="0"/>
                <w:color w:val="3C3C3C"/>
              </w:rPr>
              <w:t>mandatory.</w:t>
            </w:r>
          </w:p>
        </w:tc>
      </w:tr>
      <w:tr w:rsidR="00031FD4" w14:paraId="022AD0C2"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DB0C963" w14:textId="41967B8E" w:rsidR="00031FD4" w:rsidRDefault="00031FD4" w:rsidP="001C77FE">
            <w:pPr>
              <w:rPr>
                <w:b w:val="0"/>
              </w:rPr>
            </w:pPr>
            <w:r w:rsidRPr="007D4244">
              <w:t>Conclusion</w:t>
            </w:r>
            <w:r>
              <w:t xml:space="preserve">: </w:t>
            </w:r>
            <w:sdt>
              <w:sdtPr>
                <w:id w:val="2116787637"/>
                <w:placeholder>
                  <w:docPart w:val="7065229445554BE18CFCCE91179A931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31FD4" w14:paraId="75AC383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9211841" w14:textId="4522EEF6" w:rsidR="00031FD4" w:rsidRDefault="00031FD4" w:rsidP="001C77FE">
            <w:pPr>
              <w:rPr>
                <w:b w:val="0"/>
              </w:rPr>
            </w:pPr>
            <w:r w:rsidRPr="005C6C35">
              <w:t>Qualitative analysis</w:t>
            </w:r>
          </w:p>
        </w:tc>
      </w:tr>
      <w:tr w:rsidR="00031FD4" w14:paraId="47EB14C9"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F86F82A" w14:textId="412432C1" w:rsidR="00031FD4" w:rsidRDefault="00031FD4" w:rsidP="001C77FE">
            <w:pPr>
              <w:rPr>
                <w:b w:val="0"/>
              </w:rPr>
            </w:pPr>
            <w:r w:rsidRPr="005C6C35">
              <w:t>Gap analysis</w:t>
            </w:r>
          </w:p>
        </w:tc>
      </w:tr>
      <w:tr w:rsidR="00031FD4" w:rsidRPr="005C6C35" w14:paraId="1EBB680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C4F7153" w14:textId="213B8734" w:rsidR="00031FD4" w:rsidRPr="005C6C35" w:rsidRDefault="00031FD4" w:rsidP="001C77FE">
            <w:pPr>
              <w:rPr>
                <w:b w:val="0"/>
              </w:rPr>
            </w:pPr>
            <w:r>
              <w:t>Recommendation</w:t>
            </w:r>
          </w:p>
        </w:tc>
      </w:tr>
      <w:tr w:rsidR="00031FD4" w14:paraId="26A57EE7" w14:textId="77777777" w:rsidTr="00517B3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C17457B" w14:textId="2D2C3906" w:rsidR="00031FD4" w:rsidRPr="007D4244" w:rsidRDefault="00031FD4" w:rsidP="001C77FE">
            <w:pPr>
              <w:rPr>
                <w:b w:val="0"/>
              </w:rPr>
            </w:pPr>
            <w:r>
              <w:t>Assessment criterion 2</w:t>
            </w:r>
            <w:r w:rsidR="0041464B">
              <w:t>(b)</w:t>
            </w:r>
            <w:r>
              <w:t>(c):</w:t>
            </w:r>
          </w:p>
          <w:p w14:paraId="7F3F4B8C" w14:textId="77777777" w:rsidR="0007606B" w:rsidRPr="0007606B" w:rsidRDefault="0007606B" w:rsidP="0007606B">
            <w:pPr>
              <w:autoSpaceDE w:val="0"/>
              <w:autoSpaceDN w:val="0"/>
              <w:adjustRightInd w:val="0"/>
              <w:jc w:val="left"/>
              <w:rPr>
                <w:rFonts w:ascii="Calibri" w:hAnsi="Calibri" w:cs="Calibri"/>
                <w:b w:val="0"/>
                <w:bCs w:val="0"/>
                <w:color w:val="3C3C3C"/>
              </w:rPr>
            </w:pPr>
            <w:r w:rsidRPr="0007606B">
              <w:rPr>
                <w:rFonts w:ascii="Calibri" w:hAnsi="Calibri" w:cs="Calibri"/>
                <w:b w:val="0"/>
                <w:bCs w:val="0"/>
                <w:color w:val="3C3C3C"/>
              </w:rPr>
              <w:t>Standard contract conditions include meaningful sustainability considerations, applicable to the most common</w:t>
            </w:r>
          </w:p>
          <w:p w14:paraId="53D17C97" w14:textId="3A423771" w:rsidR="00031FD4" w:rsidRPr="00D43F8B" w:rsidRDefault="0007606B" w:rsidP="0007606B">
            <w:pPr>
              <w:rPr>
                <w:b w:val="0"/>
                <w:bCs w:val="0"/>
              </w:rPr>
            </w:pPr>
            <w:r w:rsidRPr="0007606B">
              <w:rPr>
                <w:rFonts w:ascii="Calibri" w:hAnsi="Calibri" w:cs="Calibri"/>
                <w:b w:val="0"/>
                <w:bCs w:val="0"/>
                <w:color w:val="3C3C3C"/>
              </w:rPr>
              <w:t>types of contracts.</w:t>
            </w:r>
          </w:p>
        </w:tc>
      </w:tr>
      <w:tr w:rsidR="00031FD4" w14:paraId="6E5957FD"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E6FB402" w14:textId="69213039" w:rsidR="00031FD4" w:rsidRDefault="00031FD4" w:rsidP="001C77FE">
            <w:pPr>
              <w:rPr>
                <w:b w:val="0"/>
              </w:rPr>
            </w:pPr>
            <w:r w:rsidRPr="007D4244">
              <w:t>Conclusion</w:t>
            </w:r>
            <w:r>
              <w:t xml:space="preserve">: </w:t>
            </w:r>
            <w:sdt>
              <w:sdtPr>
                <w:id w:val="-648362393"/>
                <w:placeholder>
                  <w:docPart w:val="A68D54CA8DD04851ACC868AAA441DFC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31FD4" w14:paraId="3EB2DFB8"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82097D" w14:textId="42C92156" w:rsidR="00031FD4" w:rsidRDefault="00031FD4" w:rsidP="001C77FE">
            <w:pPr>
              <w:rPr>
                <w:b w:val="0"/>
              </w:rPr>
            </w:pPr>
            <w:r w:rsidRPr="005C6C35">
              <w:t>Qualitative analysis</w:t>
            </w:r>
          </w:p>
        </w:tc>
      </w:tr>
      <w:tr w:rsidR="00031FD4" w14:paraId="1F61C42E"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A6CEA34" w14:textId="70BADF5C" w:rsidR="00031FD4" w:rsidRDefault="00031FD4" w:rsidP="001C77FE">
            <w:pPr>
              <w:rPr>
                <w:b w:val="0"/>
              </w:rPr>
            </w:pPr>
            <w:r w:rsidRPr="005C6C35">
              <w:t>Gap analysis</w:t>
            </w:r>
          </w:p>
        </w:tc>
      </w:tr>
      <w:tr w:rsidR="00031FD4" w14:paraId="7D9FB4F0"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83613BA" w14:textId="2ED32BD8" w:rsidR="00031FD4" w:rsidRDefault="00031FD4" w:rsidP="001C77FE">
            <w:pPr>
              <w:rPr>
                <w:b w:val="0"/>
              </w:rPr>
            </w:pPr>
            <w:r>
              <w:t>Recommendation</w:t>
            </w:r>
          </w:p>
        </w:tc>
      </w:tr>
      <w:tr w:rsidR="0007606B" w14:paraId="10DC3B7B" w14:textId="77777777" w:rsidTr="0007606B">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68396B1" w14:textId="77777777" w:rsidR="0007606B" w:rsidRPr="003B5A67" w:rsidRDefault="0007606B" w:rsidP="0007606B">
            <w:pPr>
              <w:jc w:val="center"/>
              <w:rPr>
                <w:b w:val="0"/>
              </w:rPr>
            </w:pPr>
            <w:r w:rsidRPr="003B5A67">
              <w:t xml:space="preserve">Sub-indicator </w:t>
            </w:r>
            <w:r>
              <w:t>2(c</w:t>
            </w:r>
            <w:r w:rsidRPr="003B5A67">
              <w:t xml:space="preserve">) </w:t>
            </w:r>
          </w:p>
          <w:p w14:paraId="6049F8D7" w14:textId="6EE215F1" w:rsidR="0007606B" w:rsidRPr="0007606B" w:rsidRDefault="0007606B" w:rsidP="0007606B">
            <w:pPr>
              <w:jc w:val="center"/>
            </w:pPr>
            <w:r>
              <w:t xml:space="preserve">Tool kit support sustainable </w:t>
            </w:r>
            <w:r w:rsidR="008F5F64">
              <w:t xml:space="preserve">public </w:t>
            </w:r>
            <w:r>
              <w:t>procurement</w:t>
            </w:r>
          </w:p>
        </w:tc>
      </w:tr>
      <w:tr w:rsidR="0007606B" w14:paraId="65791E71"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5C149B59" w14:textId="5C513BD1" w:rsidR="0007606B" w:rsidRPr="0007606B" w:rsidRDefault="0007606B" w:rsidP="0007606B">
            <w:pPr>
              <w:rPr>
                <w:b w:val="0"/>
              </w:rPr>
            </w:pPr>
            <w:r w:rsidRPr="0007606B">
              <w:t>Assessment criterion 2(c)(a):</w:t>
            </w:r>
          </w:p>
          <w:p w14:paraId="31B0C4C2" w14:textId="69EF5882" w:rsidR="0007606B" w:rsidRPr="008F5F64" w:rsidRDefault="0007606B" w:rsidP="008F5F64">
            <w:pPr>
              <w:autoSpaceDE w:val="0"/>
              <w:autoSpaceDN w:val="0"/>
              <w:adjustRightInd w:val="0"/>
              <w:jc w:val="left"/>
              <w:rPr>
                <w:rFonts w:ascii="Calibri" w:hAnsi="Calibri" w:cs="Calibri"/>
                <w:b w:val="0"/>
                <w:bCs w:val="0"/>
                <w:color w:val="3C3C3C"/>
              </w:rPr>
            </w:pPr>
            <w:r w:rsidRPr="0007606B">
              <w:rPr>
                <w:rFonts w:ascii="Calibri" w:hAnsi="Calibri" w:cs="Calibri"/>
                <w:b w:val="0"/>
                <w:bCs w:val="0"/>
                <w:color w:val="3C3C3C"/>
              </w:rPr>
              <w:t>There is a tool kit available to support implementation of sustainability considerations throughout the</w:t>
            </w:r>
            <w:r w:rsidR="008F5F64">
              <w:rPr>
                <w:rFonts w:ascii="Calibri" w:hAnsi="Calibri" w:cs="Calibri"/>
                <w:b w:val="0"/>
                <w:bCs w:val="0"/>
                <w:color w:val="3C3C3C"/>
              </w:rPr>
              <w:t xml:space="preserve"> public </w:t>
            </w:r>
            <w:r w:rsidRPr="0007606B">
              <w:rPr>
                <w:rFonts w:ascii="Calibri" w:hAnsi="Calibri" w:cs="Calibri"/>
                <w:b w:val="0"/>
                <w:bCs w:val="0"/>
                <w:color w:val="3C3C3C"/>
              </w:rPr>
              <w:t>procurement cycle.</w:t>
            </w:r>
          </w:p>
        </w:tc>
      </w:tr>
      <w:tr w:rsidR="0007606B" w14:paraId="38CCB907"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2DE64C5" w14:textId="7B8AA510" w:rsidR="0007606B" w:rsidRDefault="0007606B" w:rsidP="0007606B">
            <w:pPr>
              <w:rPr>
                <w:b w:val="0"/>
              </w:rPr>
            </w:pPr>
            <w:r w:rsidRPr="007D4244">
              <w:t>Conclusion</w:t>
            </w:r>
            <w:r>
              <w:t xml:space="preserve">: </w:t>
            </w:r>
            <w:sdt>
              <w:sdtPr>
                <w:id w:val="-791901032"/>
                <w:placeholder>
                  <w:docPart w:val="4C7511C02A544DD9BC69255803FC186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14:paraId="184BD1FB"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F4A1671" w14:textId="428D399C" w:rsidR="0007606B" w:rsidRDefault="0007606B" w:rsidP="0007606B">
            <w:pPr>
              <w:rPr>
                <w:b w:val="0"/>
              </w:rPr>
            </w:pPr>
            <w:r w:rsidRPr="005C6C35">
              <w:t>Qualitative analysis</w:t>
            </w:r>
          </w:p>
        </w:tc>
      </w:tr>
      <w:tr w:rsidR="0007606B" w14:paraId="71C8E77B"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3E1355D" w14:textId="557091BD" w:rsidR="0007606B" w:rsidRDefault="0007606B" w:rsidP="0007606B">
            <w:pPr>
              <w:rPr>
                <w:b w:val="0"/>
              </w:rPr>
            </w:pPr>
            <w:r w:rsidRPr="005C6C35">
              <w:t>Gap analysis</w:t>
            </w:r>
          </w:p>
        </w:tc>
      </w:tr>
      <w:tr w:rsidR="0007606B" w14:paraId="05A39B29"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32B0D21" w14:textId="691D9BDC" w:rsidR="0007606B" w:rsidRDefault="0007606B" w:rsidP="0007606B">
            <w:pPr>
              <w:rPr>
                <w:b w:val="0"/>
              </w:rPr>
            </w:pPr>
            <w:r>
              <w:t>Recommendation</w:t>
            </w:r>
          </w:p>
        </w:tc>
      </w:tr>
      <w:tr w:rsidR="0007606B" w14:paraId="28AD0031" w14:textId="77777777" w:rsidTr="0007606B">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1DA29642" w14:textId="19F75FA3" w:rsidR="0007606B" w:rsidRPr="007D4244" w:rsidRDefault="0007606B" w:rsidP="0007606B">
            <w:pPr>
              <w:rPr>
                <w:b w:val="0"/>
              </w:rPr>
            </w:pPr>
            <w:r>
              <w:t>Assessment criterion 2(c)(b):</w:t>
            </w:r>
          </w:p>
          <w:p w14:paraId="0E06746C" w14:textId="66CD8C05" w:rsidR="0007606B" w:rsidRPr="0007606B" w:rsidRDefault="0007606B" w:rsidP="0007606B">
            <w:pPr>
              <w:rPr>
                <w:b w:val="0"/>
                <w:bCs w:val="0"/>
              </w:rPr>
            </w:pPr>
            <w:r w:rsidRPr="0007606B">
              <w:rPr>
                <w:rFonts w:ascii="Calibri" w:hAnsi="Calibri" w:cs="Calibri"/>
                <w:b w:val="0"/>
                <w:bCs w:val="0"/>
                <w:color w:val="3C3C3C"/>
              </w:rPr>
              <w:t xml:space="preserve">The country has </w:t>
            </w:r>
            <w:r w:rsidR="008F5F64">
              <w:rPr>
                <w:rFonts w:ascii="Calibri" w:hAnsi="Calibri" w:cs="Calibri"/>
                <w:b w:val="0"/>
                <w:bCs w:val="0"/>
                <w:color w:val="3C3C3C"/>
              </w:rPr>
              <w:t xml:space="preserve">measures in place that enable procuring entities to define </w:t>
            </w:r>
            <w:r w:rsidRPr="0007606B">
              <w:rPr>
                <w:rFonts w:ascii="Calibri" w:hAnsi="Calibri" w:cs="Calibri"/>
                <w:b w:val="0"/>
                <w:bCs w:val="0"/>
                <w:color w:val="3C3C3C"/>
              </w:rPr>
              <w:t>sustainable product criteria</w:t>
            </w:r>
            <w:r w:rsidR="00825B56">
              <w:rPr>
                <w:rFonts w:ascii="Calibri" w:hAnsi="Calibri" w:cs="Calibri"/>
                <w:b w:val="0"/>
                <w:bCs w:val="0"/>
                <w:color w:val="3C3C3C"/>
              </w:rPr>
              <w:t xml:space="preserve"> in an authoritative and transparent manner.</w:t>
            </w:r>
          </w:p>
        </w:tc>
      </w:tr>
      <w:tr w:rsidR="0007606B" w14:paraId="2350C379"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E1E813C" w14:textId="75EA209C" w:rsidR="0007606B" w:rsidRPr="00906BD5" w:rsidRDefault="0007606B" w:rsidP="0007606B">
            <w:pPr>
              <w:rPr>
                <w:b w:val="0"/>
                <w:bCs w:val="0"/>
              </w:rPr>
            </w:pPr>
            <w:r w:rsidRPr="007D4244">
              <w:t>Conclusion</w:t>
            </w:r>
            <w:r>
              <w:t xml:space="preserve">: </w:t>
            </w:r>
            <w:sdt>
              <w:sdtPr>
                <w:id w:val="-1158455024"/>
                <w:placeholder>
                  <w:docPart w:val="459D5A226B9C47DF95A14932D4EED06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14:paraId="3DB3B667"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714A2BC" w14:textId="39F92831" w:rsidR="0007606B" w:rsidRDefault="0007606B" w:rsidP="0007606B">
            <w:pPr>
              <w:rPr>
                <w:b w:val="0"/>
              </w:rPr>
            </w:pPr>
            <w:r w:rsidRPr="005C6C35">
              <w:lastRenderedPageBreak/>
              <w:t>Qualitative analysis</w:t>
            </w:r>
          </w:p>
        </w:tc>
      </w:tr>
      <w:tr w:rsidR="0007606B" w14:paraId="7FCE307B"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1A05AF6" w14:textId="207E9F22" w:rsidR="0007606B" w:rsidRDefault="0007606B" w:rsidP="0007606B">
            <w:pPr>
              <w:rPr>
                <w:b w:val="0"/>
              </w:rPr>
            </w:pPr>
            <w:r w:rsidRPr="005C6C35">
              <w:t>Gap analysis</w:t>
            </w:r>
          </w:p>
        </w:tc>
      </w:tr>
      <w:tr w:rsidR="0007606B" w14:paraId="495479E5"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4D9245A" w14:textId="647A7C56" w:rsidR="0007606B" w:rsidRDefault="0007606B" w:rsidP="0007606B">
            <w:pPr>
              <w:rPr>
                <w:b w:val="0"/>
              </w:rPr>
            </w:pPr>
            <w:r>
              <w:t>Recommendation</w:t>
            </w:r>
          </w:p>
        </w:tc>
      </w:tr>
      <w:tr w:rsidR="0007606B" w14:paraId="17633091"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CADB23B" w14:textId="743D1BE8" w:rsidR="0007606B" w:rsidRPr="007D4244" w:rsidRDefault="0007606B" w:rsidP="0007606B">
            <w:pPr>
              <w:rPr>
                <w:b w:val="0"/>
              </w:rPr>
            </w:pPr>
            <w:r>
              <w:t>Assessment criterion 2(c)(c):</w:t>
            </w:r>
          </w:p>
          <w:p w14:paraId="36C0A413" w14:textId="10F1AF76" w:rsidR="0007606B" w:rsidRPr="0007606B" w:rsidRDefault="0007606B" w:rsidP="0007606B">
            <w:pPr>
              <w:rPr>
                <w:b w:val="0"/>
                <w:bCs w:val="0"/>
              </w:rPr>
            </w:pPr>
            <w:r w:rsidRPr="0007606B">
              <w:rPr>
                <w:rFonts w:ascii="Calibri" w:hAnsi="Calibri" w:cs="Calibri"/>
                <w:b w:val="0"/>
                <w:bCs w:val="0"/>
                <w:color w:val="3C3C3C"/>
              </w:rPr>
              <w:t>There is a standard methodology or tool supporting reliable life cycle costing calculations.</w:t>
            </w:r>
          </w:p>
        </w:tc>
      </w:tr>
      <w:tr w:rsidR="0007606B" w14:paraId="2642B8A0"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00761E1" w14:textId="25169D6C" w:rsidR="0007606B" w:rsidRDefault="0007606B" w:rsidP="0007606B">
            <w:pPr>
              <w:rPr>
                <w:b w:val="0"/>
              </w:rPr>
            </w:pPr>
            <w:r w:rsidRPr="007D4244">
              <w:t>Conclusion</w:t>
            </w:r>
            <w:r>
              <w:t xml:space="preserve">: </w:t>
            </w:r>
            <w:sdt>
              <w:sdtPr>
                <w:id w:val="1891385135"/>
                <w:placeholder>
                  <w:docPart w:val="48F7ABE376454ADCB529F63280C4EF2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14:paraId="6A5CC100"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F7804CB" w14:textId="0CFCBB2E" w:rsidR="0007606B" w:rsidRDefault="0007606B" w:rsidP="0007606B">
            <w:pPr>
              <w:rPr>
                <w:b w:val="0"/>
              </w:rPr>
            </w:pPr>
            <w:r w:rsidRPr="005C6C35">
              <w:t>Qualitative analysis</w:t>
            </w:r>
          </w:p>
        </w:tc>
      </w:tr>
      <w:tr w:rsidR="0007606B" w14:paraId="108A92D6"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E55E6F9" w14:textId="7FE8B213" w:rsidR="0007606B" w:rsidRDefault="0007606B" w:rsidP="0007606B">
            <w:pPr>
              <w:rPr>
                <w:b w:val="0"/>
              </w:rPr>
            </w:pPr>
            <w:r w:rsidRPr="005C6C35">
              <w:t>Gap analysis</w:t>
            </w:r>
          </w:p>
        </w:tc>
      </w:tr>
      <w:tr w:rsidR="0007606B" w14:paraId="0EC30596"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60AFE1A" w14:textId="0B278B87" w:rsidR="0007606B" w:rsidRDefault="0007606B" w:rsidP="0007606B">
            <w:pPr>
              <w:rPr>
                <w:b w:val="0"/>
              </w:rPr>
            </w:pPr>
            <w:r>
              <w:t>Recommendation</w:t>
            </w:r>
          </w:p>
        </w:tc>
      </w:tr>
      <w:tr w:rsidR="0007606B" w:rsidRPr="007976C9" w14:paraId="0638BEF3"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10206" w:type="dxa"/>
          </w:tcPr>
          <w:p w14:paraId="0802FF6D" w14:textId="18519C12" w:rsidR="0007606B" w:rsidRDefault="0007606B" w:rsidP="0007606B">
            <w:pPr>
              <w:rPr>
                <w:b w:val="0"/>
              </w:rPr>
            </w:pPr>
            <w:r>
              <w:t>Assessment criterion 2(c)(d):</w:t>
            </w:r>
          </w:p>
          <w:p w14:paraId="760DB07E" w14:textId="4FFE25D2" w:rsidR="0007606B" w:rsidRPr="0007606B" w:rsidRDefault="0007606B" w:rsidP="0007606B">
            <w:pPr>
              <w:rPr>
                <w:b w:val="0"/>
                <w:bCs w:val="0"/>
              </w:rPr>
            </w:pPr>
            <w:r w:rsidRPr="0007606B">
              <w:rPr>
                <w:rFonts w:ascii="Calibri" w:hAnsi="Calibri" w:cs="Calibri"/>
                <w:b w:val="0"/>
                <w:bCs w:val="0"/>
                <w:color w:val="3C3C3C"/>
              </w:rPr>
              <w:t>The tool kit is publicly accessible</w:t>
            </w:r>
            <w:r w:rsidR="00825B56">
              <w:rPr>
                <w:rFonts w:ascii="Calibri" w:hAnsi="Calibri" w:cs="Calibri"/>
                <w:b w:val="0"/>
                <w:bCs w:val="0"/>
                <w:color w:val="3C3C3C"/>
              </w:rPr>
              <w:t xml:space="preserve"> and regularly updated.</w:t>
            </w:r>
          </w:p>
        </w:tc>
      </w:tr>
      <w:tr w:rsidR="0007606B" w14:paraId="4AF17BDF" w14:textId="77777777" w:rsidTr="00DA6C2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D22CBCE" w14:textId="33D7446C" w:rsidR="0007606B" w:rsidRDefault="0007606B" w:rsidP="0007606B">
            <w:r w:rsidRPr="007D4244">
              <w:t>Conclusion</w:t>
            </w:r>
            <w:r>
              <w:t xml:space="preserve">: </w:t>
            </w:r>
            <w:sdt>
              <w:sdtPr>
                <w:id w:val="-1407904622"/>
                <w:placeholder>
                  <w:docPart w:val="87465A57546048B980E67CDF16DA2E5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rsidRPr="007D4244" w14:paraId="240F50F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DBF6EED" w14:textId="001FA163" w:rsidR="0007606B" w:rsidRPr="007D4244" w:rsidRDefault="0007606B" w:rsidP="0007606B">
            <w:pPr>
              <w:rPr>
                <w:b w:val="0"/>
              </w:rPr>
            </w:pPr>
            <w:r w:rsidRPr="005C6C35">
              <w:t>Qualitative analysis</w:t>
            </w:r>
          </w:p>
        </w:tc>
      </w:tr>
      <w:tr w:rsidR="0007606B" w:rsidRPr="005C6C35" w14:paraId="494384B5" w14:textId="77777777" w:rsidTr="00DA6C2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1C9CDFD4" w14:textId="1B1200BE" w:rsidR="0007606B" w:rsidRPr="005C6C35" w:rsidRDefault="0007606B" w:rsidP="0007606B">
            <w:pPr>
              <w:rPr>
                <w:b w:val="0"/>
              </w:rPr>
            </w:pPr>
            <w:r w:rsidRPr="005C6C35">
              <w:t>Gap analysis</w:t>
            </w:r>
          </w:p>
        </w:tc>
      </w:tr>
      <w:tr w:rsidR="0007606B" w:rsidRPr="005C6C35" w14:paraId="437D9E00"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2D3695B" w14:textId="78B1723F" w:rsidR="0007606B" w:rsidRPr="005C6C35" w:rsidRDefault="0007606B" w:rsidP="0007606B">
            <w:pPr>
              <w:rPr>
                <w:b w:val="0"/>
              </w:rPr>
            </w:pPr>
            <w:r>
              <w:t>Recommendation</w:t>
            </w:r>
          </w:p>
        </w:tc>
      </w:tr>
      <w:tr w:rsidR="0007606B" w:rsidRPr="005C6C35" w14:paraId="2E45FAEC" w14:textId="77777777" w:rsidTr="0007606B">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BD186" w:themeFill="accent1" w:themeFillTint="99"/>
          </w:tcPr>
          <w:p w14:paraId="7109DCD9" w14:textId="451B3190" w:rsidR="0007606B" w:rsidRPr="003B5A67" w:rsidRDefault="0007606B" w:rsidP="0007606B">
            <w:pPr>
              <w:jc w:val="center"/>
              <w:rPr>
                <w:b w:val="0"/>
              </w:rPr>
            </w:pPr>
            <w:r w:rsidRPr="003B5A67">
              <w:t xml:space="preserve">Sub-indicator </w:t>
            </w:r>
            <w:r>
              <w:t>2(d</w:t>
            </w:r>
            <w:r w:rsidRPr="003B5A67">
              <w:t xml:space="preserve">) </w:t>
            </w:r>
          </w:p>
          <w:p w14:paraId="084A87BC" w14:textId="238CA608" w:rsidR="0007606B" w:rsidRDefault="0007606B" w:rsidP="0007606B">
            <w:pPr>
              <w:jc w:val="center"/>
            </w:pPr>
            <w:r>
              <w:t xml:space="preserve">Sustainable </w:t>
            </w:r>
            <w:r w:rsidR="00825B56">
              <w:t>public procurement manual</w:t>
            </w:r>
          </w:p>
        </w:tc>
      </w:tr>
      <w:tr w:rsidR="0007606B" w14:paraId="2D1D464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tcPr>
          <w:p w14:paraId="764BF624" w14:textId="651825C1" w:rsidR="0007606B" w:rsidRDefault="0007606B" w:rsidP="0007606B">
            <w:pPr>
              <w:rPr>
                <w:b w:val="0"/>
              </w:rPr>
            </w:pPr>
            <w:r>
              <w:t>Assessment criterion 2(d)(a):</w:t>
            </w:r>
          </w:p>
          <w:p w14:paraId="72364D34" w14:textId="0235E83A" w:rsidR="0007606B" w:rsidRPr="0007606B" w:rsidRDefault="0007606B" w:rsidP="0007606B">
            <w:pPr>
              <w:autoSpaceDE w:val="0"/>
              <w:autoSpaceDN w:val="0"/>
              <w:adjustRightInd w:val="0"/>
              <w:jc w:val="left"/>
              <w:rPr>
                <w:rFonts w:ascii="Calibri" w:hAnsi="Calibri" w:cs="Calibri"/>
                <w:b w:val="0"/>
                <w:bCs w:val="0"/>
                <w:color w:val="3C3C3C"/>
              </w:rPr>
            </w:pPr>
            <w:r w:rsidRPr="0007606B">
              <w:rPr>
                <w:rFonts w:ascii="Calibri" w:hAnsi="Calibri" w:cs="Calibri"/>
                <w:b w:val="0"/>
                <w:bCs w:val="0"/>
                <w:color w:val="3C3C3C"/>
              </w:rPr>
              <w:t xml:space="preserve">Sustainable procurement requirements, processes, techniques and tools are fully integrated in </w:t>
            </w:r>
            <w:r w:rsidR="00825B56">
              <w:rPr>
                <w:rFonts w:ascii="Calibri" w:hAnsi="Calibri" w:cs="Calibri"/>
                <w:b w:val="0"/>
                <w:bCs w:val="0"/>
                <w:color w:val="3C3C3C"/>
              </w:rPr>
              <w:t>a</w:t>
            </w:r>
            <w:r w:rsidRPr="0007606B">
              <w:rPr>
                <w:rFonts w:ascii="Calibri" w:hAnsi="Calibri" w:cs="Calibri"/>
                <w:b w:val="0"/>
                <w:bCs w:val="0"/>
                <w:color w:val="3C3C3C"/>
              </w:rPr>
              <w:t xml:space="preserve"> user’s guide</w:t>
            </w:r>
          </w:p>
          <w:p w14:paraId="5B2ECA8C" w14:textId="283CAE24" w:rsidR="0007606B" w:rsidRPr="00560902" w:rsidRDefault="0007606B" w:rsidP="0007606B">
            <w:pPr>
              <w:rPr>
                <w:b w:val="0"/>
                <w:bCs w:val="0"/>
              </w:rPr>
            </w:pPr>
            <w:r w:rsidRPr="0007606B">
              <w:rPr>
                <w:rFonts w:ascii="Calibri" w:hAnsi="Calibri" w:cs="Calibri"/>
                <w:b w:val="0"/>
                <w:bCs w:val="0"/>
                <w:color w:val="3C3C3C"/>
              </w:rPr>
              <w:t>or manual for procuring entities to ensure the correct implementation of procurement laws and regulations.</w:t>
            </w:r>
          </w:p>
        </w:tc>
      </w:tr>
      <w:tr w:rsidR="0007606B" w14:paraId="32054F46"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3AE9AFAD" w14:textId="4175EBB9" w:rsidR="0007606B" w:rsidRDefault="0007606B" w:rsidP="0007606B">
            <w:pPr>
              <w:rPr>
                <w:b w:val="0"/>
              </w:rPr>
            </w:pPr>
            <w:r w:rsidRPr="007D4244">
              <w:t>Conclusion</w:t>
            </w:r>
            <w:r>
              <w:t xml:space="preserve">: </w:t>
            </w:r>
            <w:sdt>
              <w:sdtPr>
                <w:id w:val="988976431"/>
                <w:placeholder>
                  <w:docPart w:val="EF5B50EA938E4391A5D1CEC34836585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14:paraId="6B6374F6"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046E8F2" w14:textId="1FEA4C7A" w:rsidR="0007606B" w:rsidRDefault="0007606B" w:rsidP="0007606B">
            <w:pPr>
              <w:rPr>
                <w:b w:val="0"/>
              </w:rPr>
            </w:pPr>
            <w:r w:rsidRPr="005C6C35">
              <w:t>Qualitative analysis</w:t>
            </w:r>
          </w:p>
        </w:tc>
      </w:tr>
      <w:tr w:rsidR="0007606B" w14:paraId="455E6480"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6AEDF1B4" w14:textId="0ACECD98" w:rsidR="0007606B" w:rsidRDefault="0007606B" w:rsidP="0007606B">
            <w:pPr>
              <w:rPr>
                <w:b w:val="0"/>
              </w:rPr>
            </w:pPr>
            <w:r w:rsidRPr="005C6C35">
              <w:t>Gap analysis</w:t>
            </w:r>
          </w:p>
        </w:tc>
      </w:tr>
      <w:tr w:rsidR="0007606B" w:rsidRPr="005C6C35" w14:paraId="3CD21050"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7AAC3DF6" w14:textId="196A2CE1" w:rsidR="0007606B" w:rsidRPr="005C6C35" w:rsidRDefault="0007606B" w:rsidP="0007606B">
            <w:pPr>
              <w:rPr>
                <w:b w:val="0"/>
              </w:rPr>
            </w:pPr>
            <w:r>
              <w:t>Recommendation</w:t>
            </w:r>
          </w:p>
        </w:tc>
      </w:tr>
      <w:tr w:rsidR="0007606B" w14:paraId="74AA1810" w14:textId="77777777" w:rsidTr="00517B3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FDEFD6" w:themeFill="accent1" w:themeFillTint="33"/>
          </w:tcPr>
          <w:p w14:paraId="66482529" w14:textId="773A9BB1" w:rsidR="0007606B" w:rsidRPr="0007606B" w:rsidRDefault="0007606B" w:rsidP="0007606B">
            <w:pPr>
              <w:rPr>
                <w:b w:val="0"/>
              </w:rPr>
            </w:pPr>
            <w:r w:rsidRPr="0007606B">
              <w:t>Assessment criterion 2(d)(b):</w:t>
            </w:r>
          </w:p>
          <w:p w14:paraId="78C690B3" w14:textId="4A9DD550" w:rsidR="0007606B" w:rsidRPr="0007606B" w:rsidRDefault="0007606B" w:rsidP="0007606B">
            <w:pPr>
              <w:rPr>
                <w:b w:val="0"/>
                <w:bCs w:val="0"/>
              </w:rPr>
            </w:pPr>
            <w:r w:rsidRPr="0007606B">
              <w:rPr>
                <w:rFonts w:ascii="Calibri" w:hAnsi="Calibri" w:cs="Calibri"/>
                <w:b w:val="0"/>
                <w:bCs w:val="0"/>
                <w:color w:val="3C3C3C"/>
              </w:rPr>
              <w:t>Lessons learned are evaluated and reflected in regular updates of the manual.</w:t>
            </w:r>
          </w:p>
        </w:tc>
      </w:tr>
      <w:tr w:rsidR="0007606B" w14:paraId="47CC0931"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4C7BE34E" w14:textId="1949AE7C" w:rsidR="0007606B" w:rsidRDefault="0007606B" w:rsidP="0007606B">
            <w:pPr>
              <w:rPr>
                <w:b w:val="0"/>
              </w:rPr>
            </w:pPr>
            <w:r w:rsidRPr="007D4244">
              <w:t>Conclusion</w:t>
            </w:r>
            <w:r>
              <w:t xml:space="preserve">: </w:t>
            </w:r>
            <w:sdt>
              <w:sdtPr>
                <w:id w:val="-2113119162"/>
                <w:placeholder>
                  <w:docPart w:val="6C64418079824FC5A96254889911BF3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14:paraId="59C1062A"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226A0EA8" w14:textId="1997B13C" w:rsidR="0007606B" w:rsidRDefault="0007606B" w:rsidP="0007606B">
            <w:pPr>
              <w:rPr>
                <w:b w:val="0"/>
              </w:rPr>
            </w:pPr>
            <w:r w:rsidRPr="005C6C35">
              <w:t>Qualitative analysis</w:t>
            </w:r>
          </w:p>
        </w:tc>
      </w:tr>
      <w:tr w:rsidR="0007606B" w14:paraId="5D6F9B39" w14:textId="77777777" w:rsidTr="00DA6C2A">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53E042CD" w14:textId="4499F2E1" w:rsidR="0007606B" w:rsidRDefault="0007606B" w:rsidP="0007606B">
            <w:pPr>
              <w:rPr>
                <w:b w:val="0"/>
              </w:rPr>
            </w:pPr>
            <w:r w:rsidRPr="005C6C35">
              <w:t>Gap analysis</w:t>
            </w:r>
          </w:p>
        </w:tc>
      </w:tr>
      <w:tr w:rsidR="0007606B" w14:paraId="453BD183" w14:textId="77777777" w:rsidTr="00DA6C2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206" w:type="dxa"/>
            <w:shd w:val="clear" w:color="auto" w:fill="auto"/>
          </w:tcPr>
          <w:p w14:paraId="056D17EF" w14:textId="3C8C2E5D" w:rsidR="0007606B" w:rsidRDefault="0007606B" w:rsidP="0007606B">
            <w:pPr>
              <w:rPr>
                <w:b w:val="0"/>
              </w:rPr>
            </w:pPr>
            <w:r>
              <w:t>Recommendation</w:t>
            </w:r>
          </w:p>
        </w:tc>
      </w:tr>
    </w:tbl>
    <w:p w14:paraId="10F9DD32" w14:textId="77777777" w:rsidR="00EA781E" w:rsidRDefault="00EA781E" w:rsidP="00EA781E">
      <w:pPr>
        <w:rPr>
          <w:sz w:val="32"/>
          <w:szCs w:val="32"/>
        </w:rPr>
      </w:pPr>
    </w:p>
    <w:p w14:paraId="18A77509" w14:textId="0E613C50" w:rsidR="000115D7" w:rsidRPr="00EA781E" w:rsidRDefault="00825B56" w:rsidP="007976C9">
      <w:pPr>
        <w:rPr>
          <w:sz w:val="32"/>
          <w:szCs w:val="32"/>
        </w:rPr>
      </w:pPr>
      <w:r>
        <w:rPr>
          <w:sz w:val="32"/>
          <w:szCs w:val="32"/>
        </w:rPr>
        <w:lastRenderedPageBreak/>
        <w:t>SPP-</w:t>
      </w:r>
      <w:r w:rsidR="00EA781E" w:rsidRPr="00936420">
        <w:rPr>
          <w:sz w:val="32"/>
          <w:szCs w:val="32"/>
        </w:rPr>
        <w:t xml:space="preserve">Indicator </w:t>
      </w:r>
      <w:r w:rsidR="00EA781E">
        <w:rPr>
          <w:sz w:val="32"/>
          <w:szCs w:val="32"/>
        </w:rPr>
        <w:t>3</w:t>
      </w:r>
      <w:r w:rsidR="00EA781E" w:rsidRPr="00936420">
        <w:rPr>
          <w:sz w:val="32"/>
          <w:szCs w:val="32"/>
        </w:rPr>
        <w:t xml:space="preserve">. </w:t>
      </w:r>
      <w:r w:rsidR="00EA781E">
        <w:rPr>
          <w:sz w:val="32"/>
          <w:szCs w:val="32"/>
        </w:rPr>
        <w:t xml:space="preserve">Policy and strategy provide an enabling framework for implementing sustainable </w:t>
      </w:r>
      <w:r>
        <w:rPr>
          <w:sz w:val="32"/>
          <w:szCs w:val="32"/>
        </w:rPr>
        <w:t xml:space="preserve">public </w:t>
      </w:r>
      <w:r w:rsidR="00EA781E">
        <w:rPr>
          <w:sz w:val="32"/>
          <w:szCs w:val="32"/>
        </w:rPr>
        <w:t>procurement</w:t>
      </w:r>
    </w:p>
    <w:p w14:paraId="1B0231CE" w14:textId="77777777" w:rsidR="00AB36D9" w:rsidRDefault="00AB36D9" w:rsidP="007976C9"/>
    <w:tbl>
      <w:tblPr>
        <w:tblStyle w:val="GridTable4-Accent11"/>
        <w:tblW w:w="4880" w:type="pct"/>
        <w:tblInd w:w="-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0205"/>
      </w:tblGrid>
      <w:tr w:rsidR="0007606B" w14:paraId="506B257E" w14:textId="77777777" w:rsidTr="00EA781E">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shd w:val="clear" w:color="auto" w:fill="FCE0AE" w:themeFill="accent1" w:themeFillTint="66"/>
          </w:tcPr>
          <w:p w14:paraId="4F6B8D17" w14:textId="17278720" w:rsidR="0007606B" w:rsidRPr="003B5A67" w:rsidRDefault="0007606B" w:rsidP="00E03664">
            <w:pPr>
              <w:jc w:val="center"/>
              <w:rPr>
                <w:b/>
              </w:rPr>
            </w:pPr>
            <w:r>
              <w:rPr>
                <w:b/>
              </w:rPr>
              <w:t xml:space="preserve">Sub-indicator </w:t>
            </w:r>
            <w:r w:rsidR="00EA781E">
              <w:rPr>
                <w:b/>
              </w:rPr>
              <w:t>3</w:t>
            </w:r>
            <w:r w:rsidRPr="003B5A67">
              <w:rPr>
                <w:b/>
              </w:rPr>
              <w:t xml:space="preserve">(a) </w:t>
            </w:r>
          </w:p>
          <w:p w14:paraId="6C10827F" w14:textId="38C88E28" w:rsidR="0007606B" w:rsidRDefault="00EA781E" w:rsidP="00E03664">
            <w:pPr>
              <w:jc w:val="center"/>
              <w:rPr>
                <w:b/>
              </w:rPr>
            </w:pPr>
            <w:r>
              <w:rPr>
                <w:b/>
              </w:rPr>
              <w:t>Sustainable</w:t>
            </w:r>
            <w:r w:rsidR="00825B56">
              <w:rPr>
                <w:b/>
              </w:rPr>
              <w:t xml:space="preserve"> public</w:t>
            </w:r>
            <w:r>
              <w:rPr>
                <w:b/>
              </w:rPr>
              <w:t xml:space="preserve"> procurement policy</w:t>
            </w:r>
          </w:p>
        </w:tc>
      </w:tr>
      <w:tr w:rsidR="0007606B" w14:paraId="1CAB3412" w14:textId="77777777" w:rsidTr="00EA781E">
        <w:trPr>
          <w:trHeight w:val="299"/>
        </w:trPr>
        <w:tc>
          <w:tcPr>
            <w:cnfStyle w:val="000010000000" w:firstRow="0" w:lastRow="0" w:firstColumn="0" w:lastColumn="0" w:oddVBand="1" w:evenVBand="0" w:oddHBand="0" w:evenHBand="0" w:firstRowFirstColumn="0" w:firstRowLastColumn="0" w:lastRowFirstColumn="0" w:lastRowLastColumn="0"/>
            <w:tcW w:w="5000" w:type="pct"/>
          </w:tcPr>
          <w:p w14:paraId="398A2738" w14:textId="3D2D21BA" w:rsidR="0007606B" w:rsidRPr="007D4244" w:rsidRDefault="0007606B" w:rsidP="00E03664">
            <w:pPr>
              <w:rPr>
                <w:b/>
              </w:rPr>
            </w:pPr>
            <w:r>
              <w:rPr>
                <w:b/>
              </w:rPr>
              <w:t xml:space="preserve">Assessment criterion </w:t>
            </w:r>
            <w:r w:rsidR="00EA781E">
              <w:rPr>
                <w:b/>
              </w:rPr>
              <w:t>3</w:t>
            </w:r>
            <w:r>
              <w:rPr>
                <w:b/>
              </w:rPr>
              <w:t>(a)(a):</w:t>
            </w:r>
          </w:p>
          <w:p w14:paraId="5C96B504" w14:textId="10EEDA07" w:rsidR="0007606B" w:rsidRPr="00B1144A" w:rsidRDefault="0007606B" w:rsidP="00EA781E">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lang w:val="en-GB"/>
              </w:rPr>
            </w:pPr>
            <w:r w:rsidRPr="00B1144A">
              <w:rPr>
                <w:color w:val="000000"/>
              </w:rPr>
              <w:t>The</w:t>
            </w:r>
            <w:r w:rsidR="00EA781E">
              <w:rPr>
                <w:color w:val="000000"/>
              </w:rPr>
              <w:t xml:space="preserve"> country has adopted a SPP policy</w:t>
            </w:r>
            <w:r w:rsidR="00825B56">
              <w:rPr>
                <w:color w:val="000000"/>
              </w:rPr>
              <w:t xml:space="preserve"> based on an assessment of the needs of the country with regards to SPP.</w:t>
            </w:r>
          </w:p>
        </w:tc>
      </w:tr>
      <w:tr w:rsidR="0007606B" w14:paraId="6DFDBD16" w14:textId="77777777" w:rsidTr="00EA781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EF9534E" w14:textId="593DEDC4" w:rsidR="0007606B" w:rsidRDefault="0007606B" w:rsidP="00E03664">
            <w:r w:rsidRPr="007D4244">
              <w:rPr>
                <w:b/>
              </w:rPr>
              <w:t>Conclusion</w:t>
            </w:r>
            <w:r>
              <w:t xml:space="preserve">: </w:t>
            </w:r>
            <w:sdt>
              <w:sdtPr>
                <w:id w:val="-1730530381"/>
                <w:placeholder>
                  <w:docPart w:val="1404018CC02241C59ED43BD9FA7095D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rsidRPr="007D4244" w14:paraId="059FDD68" w14:textId="77777777" w:rsidTr="00EA781E">
        <w:trPr>
          <w:trHeight w:val="770"/>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B995D5F" w14:textId="77777777" w:rsidR="0007606B" w:rsidRPr="007D4244" w:rsidRDefault="0007606B" w:rsidP="00E03664">
            <w:pPr>
              <w:jc w:val="left"/>
              <w:rPr>
                <w:b/>
              </w:rPr>
            </w:pPr>
            <w:r>
              <w:rPr>
                <w:b/>
              </w:rPr>
              <w:t>Qualitative analysis</w:t>
            </w:r>
            <w:r>
              <w:rPr>
                <w:b/>
              </w:rPr>
              <w:br/>
            </w:r>
          </w:p>
        </w:tc>
      </w:tr>
      <w:tr w:rsidR="0007606B" w:rsidRPr="005C6C35" w14:paraId="7B3F9B61" w14:textId="77777777" w:rsidTr="00EA781E">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5000" w:type="pct"/>
            <w:shd w:val="clear" w:color="auto" w:fill="auto"/>
          </w:tcPr>
          <w:p w14:paraId="60FD94BA" w14:textId="77777777" w:rsidR="0007606B" w:rsidRPr="005C6C35" w:rsidRDefault="0007606B" w:rsidP="00E03664">
            <w:pPr>
              <w:jc w:val="left"/>
              <w:rPr>
                <w:b/>
              </w:rPr>
            </w:pPr>
            <w:r>
              <w:rPr>
                <w:b/>
              </w:rPr>
              <w:t>Gap analysis</w:t>
            </w:r>
            <w:r>
              <w:rPr>
                <w:b/>
              </w:rPr>
              <w:br/>
            </w:r>
          </w:p>
        </w:tc>
      </w:tr>
      <w:tr w:rsidR="0007606B" w:rsidRPr="005C6C35" w14:paraId="66A0FDBA"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238C316" w14:textId="77777777" w:rsidR="0007606B" w:rsidRPr="005C6C35" w:rsidRDefault="0007606B" w:rsidP="00E03664">
            <w:pPr>
              <w:jc w:val="left"/>
              <w:rPr>
                <w:b/>
              </w:rPr>
            </w:pPr>
            <w:r>
              <w:rPr>
                <w:b/>
              </w:rPr>
              <w:t>Recommendations</w:t>
            </w:r>
            <w:r>
              <w:rPr>
                <w:b/>
              </w:rPr>
              <w:br/>
            </w:r>
          </w:p>
        </w:tc>
      </w:tr>
      <w:tr w:rsidR="0007606B" w:rsidRPr="003456E3" w14:paraId="23FB5632"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4932C780" w14:textId="2ECEC856" w:rsidR="0007606B" w:rsidRPr="00EA781E" w:rsidRDefault="0007606B" w:rsidP="00E03664">
            <w:pPr>
              <w:rPr>
                <w:b/>
              </w:rPr>
            </w:pPr>
            <w:r w:rsidRPr="00EA781E">
              <w:rPr>
                <w:b/>
              </w:rPr>
              <w:t xml:space="preserve">Assessment criterion </w:t>
            </w:r>
            <w:r w:rsidR="00EA781E" w:rsidRPr="00EA781E">
              <w:rPr>
                <w:b/>
              </w:rPr>
              <w:t>3</w:t>
            </w:r>
            <w:r w:rsidRPr="00EA781E">
              <w:rPr>
                <w:b/>
              </w:rPr>
              <w:t>(a)(b):</w:t>
            </w:r>
          </w:p>
          <w:p w14:paraId="3C1C47CD" w14:textId="690F1D5D" w:rsidR="0007606B" w:rsidRPr="00EA781E" w:rsidRDefault="00EA781E" w:rsidP="00E03664">
            <w:r w:rsidRPr="00EA781E">
              <w:rPr>
                <w:rFonts w:ascii="Calibri" w:hAnsi="Calibri" w:cs="Calibri"/>
                <w:color w:val="3C3C3C"/>
              </w:rPr>
              <w:t xml:space="preserve">The SPP policy </w:t>
            </w:r>
            <w:r w:rsidR="00825B56">
              <w:rPr>
                <w:rFonts w:ascii="Calibri" w:hAnsi="Calibri" w:cs="Calibri"/>
                <w:color w:val="3C3C3C"/>
              </w:rPr>
              <w:t>is aligned with</w:t>
            </w:r>
            <w:r w:rsidRPr="00EA781E">
              <w:rPr>
                <w:rFonts w:ascii="Calibri" w:hAnsi="Calibri" w:cs="Calibri"/>
                <w:color w:val="3C3C3C"/>
              </w:rPr>
              <w:t xml:space="preserve"> overall government </w:t>
            </w:r>
            <w:r w:rsidR="00825B56">
              <w:rPr>
                <w:rFonts w:ascii="Calibri" w:hAnsi="Calibri" w:cs="Calibri"/>
                <w:color w:val="3C3C3C"/>
              </w:rPr>
              <w:t xml:space="preserve">policy </w:t>
            </w:r>
            <w:r w:rsidRPr="00EA781E">
              <w:rPr>
                <w:rFonts w:ascii="Calibri" w:hAnsi="Calibri" w:cs="Calibri"/>
                <w:color w:val="3C3C3C"/>
              </w:rPr>
              <w:t>goals and is coherent with international obligations.</w:t>
            </w:r>
          </w:p>
        </w:tc>
      </w:tr>
      <w:tr w:rsidR="0007606B" w14:paraId="6CA39512"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C268404" w14:textId="7C0BFE11" w:rsidR="0007606B" w:rsidRDefault="0007606B" w:rsidP="00E03664">
            <w:pPr>
              <w:rPr>
                <w:b/>
              </w:rPr>
            </w:pPr>
            <w:r w:rsidRPr="007D4244">
              <w:rPr>
                <w:b/>
              </w:rPr>
              <w:t>Conclusion</w:t>
            </w:r>
            <w:r>
              <w:t xml:space="preserve">: </w:t>
            </w:r>
            <w:sdt>
              <w:sdtPr>
                <w:id w:val="-146369410"/>
                <w:placeholder>
                  <w:docPart w:val="98A16776498C405E9D42C69B511ECBF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7606B" w14:paraId="6DEBE0D4"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094F79D" w14:textId="77777777" w:rsidR="0007606B" w:rsidRDefault="0007606B" w:rsidP="00E03664">
            <w:pPr>
              <w:jc w:val="left"/>
              <w:rPr>
                <w:b/>
              </w:rPr>
            </w:pPr>
            <w:r>
              <w:rPr>
                <w:b/>
              </w:rPr>
              <w:t>Qualitative analysis</w:t>
            </w:r>
            <w:r>
              <w:rPr>
                <w:b/>
              </w:rPr>
              <w:br/>
            </w:r>
          </w:p>
        </w:tc>
      </w:tr>
      <w:tr w:rsidR="0007606B" w14:paraId="302CE972"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D1D17F6" w14:textId="77777777" w:rsidR="0007606B" w:rsidRDefault="0007606B" w:rsidP="00E03664">
            <w:pPr>
              <w:jc w:val="left"/>
              <w:rPr>
                <w:b/>
              </w:rPr>
            </w:pPr>
            <w:r>
              <w:rPr>
                <w:b/>
              </w:rPr>
              <w:t>Gap analysis</w:t>
            </w:r>
            <w:r>
              <w:rPr>
                <w:b/>
              </w:rPr>
              <w:br/>
            </w:r>
          </w:p>
        </w:tc>
      </w:tr>
      <w:tr w:rsidR="0007606B" w14:paraId="3892F4F8"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6049347" w14:textId="77777777" w:rsidR="0007606B" w:rsidRDefault="0007606B" w:rsidP="00E03664">
            <w:pPr>
              <w:jc w:val="left"/>
              <w:rPr>
                <w:b/>
              </w:rPr>
            </w:pPr>
            <w:r>
              <w:rPr>
                <w:b/>
              </w:rPr>
              <w:t>Recommendations</w:t>
            </w:r>
            <w:r>
              <w:rPr>
                <w:b/>
              </w:rPr>
              <w:br/>
            </w:r>
          </w:p>
        </w:tc>
      </w:tr>
      <w:tr w:rsidR="00EA781E" w14:paraId="0F2E12AE"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1E75B791" w14:textId="078ED04F" w:rsidR="00EA781E" w:rsidRPr="00EA781E" w:rsidRDefault="00EA781E" w:rsidP="00EA781E">
            <w:pPr>
              <w:rPr>
                <w:b/>
              </w:rPr>
            </w:pPr>
            <w:r w:rsidRPr="00EA781E">
              <w:rPr>
                <w:b/>
              </w:rPr>
              <w:t>Assessment criterion 3(a)(c):</w:t>
            </w:r>
          </w:p>
          <w:p w14:paraId="235501AD" w14:textId="724A2A42" w:rsidR="00EA781E" w:rsidRPr="00825B56" w:rsidRDefault="00825B56" w:rsidP="00EA781E">
            <w:pPr>
              <w:jc w:val="left"/>
              <w:rPr>
                <w:b/>
                <w:lang w:val="en-GB"/>
              </w:rPr>
            </w:pPr>
            <w:r>
              <w:rPr>
                <w:rFonts w:ascii="Calibri" w:hAnsi="Calibri" w:cs="Calibri"/>
                <w:color w:val="3C3C3C"/>
              </w:rPr>
              <w:t>The SPP policy is appropriately linked to broader government programs (e.g. sustainable development strategy</w:t>
            </w:r>
            <w:proofErr w:type="gramStart"/>
            <w:r>
              <w:rPr>
                <w:rFonts w:ascii="Calibri" w:hAnsi="Calibri" w:cs="Calibri"/>
                <w:color w:val="3C3C3C"/>
              </w:rPr>
              <w:t>)</w:t>
            </w:r>
            <w:proofErr w:type="gramEnd"/>
            <w:r>
              <w:rPr>
                <w:rFonts w:ascii="Calibri" w:hAnsi="Calibri" w:cs="Calibri"/>
                <w:color w:val="3C3C3C"/>
              </w:rPr>
              <w:t xml:space="preserve"> and it is an integral part of the national public procurement system.</w:t>
            </w:r>
          </w:p>
        </w:tc>
      </w:tr>
      <w:tr w:rsidR="00EA781E" w14:paraId="693667A3"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C0C26BA" w14:textId="0BD2B6DD" w:rsidR="00EA781E" w:rsidRDefault="00EA781E" w:rsidP="00EA781E">
            <w:pPr>
              <w:jc w:val="left"/>
              <w:rPr>
                <w:b/>
              </w:rPr>
            </w:pPr>
            <w:r w:rsidRPr="007D4244">
              <w:rPr>
                <w:b/>
              </w:rPr>
              <w:t>Conclusion</w:t>
            </w:r>
            <w:r>
              <w:t xml:space="preserve">: </w:t>
            </w:r>
            <w:sdt>
              <w:sdtPr>
                <w:id w:val="-1475211938"/>
                <w:placeholder>
                  <w:docPart w:val="287188A6D2B44B1FAD01A21633AA80B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EA781E" w14:paraId="19ED5015"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568A0CB" w14:textId="42159BBA" w:rsidR="00EA781E" w:rsidRDefault="00EA781E" w:rsidP="00EA781E">
            <w:pPr>
              <w:jc w:val="left"/>
              <w:rPr>
                <w:b/>
              </w:rPr>
            </w:pPr>
            <w:r>
              <w:rPr>
                <w:b/>
              </w:rPr>
              <w:t>Qualitative analysis</w:t>
            </w:r>
            <w:r>
              <w:rPr>
                <w:b/>
              </w:rPr>
              <w:br/>
            </w:r>
          </w:p>
        </w:tc>
      </w:tr>
      <w:tr w:rsidR="00EA781E" w14:paraId="1EE31D1C"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663D4AF" w14:textId="5203F501" w:rsidR="00EA781E" w:rsidRDefault="00EA781E" w:rsidP="00EA781E">
            <w:pPr>
              <w:jc w:val="left"/>
              <w:rPr>
                <w:b/>
              </w:rPr>
            </w:pPr>
            <w:r>
              <w:rPr>
                <w:b/>
              </w:rPr>
              <w:t>Gap analysis</w:t>
            </w:r>
            <w:r>
              <w:rPr>
                <w:b/>
              </w:rPr>
              <w:br/>
            </w:r>
          </w:p>
        </w:tc>
      </w:tr>
      <w:tr w:rsidR="00EA781E" w14:paraId="47EC543D"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CF4018D" w14:textId="7CDAF74F" w:rsidR="00EA781E" w:rsidRDefault="00EA781E" w:rsidP="00EA781E">
            <w:pPr>
              <w:jc w:val="left"/>
              <w:rPr>
                <w:b/>
              </w:rPr>
            </w:pPr>
            <w:r>
              <w:rPr>
                <w:b/>
              </w:rPr>
              <w:t>Recommendations</w:t>
            </w:r>
            <w:r>
              <w:rPr>
                <w:b/>
              </w:rPr>
              <w:br/>
            </w:r>
          </w:p>
        </w:tc>
      </w:tr>
      <w:tr w:rsidR="00825B56" w14:paraId="01D69705" w14:textId="77777777" w:rsidTr="00825B56">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2DCF6E59" w14:textId="18E7E823" w:rsidR="00825B56" w:rsidRPr="00EA781E" w:rsidRDefault="00825B56" w:rsidP="00825B56">
            <w:pPr>
              <w:rPr>
                <w:b/>
              </w:rPr>
            </w:pPr>
            <w:r w:rsidRPr="00EA781E">
              <w:rPr>
                <w:b/>
              </w:rPr>
              <w:t>Assessment criterion 3(a)(</w:t>
            </w:r>
            <w:r>
              <w:rPr>
                <w:b/>
              </w:rPr>
              <w:t>d</w:t>
            </w:r>
            <w:r w:rsidRPr="00EA781E">
              <w:rPr>
                <w:b/>
              </w:rPr>
              <w:t>):</w:t>
            </w:r>
          </w:p>
          <w:p w14:paraId="4F68C83C" w14:textId="12393CC6" w:rsidR="00825B56" w:rsidRDefault="00825B56" w:rsidP="00825B56">
            <w:pPr>
              <w:jc w:val="left"/>
              <w:rPr>
                <w:b/>
              </w:rPr>
            </w:pPr>
            <w:r>
              <w:rPr>
                <w:rFonts w:ascii="Calibri" w:hAnsi="Calibri" w:cs="Calibri"/>
                <w:color w:val="3C3C3C"/>
              </w:rPr>
              <w:t>Key stakeholders have contributed to SPP policy development.</w:t>
            </w:r>
          </w:p>
        </w:tc>
      </w:tr>
      <w:tr w:rsidR="00825B56" w14:paraId="26BBED2D"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E95DFEB" w14:textId="7E39CEDC" w:rsidR="00825B56" w:rsidRDefault="00825B56" w:rsidP="00825B56">
            <w:pPr>
              <w:jc w:val="left"/>
              <w:rPr>
                <w:b/>
              </w:rPr>
            </w:pPr>
            <w:r w:rsidRPr="007D4244">
              <w:rPr>
                <w:b/>
              </w:rPr>
              <w:t>Conclusion</w:t>
            </w:r>
            <w:r>
              <w:t xml:space="preserve">: </w:t>
            </w:r>
            <w:sdt>
              <w:sdtPr>
                <w:id w:val="812757450"/>
                <w:placeholder>
                  <w:docPart w:val="5CE5895709674A838F00D5F3C420F8A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5B56" w14:paraId="19F74AC3" w14:textId="77777777" w:rsidTr="006723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65019B7" w14:textId="09DF4D00" w:rsidR="00825B56" w:rsidRDefault="00825B56" w:rsidP="00825B56">
            <w:pPr>
              <w:jc w:val="left"/>
              <w:rPr>
                <w:b/>
              </w:rPr>
            </w:pPr>
            <w:r>
              <w:rPr>
                <w:b/>
              </w:rPr>
              <w:t>Qualitative analysis</w:t>
            </w:r>
            <w:r>
              <w:rPr>
                <w:b/>
              </w:rPr>
              <w:br/>
            </w:r>
          </w:p>
        </w:tc>
      </w:tr>
      <w:tr w:rsidR="00825B56" w14:paraId="5C9508BE" w14:textId="77777777" w:rsidTr="00EA781E">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AFF3B5B" w14:textId="5699ACC6" w:rsidR="00825B56" w:rsidRDefault="00825B56" w:rsidP="00825B56">
            <w:pPr>
              <w:jc w:val="left"/>
              <w:rPr>
                <w:b/>
              </w:rPr>
            </w:pPr>
            <w:r>
              <w:rPr>
                <w:b/>
              </w:rPr>
              <w:t>Gap analysis</w:t>
            </w:r>
            <w:r>
              <w:rPr>
                <w:b/>
              </w:rPr>
              <w:br/>
            </w:r>
          </w:p>
        </w:tc>
      </w:tr>
      <w:tr w:rsidR="00825B56" w14:paraId="7E58509B" w14:textId="77777777" w:rsidTr="00EA781E">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5969ED7" w14:textId="60861579" w:rsidR="00825B56" w:rsidRDefault="00825B56" w:rsidP="00825B56">
            <w:pPr>
              <w:jc w:val="left"/>
              <w:rPr>
                <w:b/>
              </w:rPr>
            </w:pPr>
            <w:r>
              <w:rPr>
                <w:b/>
              </w:rPr>
              <w:t>Recommendations</w:t>
            </w:r>
            <w:r>
              <w:rPr>
                <w:b/>
              </w:rPr>
              <w:br/>
            </w:r>
          </w:p>
        </w:tc>
      </w:tr>
      <w:tr w:rsidR="00825B56" w14:paraId="24786B45" w14:textId="77777777" w:rsidTr="00EA781E">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78CC9054" w14:textId="7A9AAB35" w:rsidR="00825B56" w:rsidRPr="003B5A67" w:rsidRDefault="00825B56" w:rsidP="00825B56">
            <w:pPr>
              <w:jc w:val="center"/>
              <w:rPr>
                <w:b w:val="0"/>
              </w:rPr>
            </w:pPr>
            <w:r w:rsidRPr="003B5A67">
              <w:t xml:space="preserve">Sub-indicator </w:t>
            </w:r>
            <w:r>
              <w:t>3(b</w:t>
            </w:r>
            <w:r w:rsidRPr="003B5A67">
              <w:t xml:space="preserve">) </w:t>
            </w:r>
          </w:p>
          <w:p w14:paraId="0C2C8F0C" w14:textId="154957A1" w:rsidR="00825B56" w:rsidRPr="00EA781E" w:rsidRDefault="00825B56" w:rsidP="00825B56">
            <w:pPr>
              <w:jc w:val="center"/>
              <w:rPr>
                <w:b w:val="0"/>
                <w:bCs w:val="0"/>
                <w:lang w:val="en-GB"/>
              </w:rPr>
            </w:pPr>
            <w:r>
              <w:rPr>
                <w:lang w:val="en-GB"/>
              </w:rPr>
              <w:t>Sustainable public procurement strategic action plan</w:t>
            </w:r>
          </w:p>
        </w:tc>
      </w:tr>
      <w:tr w:rsidR="00825B56" w14:paraId="15293125"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tcPr>
          <w:p w14:paraId="3AB7FA7A" w14:textId="2723E453" w:rsidR="00825B56" w:rsidRPr="00EA781E" w:rsidRDefault="00825B56" w:rsidP="00825B56">
            <w:pPr>
              <w:rPr>
                <w:b w:val="0"/>
              </w:rPr>
            </w:pPr>
            <w:r w:rsidRPr="00EA781E">
              <w:lastRenderedPageBreak/>
              <w:t>Assessment criterion 3(b)(a):</w:t>
            </w:r>
          </w:p>
          <w:p w14:paraId="0785054E" w14:textId="1690D705" w:rsidR="00825B56" w:rsidRPr="00EA781E" w:rsidRDefault="00825B56" w:rsidP="00825B56">
            <w:pPr>
              <w:rPr>
                <w:b w:val="0"/>
                <w:bCs w:val="0"/>
              </w:rPr>
            </w:pPr>
            <w:r w:rsidRPr="00EA781E">
              <w:rPr>
                <w:rFonts w:ascii="Calibri" w:hAnsi="Calibri" w:cs="Calibri"/>
                <w:b w:val="0"/>
                <w:bCs w:val="0"/>
                <w:color w:val="3C3C3C"/>
              </w:rPr>
              <w:t>The country has adopted a strategic action plan for implementing the SPP policy</w:t>
            </w:r>
            <w:r>
              <w:rPr>
                <w:rFonts w:ascii="Calibri" w:hAnsi="Calibri" w:cs="Calibri"/>
                <w:b w:val="0"/>
                <w:bCs w:val="0"/>
                <w:color w:val="3C3C3C"/>
              </w:rPr>
              <w:t xml:space="preserve"> based on an assessment of the needs of the country with regards to SPP. </w:t>
            </w:r>
          </w:p>
        </w:tc>
      </w:tr>
      <w:tr w:rsidR="00825B56" w14:paraId="3AE24F8B" w14:textId="77777777" w:rsidTr="00EA781E">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84F0792" w14:textId="3A07895A" w:rsidR="00825B56" w:rsidRDefault="00825B56" w:rsidP="00825B56">
            <w:r w:rsidRPr="007D4244">
              <w:t>Conclusion</w:t>
            </w:r>
            <w:r>
              <w:t xml:space="preserve">: </w:t>
            </w:r>
            <w:sdt>
              <w:sdtPr>
                <w:id w:val="-2130158454"/>
                <w:placeholder>
                  <w:docPart w:val="417341FC3E6045E48BCB306BABDD908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5B56" w:rsidRPr="007D4244" w14:paraId="58D968FD"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117CB28" w14:textId="77777777" w:rsidR="00825B56" w:rsidRPr="007D4244" w:rsidRDefault="00825B56" w:rsidP="00825B56">
            <w:pPr>
              <w:jc w:val="left"/>
              <w:rPr>
                <w:b w:val="0"/>
              </w:rPr>
            </w:pPr>
            <w:r>
              <w:t>Qualitative analysis</w:t>
            </w:r>
            <w:r>
              <w:br/>
            </w:r>
          </w:p>
        </w:tc>
      </w:tr>
      <w:tr w:rsidR="00825B56" w:rsidRPr="005C6C35" w14:paraId="640C7F24" w14:textId="77777777" w:rsidTr="00EA781E">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79D993D" w14:textId="77777777" w:rsidR="00825B56" w:rsidRPr="005C6C35" w:rsidRDefault="00825B56" w:rsidP="00825B56">
            <w:pPr>
              <w:jc w:val="left"/>
              <w:rPr>
                <w:b w:val="0"/>
              </w:rPr>
            </w:pPr>
            <w:r>
              <w:t>Gap analysis</w:t>
            </w:r>
            <w:r>
              <w:br/>
            </w:r>
          </w:p>
        </w:tc>
      </w:tr>
      <w:tr w:rsidR="00825B56" w:rsidRPr="005C6C35" w14:paraId="32575AD9"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E767AF1" w14:textId="77777777" w:rsidR="00825B56" w:rsidRPr="005C6C35" w:rsidRDefault="00825B56" w:rsidP="00825B56">
            <w:pPr>
              <w:jc w:val="left"/>
              <w:rPr>
                <w:b w:val="0"/>
              </w:rPr>
            </w:pPr>
            <w:r>
              <w:t>Recommendations</w:t>
            </w:r>
            <w:r>
              <w:br/>
            </w:r>
          </w:p>
        </w:tc>
      </w:tr>
      <w:tr w:rsidR="00825B56" w14:paraId="3118C9CD" w14:textId="77777777" w:rsidTr="00517B3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5C4514DE" w14:textId="0309D393" w:rsidR="00825B56" w:rsidRPr="00EA781E" w:rsidRDefault="00825B56" w:rsidP="00825B56">
            <w:pPr>
              <w:rPr>
                <w:b w:val="0"/>
              </w:rPr>
            </w:pPr>
            <w:r w:rsidRPr="00EA781E">
              <w:t>Assessment criterion 3(b)(b):</w:t>
            </w:r>
          </w:p>
          <w:p w14:paraId="6EEF1DFD" w14:textId="4259DA6E" w:rsidR="00825B56" w:rsidRPr="00EA781E" w:rsidRDefault="00825B56" w:rsidP="00825B56">
            <w:pPr>
              <w:autoSpaceDE w:val="0"/>
              <w:autoSpaceDN w:val="0"/>
              <w:adjustRightInd w:val="0"/>
              <w:jc w:val="left"/>
              <w:rPr>
                <w:rFonts w:ascii="Calibri" w:hAnsi="Calibri" w:cs="Calibri"/>
                <w:b w:val="0"/>
                <w:bCs w:val="0"/>
                <w:color w:val="3C3C3C"/>
              </w:rPr>
            </w:pPr>
            <w:r w:rsidRPr="00EA781E">
              <w:rPr>
                <w:rFonts w:ascii="Calibri" w:hAnsi="Calibri" w:cs="Calibri"/>
                <w:b w:val="0"/>
                <w:bCs w:val="0"/>
                <w:color w:val="3C3C3C"/>
              </w:rPr>
              <w:t xml:space="preserve">The SPP strategic action plan </w:t>
            </w:r>
            <w:r>
              <w:rPr>
                <w:rFonts w:ascii="Calibri" w:hAnsi="Calibri" w:cs="Calibri"/>
                <w:b w:val="0"/>
                <w:bCs w:val="0"/>
                <w:color w:val="3C3C3C"/>
              </w:rPr>
              <w:t xml:space="preserve">includes </w:t>
            </w:r>
            <w:r w:rsidRPr="00EA781E">
              <w:rPr>
                <w:rFonts w:ascii="Calibri" w:hAnsi="Calibri" w:cs="Calibri"/>
                <w:b w:val="0"/>
                <w:bCs w:val="0"/>
                <w:color w:val="3C3C3C"/>
              </w:rPr>
              <w:t>objectives, priorities, targets, measures, responsibilities, timelines, and</w:t>
            </w:r>
          </w:p>
          <w:p w14:paraId="613E60EA" w14:textId="665E7189" w:rsidR="00825B56" w:rsidRPr="00EA781E" w:rsidRDefault="00825B56" w:rsidP="00825B56">
            <w:pPr>
              <w:rPr>
                <w:b w:val="0"/>
              </w:rPr>
            </w:pPr>
            <w:r w:rsidRPr="00EA781E">
              <w:rPr>
                <w:rFonts w:ascii="Calibri" w:hAnsi="Calibri" w:cs="Calibri"/>
                <w:b w:val="0"/>
                <w:bCs w:val="0"/>
                <w:color w:val="3C3C3C"/>
              </w:rPr>
              <w:t>estimated costs/funds.</w:t>
            </w:r>
          </w:p>
        </w:tc>
      </w:tr>
      <w:tr w:rsidR="00825B56" w14:paraId="3D1B3BC9"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F027A51" w14:textId="4D0CF00B" w:rsidR="00825B56" w:rsidRDefault="00825B56" w:rsidP="00825B56">
            <w:pPr>
              <w:rPr>
                <w:b w:val="0"/>
              </w:rPr>
            </w:pPr>
            <w:r w:rsidRPr="007D4244">
              <w:t>Conclusion</w:t>
            </w:r>
            <w:r>
              <w:t xml:space="preserve">: </w:t>
            </w:r>
            <w:sdt>
              <w:sdtPr>
                <w:id w:val="-1581064273"/>
                <w:placeholder>
                  <w:docPart w:val="16D6EDE7329F45EF95EB7818A11B65B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5B56" w14:paraId="2FA9A547"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92D7336" w14:textId="77777777" w:rsidR="00825B56" w:rsidRDefault="00825B56" w:rsidP="00825B56">
            <w:pPr>
              <w:jc w:val="left"/>
              <w:rPr>
                <w:b w:val="0"/>
              </w:rPr>
            </w:pPr>
            <w:r>
              <w:t>Qualitative analysis</w:t>
            </w:r>
            <w:r>
              <w:br/>
            </w:r>
          </w:p>
        </w:tc>
      </w:tr>
      <w:tr w:rsidR="00825B56" w14:paraId="3125DDBB"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A365349" w14:textId="77777777" w:rsidR="00825B56" w:rsidRDefault="00825B56" w:rsidP="00825B56">
            <w:pPr>
              <w:jc w:val="left"/>
              <w:rPr>
                <w:b w:val="0"/>
              </w:rPr>
            </w:pPr>
            <w:r>
              <w:t>Gap analysis</w:t>
            </w:r>
            <w:r>
              <w:br/>
            </w:r>
          </w:p>
        </w:tc>
      </w:tr>
      <w:tr w:rsidR="00825B56" w:rsidRPr="005C6C35" w14:paraId="73639AC0"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4B809FB" w14:textId="77777777" w:rsidR="00825B56" w:rsidRPr="005C6C35" w:rsidRDefault="00825B56" w:rsidP="00825B56">
            <w:pPr>
              <w:jc w:val="left"/>
              <w:rPr>
                <w:b w:val="0"/>
              </w:rPr>
            </w:pPr>
            <w:r>
              <w:t>Recommendations</w:t>
            </w:r>
            <w:r>
              <w:br/>
            </w:r>
          </w:p>
        </w:tc>
      </w:tr>
      <w:tr w:rsidR="00825B56" w14:paraId="0AA13D6F"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4F34BD46" w14:textId="255E548E" w:rsidR="00825B56" w:rsidRPr="00EA781E" w:rsidRDefault="00825B56" w:rsidP="00825B56">
            <w:pPr>
              <w:rPr>
                <w:b w:val="0"/>
              </w:rPr>
            </w:pPr>
            <w:r w:rsidRPr="00EA781E">
              <w:t>Assessment criterion 3(b)(c):</w:t>
            </w:r>
          </w:p>
          <w:p w14:paraId="354DF448" w14:textId="4D60191D" w:rsidR="00825B56" w:rsidRPr="00EA781E" w:rsidRDefault="00825B56" w:rsidP="00825B56">
            <w:pPr>
              <w:rPr>
                <w:b w:val="0"/>
                <w:bCs w:val="0"/>
              </w:rPr>
            </w:pPr>
            <w:r w:rsidRPr="00EA781E">
              <w:rPr>
                <w:rFonts w:ascii="Calibri" w:hAnsi="Calibri" w:cs="Calibri"/>
                <w:b w:val="0"/>
                <w:bCs w:val="0"/>
                <w:color w:val="3C3C3C"/>
              </w:rPr>
              <w:t xml:space="preserve">The SPP strategic action plan </w:t>
            </w:r>
            <w:r>
              <w:rPr>
                <w:rFonts w:ascii="Calibri" w:hAnsi="Calibri" w:cs="Calibri"/>
                <w:b w:val="0"/>
                <w:bCs w:val="0"/>
                <w:color w:val="3C3C3C"/>
              </w:rPr>
              <w:t xml:space="preserve">includes </w:t>
            </w:r>
            <w:r w:rsidRPr="00EA781E">
              <w:rPr>
                <w:rFonts w:ascii="Calibri" w:hAnsi="Calibri" w:cs="Calibri"/>
                <w:b w:val="0"/>
                <w:bCs w:val="0"/>
                <w:color w:val="3C3C3C"/>
              </w:rPr>
              <w:t>clear monitoring arrangements and responsibilities.</w:t>
            </w:r>
          </w:p>
        </w:tc>
      </w:tr>
      <w:tr w:rsidR="00825B56" w14:paraId="36160482"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6BE858B" w14:textId="62A7F70C" w:rsidR="00825B56" w:rsidRDefault="00825B56" w:rsidP="00825B56">
            <w:pPr>
              <w:rPr>
                <w:b w:val="0"/>
              </w:rPr>
            </w:pPr>
            <w:r w:rsidRPr="007D4244">
              <w:t>Conclusion</w:t>
            </w:r>
            <w:r>
              <w:t xml:space="preserve">: </w:t>
            </w:r>
            <w:sdt>
              <w:sdtPr>
                <w:id w:val="-518475786"/>
                <w:placeholder>
                  <w:docPart w:val="E178B55D6818440E87593197BCDB1A1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5B56" w14:paraId="111F6A73"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38A0645" w14:textId="77777777" w:rsidR="00825B56" w:rsidRDefault="00825B56" w:rsidP="00825B56">
            <w:pPr>
              <w:jc w:val="left"/>
              <w:rPr>
                <w:b w:val="0"/>
              </w:rPr>
            </w:pPr>
            <w:r>
              <w:t>Qualitative analysis</w:t>
            </w:r>
            <w:r>
              <w:br/>
            </w:r>
          </w:p>
        </w:tc>
      </w:tr>
      <w:tr w:rsidR="00825B56" w14:paraId="1DFDEC11"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D43681C" w14:textId="77777777" w:rsidR="00825B56" w:rsidRDefault="00825B56" w:rsidP="00825B56">
            <w:pPr>
              <w:jc w:val="left"/>
              <w:rPr>
                <w:b w:val="0"/>
              </w:rPr>
            </w:pPr>
            <w:r>
              <w:t>Gap analysis</w:t>
            </w:r>
            <w:r>
              <w:br/>
            </w:r>
          </w:p>
        </w:tc>
      </w:tr>
      <w:tr w:rsidR="00825B56" w14:paraId="4B2E0122"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155FF40" w14:textId="77777777" w:rsidR="00825B56" w:rsidRDefault="00825B56" w:rsidP="00825B56">
            <w:pPr>
              <w:jc w:val="left"/>
              <w:rPr>
                <w:b w:val="0"/>
              </w:rPr>
            </w:pPr>
            <w:r>
              <w:t>Recommendations</w:t>
            </w:r>
            <w:r>
              <w:br/>
            </w:r>
          </w:p>
        </w:tc>
      </w:tr>
      <w:tr w:rsidR="00825B56" w14:paraId="26E5A700" w14:textId="77777777" w:rsidTr="00517B3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0B79B3D" w14:textId="71362814" w:rsidR="00825B56" w:rsidRPr="00EA781E" w:rsidRDefault="00825B56" w:rsidP="00825B56">
            <w:pPr>
              <w:jc w:val="left"/>
              <w:rPr>
                <w:b w:val="0"/>
                <w:bCs w:val="0"/>
              </w:rPr>
            </w:pPr>
            <w:r w:rsidRPr="00EA781E">
              <w:t>Assessment criterion 3(b)(</w:t>
            </w:r>
            <w:r>
              <w:t>d</w:t>
            </w:r>
            <w:r w:rsidRPr="00EA781E">
              <w:t>):</w:t>
            </w:r>
          </w:p>
          <w:p w14:paraId="1B8A6231" w14:textId="38290FB7" w:rsidR="00825B56" w:rsidRPr="00EA781E" w:rsidRDefault="00825B56" w:rsidP="00825B56">
            <w:pPr>
              <w:jc w:val="left"/>
            </w:pPr>
            <w:r w:rsidRPr="00EA781E">
              <w:rPr>
                <w:rFonts w:ascii="Calibri" w:hAnsi="Calibri" w:cs="Calibri"/>
                <w:b w:val="0"/>
                <w:bCs w:val="0"/>
                <w:color w:val="3C3C3C"/>
              </w:rPr>
              <w:t>Key stakeholders have contributed to SPP’s strategy developmen</w:t>
            </w:r>
            <w:r>
              <w:rPr>
                <w:rFonts w:ascii="Calibri" w:hAnsi="Calibri" w:cs="Calibri"/>
                <w:b w:val="0"/>
                <w:bCs w:val="0"/>
                <w:color w:val="3C3C3C"/>
              </w:rPr>
              <w:t>t.</w:t>
            </w:r>
          </w:p>
        </w:tc>
      </w:tr>
      <w:tr w:rsidR="00825B56" w14:paraId="5B2922A6"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675401C" w14:textId="5ED4F57C" w:rsidR="00825B56" w:rsidRDefault="00825B56" w:rsidP="00825B56">
            <w:pPr>
              <w:jc w:val="left"/>
            </w:pPr>
            <w:r>
              <w:t xml:space="preserve">Conclusion: </w:t>
            </w:r>
            <w:sdt>
              <w:sdtPr>
                <w:id w:val="-1583742426"/>
                <w:placeholder>
                  <w:docPart w:val="6AFEFC427DA1459BB6BC23CD56CA7CB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5B56" w14:paraId="1D6E8F48"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899695F" w14:textId="77777777" w:rsidR="00825B56" w:rsidRDefault="00825B56" w:rsidP="00825B56">
            <w:pPr>
              <w:jc w:val="left"/>
              <w:rPr>
                <w:b w:val="0"/>
                <w:bCs w:val="0"/>
              </w:rPr>
            </w:pPr>
            <w:r>
              <w:t xml:space="preserve">Qualitative analysis </w:t>
            </w:r>
          </w:p>
          <w:p w14:paraId="66F3436D" w14:textId="77777777" w:rsidR="00825B56" w:rsidRDefault="00825B56" w:rsidP="00825B56">
            <w:pPr>
              <w:jc w:val="left"/>
            </w:pPr>
          </w:p>
        </w:tc>
      </w:tr>
      <w:tr w:rsidR="00825B56" w14:paraId="55DA53B7" w14:textId="77777777" w:rsidTr="00EA781E">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06C326F" w14:textId="77777777" w:rsidR="00825B56" w:rsidRDefault="00825B56" w:rsidP="00825B56">
            <w:pPr>
              <w:jc w:val="left"/>
              <w:rPr>
                <w:b w:val="0"/>
                <w:bCs w:val="0"/>
              </w:rPr>
            </w:pPr>
            <w:r>
              <w:t>Gap analysis</w:t>
            </w:r>
          </w:p>
          <w:p w14:paraId="5CE199E8" w14:textId="77777777" w:rsidR="00825B56" w:rsidRDefault="00825B56" w:rsidP="00825B56">
            <w:pPr>
              <w:jc w:val="left"/>
            </w:pPr>
          </w:p>
        </w:tc>
      </w:tr>
      <w:tr w:rsidR="00825B56" w14:paraId="2C99BB69" w14:textId="77777777" w:rsidTr="00EA781E">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1D7ACC1" w14:textId="77777777" w:rsidR="00825B56" w:rsidRDefault="00825B56" w:rsidP="00825B56">
            <w:pPr>
              <w:jc w:val="left"/>
              <w:rPr>
                <w:b w:val="0"/>
                <w:bCs w:val="0"/>
              </w:rPr>
            </w:pPr>
            <w:r>
              <w:t>Recommendations</w:t>
            </w:r>
          </w:p>
          <w:p w14:paraId="76AB81A6" w14:textId="77777777" w:rsidR="00825B56" w:rsidRDefault="00825B56" w:rsidP="00825B56">
            <w:pPr>
              <w:jc w:val="left"/>
            </w:pPr>
          </w:p>
        </w:tc>
      </w:tr>
    </w:tbl>
    <w:p w14:paraId="024CE5BD" w14:textId="338F39C1" w:rsidR="0007606B" w:rsidRPr="0007606B" w:rsidRDefault="0007606B" w:rsidP="0007606B">
      <w:pPr>
        <w:sectPr w:rsidR="0007606B" w:rsidRPr="0007606B" w:rsidSect="00AE0755">
          <w:pgSz w:w="11906" w:h="16838" w:code="9"/>
          <w:pgMar w:top="720" w:right="720" w:bottom="720" w:left="720" w:header="680" w:footer="720" w:gutter="0"/>
          <w:pgNumType w:start="0"/>
          <w:cols w:space="720"/>
          <w:titlePg/>
          <w:docGrid w:linePitch="299"/>
        </w:sectPr>
      </w:pPr>
    </w:p>
    <w:p w14:paraId="153AC3B2" w14:textId="07A95505" w:rsidR="000115D7" w:rsidRPr="000115D7" w:rsidRDefault="000115D7" w:rsidP="000115D7">
      <w:pPr>
        <w:pStyle w:val="Header"/>
        <w:spacing w:line="360" w:lineRule="auto"/>
        <w:rPr>
          <w:sz w:val="40"/>
          <w:szCs w:val="40"/>
        </w:rPr>
      </w:pPr>
      <w:r w:rsidRPr="000115D7">
        <w:rPr>
          <w:sz w:val="40"/>
          <w:szCs w:val="40"/>
        </w:rPr>
        <w:lastRenderedPageBreak/>
        <w:t>Pillar II. Institutional Framework and Management Capacity</w:t>
      </w:r>
    </w:p>
    <w:p w14:paraId="03AE4C11" w14:textId="23BE6506" w:rsidR="00AE1D19" w:rsidRPr="000115D7" w:rsidRDefault="00825B56" w:rsidP="00DA6C2A">
      <w:pPr>
        <w:rPr>
          <w:bCs/>
          <w:sz w:val="32"/>
          <w:szCs w:val="32"/>
        </w:rPr>
      </w:pPr>
      <w:r>
        <w:rPr>
          <w:bCs/>
          <w:sz w:val="32"/>
          <w:szCs w:val="32"/>
        </w:rPr>
        <w:t>SPP-</w:t>
      </w:r>
      <w:r w:rsidR="00DA6C2A" w:rsidRPr="000115D7">
        <w:rPr>
          <w:bCs/>
          <w:sz w:val="32"/>
          <w:szCs w:val="32"/>
        </w:rPr>
        <w:t xml:space="preserve">Indicator </w:t>
      </w:r>
      <w:r w:rsidR="00EA781E">
        <w:rPr>
          <w:bCs/>
          <w:sz w:val="32"/>
          <w:szCs w:val="32"/>
        </w:rPr>
        <w:t>4</w:t>
      </w:r>
      <w:r w:rsidR="00DA6C2A" w:rsidRPr="000115D7">
        <w:rPr>
          <w:bCs/>
          <w:sz w:val="32"/>
          <w:szCs w:val="32"/>
        </w:rPr>
        <w:t xml:space="preserve">. </w:t>
      </w:r>
      <w:r w:rsidR="00EA781E">
        <w:rPr>
          <w:bCs/>
          <w:sz w:val="32"/>
          <w:szCs w:val="32"/>
        </w:rPr>
        <w:t>Sustainable</w:t>
      </w:r>
      <w:r>
        <w:rPr>
          <w:bCs/>
          <w:sz w:val="32"/>
          <w:szCs w:val="32"/>
        </w:rPr>
        <w:t xml:space="preserve"> public</w:t>
      </w:r>
      <w:r w:rsidR="00EA781E">
        <w:rPr>
          <w:bCs/>
          <w:sz w:val="32"/>
          <w:szCs w:val="32"/>
        </w:rPr>
        <w:t xml:space="preserve"> procurement is mainstreamed and </w:t>
      </w:r>
      <w:proofErr w:type="spellStart"/>
      <w:r w:rsidR="00EA781E">
        <w:rPr>
          <w:bCs/>
          <w:sz w:val="32"/>
          <w:szCs w:val="32"/>
        </w:rPr>
        <w:t>well integrated</w:t>
      </w:r>
      <w:proofErr w:type="spellEnd"/>
      <w:r w:rsidR="00EA781E">
        <w:rPr>
          <w:bCs/>
          <w:sz w:val="32"/>
          <w:szCs w:val="32"/>
        </w:rPr>
        <w:t xml:space="preserve"> into the public financial management system</w:t>
      </w:r>
    </w:p>
    <w:tbl>
      <w:tblPr>
        <w:tblStyle w:val="GridTable1Light-Accent2"/>
        <w:tblW w:w="9448" w:type="dxa"/>
        <w:tblLook w:val="0000" w:firstRow="0" w:lastRow="0" w:firstColumn="0" w:lastColumn="0" w:noHBand="0" w:noVBand="0"/>
      </w:tblPr>
      <w:tblGrid>
        <w:gridCol w:w="9448"/>
      </w:tblGrid>
      <w:tr w:rsidR="000115D7" w14:paraId="43D5723E" w14:textId="77777777" w:rsidTr="000115D7">
        <w:trPr>
          <w:trHeight w:val="299"/>
        </w:trPr>
        <w:tc>
          <w:tcPr>
            <w:tcW w:w="9448" w:type="dxa"/>
            <w:shd w:val="clear" w:color="auto" w:fill="49F1C1" w:themeFill="accent2" w:themeFillTint="99"/>
          </w:tcPr>
          <w:p w14:paraId="4FCF36A5" w14:textId="42E71E59" w:rsidR="000115D7" w:rsidRPr="003B5A67" w:rsidRDefault="000115D7" w:rsidP="000115D7">
            <w:pPr>
              <w:jc w:val="center"/>
              <w:rPr>
                <w:b/>
              </w:rPr>
            </w:pPr>
            <w:r w:rsidRPr="003B5A67">
              <w:rPr>
                <w:b/>
              </w:rPr>
              <w:t>Sub-indicator</w:t>
            </w:r>
            <w:r>
              <w:rPr>
                <w:b/>
              </w:rPr>
              <w:t xml:space="preserve"> </w:t>
            </w:r>
            <w:r w:rsidR="00EA781E">
              <w:rPr>
                <w:b/>
              </w:rPr>
              <w:t>4</w:t>
            </w:r>
            <w:r w:rsidRPr="003B5A67">
              <w:rPr>
                <w:b/>
              </w:rPr>
              <w:t xml:space="preserve">(a) </w:t>
            </w:r>
          </w:p>
          <w:p w14:paraId="67FF2FB0" w14:textId="1D334E5C" w:rsidR="000115D7" w:rsidRPr="00EA781E" w:rsidRDefault="00EA781E" w:rsidP="00EA781E">
            <w:pPr>
              <w:tabs>
                <w:tab w:val="left" w:pos="8138"/>
              </w:tabs>
              <w:spacing w:line="0" w:lineRule="atLeast"/>
              <w:jc w:val="center"/>
              <w:rPr>
                <w:b/>
              </w:rPr>
            </w:pPr>
            <w:r>
              <w:rPr>
                <w:b/>
              </w:rPr>
              <w:t>Budget laws and accounting procedures</w:t>
            </w:r>
            <w:r w:rsidR="000115D7" w:rsidRPr="003A47FD">
              <w:rPr>
                <w:b/>
              </w:rPr>
              <w:t xml:space="preserve"> </w:t>
            </w:r>
          </w:p>
        </w:tc>
      </w:tr>
      <w:tr w:rsidR="000115D7" w14:paraId="7249BE15" w14:textId="77777777" w:rsidTr="000115D7">
        <w:trPr>
          <w:trHeight w:val="299"/>
        </w:trPr>
        <w:tc>
          <w:tcPr>
            <w:tcW w:w="9448" w:type="dxa"/>
            <w:shd w:val="clear" w:color="auto" w:fill="C2FAEA" w:themeFill="accent2" w:themeFillTint="33"/>
          </w:tcPr>
          <w:p w14:paraId="444CD8FF" w14:textId="4669246A" w:rsidR="000115D7" w:rsidRPr="00EA781E" w:rsidRDefault="000115D7" w:rsidP="000115D7">
            <w:pPr>
              <w:rPr>
                <w:b/>
              </w:rPr>
            </w:pPr>
            <w:r w:rsidRPr="00EA781E">
              <w:rPr>
                <w:b/>
              </w:rPr>
              <w:t xml:space="preserve">Assessment criterion </w:t>
            </w:r>
            <w:r w:rsidR="00EA781E">
              <w:rPr>
                <w:b/>
              </w:rPr>
              <w:t>4</w:t>
            </w:r>
            <w:r w:rsidRPr="00EA781E">
              <w:rPr>
                <w:b/>
              </w:rPr>
              <w:t>(a)(a):</w:t>
            </w:r>
          </w:p>
          <w:p w14:paraId="739D3D68" w14:textId="7BC4C2DB" w:rsidR="000115D7" w:rsidRPr="00EA781E" w:rsidRDefault="00EA781E" w:rsidP="00EA781E">
            <w:pPr>
              <w:autoSpaceDE w:val="0"/>
              <w:autoSpaceDN w:val="0"/>
              <w:adjustRightInd w:val="0"/>
              <w:jc w:val="left"/>
              <w:rPr>
                <w:rFonts w:ascii="Calibri" w:hAnsi="Calibri" w:cs="Calibri"/>
                <w:color w:val="3C3C3C"/>
              </w:rPr>
            </w:pPr>
            <w:r w:rsidRPr="00EA781E">
              <w:rPr>
                <w:rFonts w:ascii="Calibri" w:hAnsi="Calibri" w:cs="Calibri"/>
                <w:color w:val="3C3C3C"/>
              </w:rPr>
              <w:t>Budget laws and financial procedures support life cycle costing by providing flexibility between investment</w:t>
            </w:r>
            <w:r>
              <w:rPr>
                <w:rFonts w:ascii="Calibri" w:hAnsi="Calibri" w:cs="Calibri"/>
                <w:color w:val="3C3C3C"/>
              </w:rPr>
              <w:t xml:space="preserve"> </w:t>
            </w:r>
            <w:r w:rsidRPr="00EA781E">
              <w:rPr>
                <w:rFonts w:ascii="Calibri" w:hAnsi="Calibri" w:cs="Calibri"/>
                <w:color w:val="3C3C3C"/>
              </w:rPr>
              <w:t>budgets and recurrent budgets</w:t>
            </w:r>
            <w:r w:rsidR="00825B56">
              <w:rPr>
                <w:rFonts w:ascii="Calibri" w:hAnsi="Calibri" w:cs="Calibri"/>
                <w:color w:val="3C3C3C"/>
              </w:rPr>
              <w:t xml:space="preserve"> and create sound incentives for procuring entities and public buyers in making value for money decisions.</w:t>
            </w:r>
          </w:p>
        </w:tc>
      </w:tr>
      <w:tr w:rsidR="000115D7" w14:paraId="5A64D8F2" w14:textId="77777777" w:rsidTr="000115D7">
        <w:trPr>
          <w:trHeight w:val="366"/>
        </w:trPr>
        <w:tc>
          <w:tcPr>
            <w:tcW w:w="9448" w:type="dxa"/>
          </w:tcPr>
          <w:p w14:paraId="1EFC9174" w14:textId="38F39856" w:rsidR="000115D7" w:rsidRDefault="000115D7" w:rsidP="00AE1D19">
            <w:r w:rsidRPr="007D4244">
              <w:rPr>
                <w:b/>
              </w:rPr>
              <w:t>Conclusion</w:t>
            </w:r>
            <w:r>
              <w:t xml:space="preserve">: </w:t>
            </w:r>
            <w:sdt>
              <w:sdtPr>
                <w:id w:val="-1590148954"/>
                <w:placeholder>
                  <w:docPart w:val="61EF8CB6A0E7430DB31195CE64FE7EE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280AF793" w14:textId="77777777" w:rsidTr="000115D7">
        <w:trPr>
          <w:trHeight w:val="770"/>
        </w:trPr>
        <w:tc>
          <w:tcPr>
            <w:tcW w:w="9448" w:type="dxa"/>
          </w:tcPr>
          <w:p w14:paraId="37FE0B79" w14:textId="77777777" w:rsidR="000115D7" w:rsidRPr="007D4244" w:rsidRDefault="000115D7" w:rsidP="00AE1D19">
            <w:pPr>
              <w:rPr>
                <w:b/>
              </w:rPr>
            </w:pPr>
            <w:r w:rsidRPr="005C6C35">
              <w:rPr>
                <w:b/>
              </w:rPr>
              <w:t>Qualitative analysis</w:t>
            </w:r>
          </w:p>
        </w:tc>
      </w:tr>
      <w:tr w:rsidR="000115D7" w14:paraId="1E71696B" w14:textId="77777777" w:rsidTr="000115D7">
        <w:trPr>
          <w:trHeight w:val="856"/>
        </w:trPr>
        <w:tc>
          <w:tcPr>
            <w:tcW w:w="9448" w:type="dxa"/>
          </w:tcPr>
          <w:p w14:paraId="193196C3" w14:textId="77777777" w:rsidR="000115D7" w:rsidRPr="005C6C35" w:rsidRDefault="000115D7" w:rsidP="00AE1D19">
            <w:pPr>
              <w:rPr>
                <w:b/>
              </w:rPr>
            </w:pPr>
            <w:r w:rsidRPr="005C6C35">
              <w:rPr>
                <w:b/>
              </w:rPr>
              <w:t>Gap analysis</w:t>
            </w:r>
          </w:p>
        </w:tc>
      </w:tr>
      <w:tr w:rsidR="000115D7" w14:paraId="4EA2D4D3" w14:textId="77777777" w:rsidTr="000115D7">
        <w:trPr>
          <w:trHeight w:val="526"/>
        </w:trPr>
        <w:tc>
          <w:tcPr>
            <w:tcW w:w="9448" w:type="dxa"/>
          </w:tcPr>
          <w:p w14:paraId="3480DCC9" w14:textId="77777777" w:rsidR="000115D7" w:rsidRPr="005C6C35" w:rsidRDefault="000115D7" w:rsidP="00AE1D19">
            <w:pPr>
              <w:rPr>
                <w:b/>
              </w:rPr>
            </w:pPr>
            <w:r>
              <w:rPr>
                <w:b/>
              </w:rPr>
              <w:t>Recommendation</w:t>
            </w:r>
          </w:p>
        </w:tc>
      </w:tr>
      <w:tr w:rsidR="000115D7" w14:paraId="7C71A157" w14:textId="77777777" w:rsidTr="000115D7">
        <w:trPr>
          <w:trHeight w:val="526"/>
        </w:trPr>
        <w:tc>
          <w:tcPr>
            <w:tcW w:w="9448" w:type="dxa"/>
            <w:shd w:val="clear" w:color="auto" w:fill="C2FAEA" w:themeFill="accent2" w:themeFillTint="33"/>
          </w:tcPr>
          <w:p w14:paraId="33F82502" w14:textId="36FC31D9" w:rsidR="000115D7" w:rsidRPr="00EA781E" w:rsidRDefault="000115D7" w:rsidP="00AE1D19">
            <w:pPr>
              <w:rPr>
                <w:b/>
              </w:rPr>
            </w:pPr>
            <w:r w:rsidRPr="00EA781E">
              <w:rPr>
                <w:b/>
              </w:rPr>
              <w:t xml:space="preserve">Assessment criterion </w:t>
            </w:r>
            <w:r w:rsidR="00EA781E" w:rsidRPr="00EA781E">
              <w:rPr>
                <w:b/>
              </w:rPr>
              <w:t>4</w:t>
            </w:r>
            <w:r w:rsidRPr="00EA781E">
              <w:rPr>
                <w:b/>
              </w:rPr>
              <w:t>(a)(b):</w:t>
            </w:r>
          </w:p>
          <w:p w14:paraId="51B08881" w14:textId="13335164" w:rsidR="000115D7" w:rsidRPr="00EA781E" w:rsidRDefault="00EA781E" w:rsidP="00EA781E">
            <w:pPr>
              <w:autoSpaceDE w:val="0"/>
              <w:autoSpaceDN w:val="0"/>
              <w:adjustRightInd w:val="0"/>
              <w:jc w:val="left"/>
              <w:rPr>
                <w:rFonts w:ascii="Calibri" w:hAnsi="Calibri" w:cs="Calibri"/>
                <w:color w:val="3C3C3C"/>
              </w:rPr>
            </w:pPr>
            <w:r w:rsidRPr="00EA781E">
              <w:rPr>
                <w:rFonts w:ascii="Calibri" w:hAnsi="Calibri" w:cs="Calibri"/>
                <w:color w:val="3C3C3C"/>
              </w:rPr>
              <w:t>Environmental and social accounting systems are in place and allow for ex-post life cycle assessments of</w:t>
            </w:r>
            <w:r>
              <w:rPr>
                <w:rFonts w:ascii="Calibri" w:hAnsi="Calibri" w:cs="Calibri"/>
                <w:color w:val="3C3C3C"/>
              </w:rPr>
              <w:t xml:space="preserve"> </w:t>
            </w:r>
            <w:r w:rsidRPr="00EA781E">
              <w:rPr>
                <w:rFonts w:ascii="Calibri" w:hAnsi="Calibri" w:cs="Calibri"/>
                <w:color w:val="3C3C3C"/>
              </w:rPr>
              <w:t>procurements.</w:t>
            </w:r>
          </w:p>
        </w:tc>
      </w:tr>
      <w:tr w:rsidR="000115D7" w14:paraId="7CD249E8" w14:textId="77777777" w:rsidTr="000115D7">
        <w:trPr>
          <w:trHeight w:val="526"/>
        </w:trPr>
        <w:tc>
          <w:tcPr>
            <w:tcW w:w="9448" w:type="dxa"/>
          </w:tcPr>
          <w:p w14:paraId="06A180AE" w14:textId="607BBFD8" w:rsidR="000115D7" w:rsidRDefault="000115D7" w:rsidP="00AE1D19">
            <w:pPr>
              <w:rPr>
                <w:b/>
              </w:rPr>
            </w:pPr>
            <w:r w:rsidRPr="007D4244">
              <w:rPr>
                <w:b/>
              </w:rPr>
              <w:t>Conclusion</w:t>
            </w:r>
            <w:r>
              <w:t xml:space="preserve">: </w:t>
            </w:r>
            <w:sdt>
              <w:sdtPr>
                <w:id w:val="-778262919"/>
                <w:placeholder>
                  <w:docPart w:val="04495EE6192D4B389965E3828D1E69B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62580D71" w14:textId="77777777" w:rsidTr="000115D7">
        <w:trPr>
          <w:trHeight w:val="526"/>
        </w:trPr>
        <w:tc>
          <w:tcPr>
            <w:tcW w:w="9448" w:type="dxa"/>
          </w:tcPr>
          <w:p w14:paraId="400A331F" w14:textId="77777777" w:rsidR="000115D7" w:rsidRDefault="000115D7" w:rsidP="00AE1D19">
            <w:pPr>
              <w:rPr>
                <w:b/>
              </w:rPr>
            </w:pPr>
            <w:r w:rsidRPr="005C6C35">
              <w:rPr>
                <w:b/>
              </w:rPr>
              <w:t>Qualitative analysis</w:t>
            </w:r>
          </w:p>
        </w:tc>
      </w:tr>
      <w:tr w:rsidR="000115D7" w14:paraId="4CD44FEC" w14:textId="77777777" w:rsidTr="000115D7">
        <w:trPr>
          <w:trHeight w:val="526"/>
        </w:trPr>
        <w:tc>
          <w:tcPr>
            <w:tcW w:w="9448" w:type="dxa"/>
          </w:tcPr>
          <w:p w14:paraId="04264FE9" w14:textId="77777777" w:rsidR="000115D7" w:rsidRDefault="000115D7" w:rsidP="00AE1D19">
            <w:pPr>
              <w:rPr>
                <w:b/>
              </w:rPr>
            </w:pPr>
            <w:r w:rsidRPr="005C6C35">
              <w:rPr>
                <w:b/>
              </w:rPr>
              <w:t>Gap analysis</w:t>
            </w:r>
          </w:p>
        </w:tc>
      </w:tr>
      <w:tr w:rsidR="000115D7" w14:paraId="517B05F6" w14:textId="77777777" w:rsidTr="000115D7">
        <w:trPr>
          <w:trHeight w:val="526"/>
        </w:trPr>
        <w:tc>
          <w:tcPr>
            <w:tcW w:w="9448" w:type="dxa"/>
          </w:tcPr>
          <w:p w14:paraId="252682F7" w14:textId="77777777" w:rsidR="000115D7" w:rsidRDefault="000115D7" w:rsidP="00AE1D19">
            <w:pPr>
              <w:rPr>
                <w:b/>
              </w:rPr>
            </w:pPr>
            <w:r>
              <w:rPr>
                <w:b/>
              </w:rPr>
              <w:t>Recommendation</w:t>
            </w:r>
          </w:p>
        </w:tc>
      </w:tr>
    </w:tbl>
    <w:p w14:paraId="14B7FF69" w14:textId="77777777" w:rsidR="000115D7" w:rsidRDefault="000115D7" w:rsidP="000115D7">
      <w:pPr>
        <w:rPr>
          <w:b/>
          <w:sz w:val="26"/>
          <w:szCs w:val="26"/>
        </w:rPr>
      </w:pPr>
    </w:p>
    <w:p w14:paraId="48252C52" w14:textId="1CC96014" w:rsidR="000115D7" w:rsidRPr="000115D7" w:rsidRDefault="00825B56" w:rsidP="000115D7">
      <w:pPr>
        <w:rPr>
          <w:bCs/>
          <w:sz w:val="32"/>
          <w:szCs w:val="32"/>
        </w:rPr>
      </w:pPr>
      <w:r>
        <w:rPr>
          <w:bCs/>
          <w:sz w:val="32"/>
          <w:szCs w:val="32"/>
        </w:rPr>
        <w:t xml:space="preserve">SPP </w:t>
      </w:r>
      <w:r w:rsidR="000115D7" w:rsidRPr="000115D7">
        <w:rPr>
          <w:bCs/>
          <w:sz w:val="32"/>
          <w:szCs w:val="32"/>
        </w:rPr>
        <w:t xml:space="preserve">Indicator </w:t>
      </w:r>
      <w:r w:rsidR="00824DBB">
        <w:rPr>
          <w:bCs/>
          <w:sz w:val="32"/>
          <w:szCs w:val="32"/>
        </w:rPr>
        <w:t>5</w:t>
      </w:r>
      <w:r w:rsidR="000115D7" w:rsidRPr="000115D7">
        <w:rPr>
          <w:bCs/>
          <w:sz w:val="32"/>
          <w:szCs w:val="32"/>
        </w:rPr>
        <w:t xml:space="preserve">. </w:t>
      </w:r>
      <w:r w:rsidR="00824DBB">
        <w:rPr>
          <w:bCs/>
          <w:sz w:val="32"/>
          <w:szCs w:val="32"/>
        </w:rPr>
        <w:t xml:space="preserve">The country has institutions in charge of </w:t>
      </w:r>
      <w:r>
        <w:rPr>
          <w:bCs/>
          <w:sz w:val="32"/>
          <w:szCs w:val="32"/>
        </w:rPr>
        <w:t xml:space="preserve">sustainable public procurement </w:t>
      </w:r>
    </w:p>
    <w:tbl>
      <w:tblPr>
        <w:tblStyle w:val="GridTable1Light-Accent2"/>
        <w:tblW w:w="9448" w:type="dxa"/>
        <w:tblLook w:val="0000" w:firstRow="0" w:lastRow="0" w:firstColumn="0" w:lastColumn="0" w:noHBand="0" w:noVBand="0"/>
      </w:tblPr>
      <w:tblGrid>
        <w:gridCol w:w="9448"/>
      </w:tblGrid>
      <w:tr w:rsidR="000115D7" w14:paraId="62907E29" w14:textId="77777777" w:rsidTr="000115D7">
        <w:trPr>
          <w:trHeight w:val="299"/>
        </w:trPr>
        <w:tc>
          <w:tcPr>
            <w:tcW w:w="9448" w:type="dxa"/>
            <w:shd w:val="clear" w:color="auto" w:fill="49F1C1" w:themeFill="accent2" w:themeFillTint="99"/>
          </w:tcPr>
          <w:p w14:paraId="1A52A730" w14:textId="2DE00068" w:rsidR="000115D7" w:rsidRPr="003B5A67" w:rsidRDefault="000115D7" w:rsidP="000115D7">
            <w:pPr>
              <w:jc w:val="center"/>
              <w:rPr>
                <w:b/>
              </w:rPr>
            </w:pPr>
            <w:r w:rsidRPr="003B5A67">
              <w:rPr>
                <w:b/>
              </w:rPr>
              <w:t xml:space="preserve">Sub-indicator </w:t>
            </w:r>
            <w:r w:rsidR="00824DBB">
              <w:rPr>
                <w:b/>
              </w:rPr>
              <w:t>5</w:t>
            </w:r>
            <w:r>
              <w:rPr>
                <w:b/>
              </w:rPr>
              <w:t>(a</w:t>
            </w:r>
            <w:r w:rsidRPr="003B5A67">
              <w:rPr>
                <w:b/>
              </w:rPr>
              <w:t xml:space="preserve">) </w:t>
            </w:r>
          </w:p>
          <w:p w14:paraId="6FE49CA6" w14:textId="14DC2979" w:rsidR="000115D7" w:rsidRDefault="00824DBB" w:rsidP="000115D7">
            <w:pPr>
              <w:tabs>
                <w:tab w:val="left" w:pos="1217"/>
              </w:tabs>
              <w:spacing w:line="0" w:lineRule="atLeast"/>
              <w:jc w:val="center"/>
              <w:rPr>
                <w:b/>
                <w:lang w:val="en-GB"/>
              </w:rPr>
            </w:pPr>
            <w:r>
              <w:rPr>
                <w:b/>
                <w:lang w:val="en-GB"/>
              </w:rPr>
              <w:t>Responsibilities, funding and staffing of normative/regulatory function</w:t>
            </w:r>
          </w:p>
          <w:p w14:paraId="7306AFBB" w14:textId="7F4A8F90" w:rsidR="000115D7" w:rsidRPr="00824DBB" w:rsidRDefault="00824DBB" w:rsidP="00824DBB">
            <w:pPr>
              <w:autoSpaceDE w:val="0"/>
              <w:autoSpaceDN w:val="0"/>
              <w:adjustRightInd w:val="0"/>
              <w:jc w:val="center"/>
              <w:rPr>
                <w:rFonts w:ascii="Calibri" w:hAnsi="Calibri" w:cs="Calibri"/>
                <w:color w:val="3C3C3C"/>
              </w:rPr>
            </w:pPr>
            <w:r w:rsidRPr="00824DBB">
              <w:rPr>
                <w:rFonts w:ascii="Calibri" w:hAnsi="Calibri" w:cs="Calibri"/>
                <w:color w:val="3C3C3C"/>
              </w:rPr>
              <w:t>The following functions are clearly assigned to one or several agencies without creating gaps or overlaps in</w:t>
            </w:r>
            <w:r>
              <w:rPr>
                <w:rFonts w:ascii="Calibri" w:hAnsi="Calibri" w:cs="Calibri"/>
                <w:color w:val="3C3C3C"/>
              </w:rPr>
              <w:t xml:space="preserve"> </w:t>
            </w:r>
            <w:r w:rsidRPr="00824DBB">
              <w:rPr>
                <w:rFonts w:ascii="Calibri" w:hAnsi="Calibri" w:cs="Calibri"/>
                <w:color w:val="3C3C3C"/>
              </w:rPr>
              <w:t>responsibility:</w:t>
            </w:r>
          </w:p>
        </w:tc>
      </w:tr>
      <w:tr w:rsidR="000115D7" w14:paraId="12335E01" w14:textId="77777777" w:rsidTr="000115D7">
        <w:trPr>
          <w:trHeight w:val="299"/>
        </w:trPr>
        <w:tc>
          <w:tcPr>
            <w:tcW w:w="9448" w:type="dxa"/>
            <w:shd w:val="clear" w:color="auto" w:fill="C2FAEA" w:themeFill="accent2" w:themeFillTint="33"/>
          </w:tcPr>
          <w:p w14:paraId="4D5123A3" w14:textId="337DB522" w:rsidR="000115D7" w:rsidRPr="00824DBB" w:rsidRDefault="000115D7" w:rsidP="000115D7">
            <w:pPr>
              <w:rPr>
                <w:b/>
              </w:rPr>
            </w:pPr>
            <w:r w:rsidRPr="00824DBB">
              <w:rPr>
                <w:b/>
              </w:rPr>
              <w:t xml:space="preserve">Assessment criterion </w:t>
            </w:r>
            <w:r w:rsidR="00824DBB" w:rsidRPr="00824DBB">
              <w:rPr>
                <w:b/>
              </w:rPr>
              <w:t>5(</w:t>
            </w:r>
            <w:r w:rsidRPr="00824DBB">
              <w:rPr>
                <w:b/>
              </w:rPr>
              <w:t>a)(a):</w:t>
            </w:r>
          </w:p>
          <w:p w14:paraId="74A8FE5E" w14:textId="368D2815" w:rsidR="000115D7" w:rsidRPr="00824DBB" w:rsidRDefault="00824DBB" w:rsidP="000115D7">
            <w:pPr>
              <w:rPr>
                <w:b/>
              </w:rPr>
            </w:pPr>
            <w:r w:rsidRPr="00824DBB">
              <w:rPr>
                <w:rFonts w:ascii="Calibri" w:hAnsi="Calibri" w:cs="Calibri"/>
                <w:color w:val="3C3C3C"/>
              </w:rPr>
              <w:t>Providing advice on SPP to procuring entities</w:t>
            </w:r>
          </w:p>
        </w:tc>
      </w:tr>
      <w:tr w:rsidR="000115D7" w14:paraId="6172322D" w14:textId="77777777" w:rsidTr="000115D7">
        <w:trPr>
          <w:trHeight w:val="366"/>
        </w:trPr>
        <w:tc>
          <w:tcPr>
            <w:tcW w:w="9448" w:type="dxa"/>
          </w:tcPr>
          <w:p w14:paraId="57869796" w14:textId="69CF21E1" w:rsidR="000115D7" w:rsidRDefault="000115D7" w:rsidP="003D2633">
            <w:r w:rsidRPr="007D4244">
              <w:rPr>
                <w:b/>
              </w:rPr>
              <w:t>Conclusion</w:t>
            </w:r>
            <w:r>
              <w:t xml:space="preserve">: </w:t>
            </w:r>
            <w:sdt>
              <w:sdtPr>
                <w:id w:val="1733969836"/>
                <w:placeholder>
                  <w:docPart w:val="13706092CD4C4BC9ADC2835F5ECA608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rsidRPr="007D4244" w14:paraId="0041D762" w14:textId="77777777" w:rsidTr="000115D7">
        <w:trPr>
          <w:trHeight w:val="770"/>
        </w:trPr>
        <w:tc>
          <w:tcPr>
            <w:tcW w:w="9448" w:type="dxa"/>
          </w:tcPr>
          <w:p w14:paraId="5D116AFA" w14:textId="77777777" w:rsidR="000115D7" w:rsidRPr="007D4244" w:rsidRDefault="000115D7" w:rsidP="003D2633">
            <w:pPr>
              <w:rPr>
                <w:b/>
              </w:rPr>
            </w:pPr>
            <w:r w:rsidRPr="005C6C35">
              <w:rPr>
                <w:b/>
              </w:rPr>
              <w:t>Qualitative analysis</w:t>
            </w:r>
          </w:p>
        </w:tc>
      </w:tr>
      <w:tr w:rsidR="000115D7" w:rsidRPr="005C6C35" w14:paraId="0E8E5B7D" w14:textId="77777777" w:rsidTr="000115D7">
        <w:trPr>
          <w:trHeight w:val="856"/>
        </w:trPr>
        <w:tc>
          <w:tcPr>
            <w:tcW w:w="9448" w:type="dxa"/>
          </w:tcPr>
          <w:p w14:paraId="0ED7F994" w14:textId="77777777" w:rsidR="000115D7" w:rsidRPr="005C6C35" w:rsidRDefault="000115D7" w:rsidP="003D2633">
            <w:pPr>
              <w:rPr>
                <w:b/>
              </w:rPr>
            </w:pPr>
            <w:r w:rsidRPr="005C6C35">
              <w:rPr>
                <w:b/>
              </w:rPr>
              <w:t>Gap analysis</w:t>
            </w:r>
          </w:p>
        </w:tc>
      </w:tr>
      <w:tr w:rsidR="000115D7" w:rsidRPr="005C6C35" w14:paraId="364D4901" w14:textId="77777777" w:rsidTr="000115D7">
        <w:trPr>
          <w:trHeight w:val="526"/>
        </w:trPr>
        <w:tc>
          <w:tcPr>
            <w:tcW w:w="9448" w:type="dxa"/>
          </w:tcPr>
          <w:p w14:paraId="0EC4FDE7" w14:textId="77777777" w:rsidR="000115D7" w:rsidRPr="005C6C35" w:rsidRDefault="000115D7" w:rsidP="003D2633">
            <w:pPr>
              <w:rPr>
                <w:b/>
              </w:rPr>
            </w:pPr>
            <w:r>
              <w:rPr>
                <w:b/>
              </w:rPr>
              <w:t>Recommendation</w:t>
            </w:r>
          </w:p>
        </w:tc>
      </w:tr>
      <w:tr w:rsidR="000115D7" w14:paraId="0B83AB1D" w14:textId="77777777" w:rsidTr="000115D7">
        <w:trPr>
          <w:trHeight w:val="526"/>
        </w:trPr>
        <w:tc>
          <w:tcPr>
            <w:tcW w:w="9448" w:type="dxa"/>
            <w:shd w:val="clear" w:color="auto" w:fill="C2FAEA" w:themeFill="accent2" w:themeFillTint="33"/>
          </w:tcPr>
          <w:p w14:paraId="06919FDC" w14:textId="2ED0BD92" w:rsidR="000115D7" w:rsidRDefault="000115D7" w:rsidP="003D2633">
            <w:pPr>
              <w:rPr>
                <w:b/>
              </w:rPr>
            </w:pPr>
            <w:r>
              <w:rPr>
                <w:b/>
              </w:rPr>
              <w:lastRenderedPageBreak/>
              <w:t xml:space="preserve">Assessment criterion </w:t>
            </w:r>
            <w:r w:rsidR="00824DBB">
              <w:rPr>
                <w:b/>
              </w:rPr>
              <w:t>5</w:t>
            </w:r>
            <w:r>
              <w:rPr>
                <w:b/>
              </w:rPr>
              <w:t>(a)(b):</w:t>
            </w:r>
          </w:p>
          <w:p w14:paraId="1BAE5F1D" w14:textId="12707A44" w:rsidR="000115D7" w:rsidRPr="00824DBB" w:rsidRDefault="00824DBB" w:rsidP="003D2633">
            <w:pPr>
              <w:rPr>
                <w:bCs/>
              </w:rPr>
            </w:pPr>
            <w:r>
              <w:rPr>
                <w:bCs/>
              </w:rPr>
              <w:t xml:space="preserve">Drafting </w:t>
            </w:r>
            <w:r w:rsidR="00825B56">
              <w:rPr>
                <w:bCs/>
              </w:rPr>
              <w:t>the national SPP policy (cf. sub-indicator 3(a))</w:t>
            </w:r>
          </w:p>
        </w:tc>
      </w:tr>
      <w:tr w:rsidR="000115D7" w14:paraId="2FBBDAB3" w14:textId="77777777" w:rsidTr="000115D7">
        <w:trPr>
          <w:trHeight w:val="526"/>
        </w:trPr>
        <w:tc>
          <w:tcPr>
            <w:tcW w:w="9448" w:type="dxa"/>
          </w:tcPr>
          <w:p w14:paraId="4C172A3A" w14:textId="678C9F7C" w:rsidR="000115D7" w:rsidRDefault="000115D7" w:rsidP="003D2633">
            <w:pPr>
              <w:rPr>
                <w:b/>
              </w:rPr>
            </w:pPr>
            <w:r w:rsidRPr="007D4244">
              <w:rPr>
                <w:b/>
              </w:rPr>
              <w:t>Conclusion</w:t>
            </w:r>
            <w:r>
              <w:t xml:space="preserve">: </w:t>
            </w:r>
            <w:sdt>
              <w:sdtPr>
                <w:id w:val="-1491397490"/>
                <w:placeholder>
                  <w:docPart w:val="51C0E3E85A864A7FAC8DCCDAA848856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039E776C" w14:textId="77777777" w:rsidTr="000115D7">
        <w:trPr>
          <w:trHeight w:val="526"/>
        </w:trPr>
        <w:tc>
          <w:tcPr>
            <w:tcW w:w="9448" w:type="dxa"/>
          </w:tcPr>
          <w:p w14:paraId="7191DB7E" w14:textId="77777777" w:rsidR="000115D7" w:rsidRDefault="000115D7" w:rsidP="003D2633">
            <w:pPr>
              <w:rPr>
                <w:b/>
              </w:rPr>
            </w:pPr>
            <w:r w:rsidRPr="005C6C35">
              <w:rPr>
                <w:b/>
              </w:rPr>
              <w:t>Qualitative analysis</w:t>
            </w:r>
          </w:p>
        </w:tc>
      </w:tr>
      <w:tr w:rsidR="000115D7" w14:paraId="4D5800D9" w14:textId="77777777" w:rsidTr="000115D7">
        <w:trPr>
          <w:trHeight w:val="526"/>
        </w:trPr>
        <w:tc>
          <w:tcPr>
            <w:tcW w:w="9448" w:type="dxa"/>
          </w:tcPr>
          <w:p w14:paraId="2EE975C6" w14:textId="77777777" w:rsidR="000115D7" w:rsidRDefault="000115D7" w:rsidP="003D2633">
            <w:pPr>
              <w:rPr>
                <w:b/>
              </w:rPr>
            </w:pPr>
            <w:r w:rsidRPr="005C6C35">
              <w:rPr>
                <w:b/>
              </w:rPr>
              <w:t>Gap analysis</w:t>
            </w:r>
          </w:p>
        </w:tc>
      </w:tr>
      <w:tr w:rsidR="000115D7" w:rsidRPr="005C6C35" w14:paraId="6A01856D" w14:textId="77777777" w:rsidTr="000115D7">
        <w:trPr>
          <w:trHeight w:val="526"/>
        </w:trPr>
        <w:tc>
          <w:tcPr>
            <w:tcW w:w="9448" w:type="dxa"/>
          </w:tcPr>
          <w:p w14:paraId="6B31A12F" w14:textId="77777777" w:rsidR="000115D7" w:rsidRPr="005C6C35" w:rsidRDefault="000115D7" w:rsidP="003D2633">
            <w:pPr>
              <w:rPr>
                <w:b/>
              </w:rPr>
            </w:pPr>
            <w:r>
              <w:rPr>
                <w:b/>
              </w:rPr>
              <w:t>Recommendation</w:t>
            </w:r>
          </w:p>
        </w:tc>
      </w:tr>
      <w:tr w:rsidR="000115D7" w14:paraId="253579D8" w14:textId="77777777" w:rsidTr="000115D7">
        <w:trPr>
          <w:trHeight w:val="526"/>
        </w:trPr>
        <w:tc>
          <w:tcPr>
            <w:tcW w:w="9448" w:type="dxa"/>
            <w:shd w:val="clear" w:color="auto" w:fill="C2FAEA" w:themeFill="accent2" w:themeFillTint="33"/>
          </w:tcPr>
          <w:p w14:paraId="642D1FA5" w14:textId="12E41270" w:rsidR="000115D7" w:rsidRPr="007D4244" w:rsidRDefault="000115D7" w:rsidP="003D2633">
            <w:pPr>
              <w:rPr>
                <w:b/>
              </w:rPr>
            </w:pPr>
            <w:r w:rsidRPr="007D4244">
              <w:rPr>
                <w:b/>
              </w:rPr>
              <w:t xml:space="preserve">Assessment criterion </w:t>
            </w:r>
            <w:r w:rsidR="00824DBB">
              <w:rPr>
                <w:b/>
              </w:rPr>
              <w:t>5</w:t>
            </w:r>
            <w:r>
              <w:rPr>
                <w:b/>
              </w:rPr>
              <w:t>(a)(c):</w:t>
            </w:r>
          </w:p>
          <w:p w14:paraId="3223DF2C" w14:textId="41647368" w:rsidR="000115D7" w:rsidRDefault="00825B56" w:rsidP="003D2633">
            <w:pPr>
              <w:rPr>
                <w:b/>
              </w:rPr>
            </w:pPr>
            <w:r>
              <w:t>D</w:t>
            </w:r>
            <w:r w:rsidR="00824DBB">
              <w:t>eveloping SPP strategies (</w:t>
            </w:r>
            <w:r>
              <w:t>cf. sub-indicator 3(b))</w:t>
            </w:r>
          </w:p>
        </w:tc>
      </w:tr>
      <w:tr w:rsidR="000115D7" w14:paraId="5E5F594E" w14:textId="77777777" w:rsidTr="000115D7">
        <w:trPr>
          <w:trHeight w:val="526"/>
        </w:trPr>
        <w:tc>
          <w:tcPr>
            <w:tcW w:w="9448" w:type="dxa"/>
          </w:tcPr>
          <w:p w14:paraId="28E7C438" w14:textId="6C6DB28C" w:rsidR="000115D7" w:rsidRDefault="000115D7" w:rsidP="003D2633">
            <w:pPr>
              <w:rPr>
                <w:b/>
              </w:rPr>
            </w:pPr>
            <w:r w:rsidRPr="007D4244">
              <w:rPr>
                <w:b/>
              </w:rPr>
              <w:t>Conclusion</w:t>
            </w:r>
            <w:r>
              <w:t xml:space="preserve">: </w:t>
            </w:r>
            <w:sdt>
              <w:sdtPr>
                <w:id w:val="-1835444054"/>
                <w:placeholder>
                  <w:docPart w:val="2EC7049399FF4A90AB7327A499FA4F9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176D2B8F" w14:textId="77777777" w:rsidTr="000115D7">
        <w:trPr>
          <w:trHeight w:val="526"/>
        </w:trPr>
        <w:tc>
          <w:tcPr>
            <w:tcW w:w="9448" w:type="dxa"/>
          </w:tcPr>
          <w:p w14:paraId="79E66993" w14:textId="77777777" w:rsidR="000115D7" w:rsidRDefault="000115D7" w:rsidP="003D2633">
            <w:pPr>
              <w:rPr>
                <w:b/>
              </w:rPr>
            </w:pPr>
            <w:r w:rsidRPr="005C6C35">
              <w:rPr>
                <w:b/>
              </w:rPr>
              <w:t>Qualitative analysis</w:t>
            </w:r>
          </w:p>
        </w:tc>
      </w:tr>
      <w:tr w:rsidR="000115D7" w14:paraId="67851420" w14:textId="77777777" w:rsidTr="000115D7">
        <w:trPr>
          <w:trHeight w:val="526"/>
        </w:trPr>
        <w:tc>
          <w:tcPr>
            <w:tcW w:w="9448" w:type="dxa"/>
          </w:tcPr>
          <w:p w14:paraId="7793432D" w14:textId="77777777" w:rsidR="000115D7" w:rsidRDefault="000115D7" w:rsidP="003D2633">
            <w:pPr>
              <w:rPr>
                <w:b/>
              </w:rPr>
            </w:pPr>
            <w:r w:rsidRPr="005C6C35">
              <w:rPr>
                <w:b/>
              </w:rPr>
              <w:t>Gap analysis</w:t>
            </w:r>
          </w:p>
        </w:tc>
      </w:tr>
      <w:tr w:rsidR="000115D7" w14:paraId="7529DBA6" w14:textId="77777777" w:rsidTr="000115D7">
        <w:trPr>
          <w:trHeight w:val="526"/>
        </w:trPr>
        <w:tc>
          <w:tcPr>
            <w:tcW w:w="9448" w:type="dxa"/>
          </w:tcPr>
          <w:p w14:paraId="0434B5AA" w14:textId="77777777" w:rsidR="000115D7" w:rsidRDefault="000115D7" w:rsidP="003D2633">
            <w:pPr>
              <w:rPr>
                <w:b/>
              </w:rPr>
            </w:pPr>
            <w:r>
              <w:rPr>
                <w:b/>
              </w:rPr>
              <w:t>Recommendation</w:t>
            </w:r>
          </w:p>
        </w:tc>
      </w:tr>
      <w:tr w:rsidR="000115D7" w14:paraId="73E3A1C4" w14:textId="77777777" w:rsidTr="000115D7">
        <w:trPr>
          <w:trHeight w:val="526"/>
        </w:trPr>
        <w:tc>
          <w:tcPr>
            <w:tcW w:w="9448" w:type="dxa"/>
            <w:shd w:val="clear" w:color="auto" w:fill="C2FAEA" w:themeFill="accent2" w:themeFillTint="33"/>
          </w:tcPr>
          <w:p w14:paraId="6C3F0502" w14:textId="6D24B55E" w:rsidR="000115D7" w:rsidRPr="00824DBB" w:rsidRDefault="000115D7" w:rsidP="00E863E6">
            <w:pPr>
              <w:rPr>
                <w:b/>
              </w:rPr>
            </w:pPr>
            <w:r w:rsidRPr="00824DBB">
              <w:rPr>
                <w:b/>
              </w:rPr>
              <w:t xml:space="preserve">Assessment criterion </w:t>
            </w:r>
            <w:r w:rsidR="00824DBB" w:rsidRPr="00824DBB">
              <w:rPr>
                <w:b/>
              </w:rPr>
              <w:t>5</w:t>
            </w:r>
            <w:r w:rsidRPr="00824DBB">
              <w:rPr>
                <w:b/>
              </w:rPr>
              <w:t>(a)(d):</w:t>
            </w:r>
          </w:p>
          <w:p w14:paraId="306D8066" w14:textId="7A195140" w:rsidR="000115D7" w:rsidRPr="00824DBB" w:rsidRDefault="00824DBB" w:rsidP="00E863E6">
            <w:pPr>
              <w:rPr>
                <w:b/>
              </w:rPr>
            </w:pPr>
            <w:r w:rsidRPr="00824DBB">
              <w:rPr>
                <w:rFonts w:ascii="Calibri" w:hAnsi="Calibri" w:cs="Calibri"/>
                <w:color w:val="3C3C3C"/>
              </w:rPr>
              <w:t>Monitoring and evaluation of implementation</w:t>
            </w:r>
            <w:r w:rsidR="00825B56">
              <w:rPr>
                <w:rFonts w:ascii="Calibri" w:hAnsi="Calibri" w:cs="Calibri"/>
                <w:color w:val="3C3C3C"/>
              </w:rPr>
              <w:t xml:space="preserve"> and impact of SPP. </w:t>
            </w:r>
          </w:p>
        </w:tc>
      </w:tr>
      <w:tr w:rsidR="000115D7" w14:paraId="0C29367C" w14:textId="77777777" w:rsidTr="000115D7">
        <w:trPr>
          <w:trHeight w:val="526"/>
        </w:trPr>
        <w:tc>
          <w:tcPr>
            <w:tcW w:w="9448" w:type="dxa"/>
          </w:tcPr>
          <w:p w14:paraId="60EA00AF" w14:textId="647E475A" w:rsidR="000115D7" w:rsidRDefault="000115D7" w:rsidP="00E863E6">
            <w:pPr>
              <w:rPr>
                <w:b/>
              </w:rPr>
            </w:pPr>
            <w:r w:rsidRPr="007D4244">
              <w:rPr>
                <w:b/>
              </w:rPr>
              <w:t>Conclusion</w:t>
            </w:r>
            <w:r>
              <w:t xml:space="preserve">: </w:t>
            </w:r>
            <w:sdt>
              <w:sdtPr>
                <w:id w:val="313842017"/>
                <w:placeholder>
                  <w:docPart w:val="059BFE448C324093A92D8A730358C37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434167E6" w14:textId="77777777" w:rsidTr="000115D7">
        <w:trPr>
          <w:trHeight w:val="526"/>
        </w:trPr>
        <w:tc>
          <w:tcPr>
            <w:tcW w:w="9448" w:type="dxa"/>
          </w:tcPr>
          <w:p w14:paraId="10EF3142" w14:textId="2CBFB299" w:rsidR="000115D7" w:rsidRDefault="000115D7" w:rsidP="00E863E6">
            <w:pPr>
              <w:rPr>
                <w:b/>
              </w:rPr>
            </w:pPr>
            <w:r w:rsidRPr="005C6C35">
              <w:rPr>
                <w:b/>
              </w:rPr>
              <w:t>Qualitative analysis</w:t>
            </w:r>
          </w:p>
        </w:tc>
      </w:tr>
      <w:tr w:rsidR="000115D7" w14:paraId="07A8562B" w14:textId="77777777" w:rsidTr="000115D7">
        <w:trPr>
          <w:trHeight w:val="526"/>
        </w:trPr>
        <w:tc>
          <w:tcPr>
            <w:tcW w:w="9448" w:type="dxa"/>
          </w:tcPr>
          <w:p w14:paraId="0305916B" w14:textId="2FD775F4" w:rsidR="000115D7" w:rsidRDefault="000115D7" w:rsidP="00E863E6">
            <w:pPr>
              <w:rPr>
                <w:b/>
              </w:rPr>
            </w:pPr>
            <w:r w:rsidRPr="005C6C35">
              <w:rPr>
                <w:b/>
              </w:rPr>
              <w:t>Gap analysis</w:t>
            </w:r>
          </w:p>
        </w:tc>
      </w:tr>
      <w:tr w:rsidR="000115D7" w14:paraId="0EB85792" w14:textId="77777777" w:rsidTr="000115D7">
        <w:trPr>
          <w:trHeight w:val="526"/>
        </w:trPr>
        <w:tc>
          <w:tcPr>
            <w:tcW w:w="9448" w:type="dxa"/>
          </w:tcPr>
          <w:p w14:paraId="5BDED5AE" w14:textId="0AFF5D51" w:rsidR="000115D7" w:rsidRDefault="000115D7" w:rsidP="00E863E6">
            <w:pPr>
              <w:rPr>
                <w:b/>
              </w:rPr>
            </w:pPr>
            <w:r>
              <w:rPr>
                <w:b/>
              </w:rPr>
              <w:t>Recommendation</w:t>
            </w:r>
          </w:p>
        </w:tc>
      </w:tr>
      <w:tr w:rsidR="000115D7" w14:paraId="45C90F7B" w14:textId="77777777" w:rsidTr="000115D7">
        <w:trPr>
          <w:trHeight w:val="526"/>
        </w:trPr>
        <w:tc>
          <w:tcPr>
            <w:tcW w:w="9448" w:type="dxa"/>
            <w:shd w:val="clear" w:color="auto" w:fill="C2FAEA" w:themeFill="accent2" w:themeFillTint="33"/>
          </w:tcPr>
          <w:p w14:paraId="74B6432E" w14:textId="6CAAD8B6" w:rsidR="000115D7" w:rsidRPr="00824DBB" w:rsidRDefault="000115D7" w:rsidP="00E863E6">
            <w:pPr>
              <w:rPr>
                <w:b/>
              </w:rPr>
            </w:pPr>
            <w:r w:rsidRPr="00824DBB">
              <w:rPr>
                <w:b/>
              </w:rPr>
              <w:t xml:space="preserve">Assessment criterion </w:t>
            </w:r>
            <w:r w:rsidR="00824DBB" w:rsidRPr="00824DBB">
              <w:rPr>
                <w:b/>
              </w:rPr>
              <w:t>5</w:t>
            </w:r>
            <w:r w:rsidRPr="00824DBB">
              <w:rPr>
                <w:b/>
              </w:rPr>
              <w:t>(a)(e):</w:t>
            </w:r>
          </w:p>
          <w:p w14:paraId="07438EC7" w14:textId="048760A2" w:rsidR="000115D7" w:rsidRPr="00824DBB" w:rsidRDefault="00824DBB" w:rsidP="00E863E6">
            <w:pPr>
              <w:rPr>
                <w:b/>
              </w:rPr>
            </w:pPr>
            <w:r w:rsidRPr="00824DBB">
              <w:rPr>
                <w:rFonts w:ascii="Calibri" w:hAnsi="Calibri" w:cs="Calibri"/>
                <w:color w:val="3C3C3C"/>
              </w:rPr>
              <w:t>Proposing changes/drafting amendments to legal provisions related to SPP</w:t>
            </w:r>
          </w:p>
        </w:tc>
      </w:tr>
      <w:tr w:rsidR="000115D7" w14:paraId="4FDEB71A" w14:textId="77777777" w:rsidTr="000115D7">
        <w:trPr>
          <w:trHeight w:val="526"/>
        </w:trPr>
        <w:tc>
          <w:tcPr>
            <w:tcW w:w="9448" w:type="dxa"/>
          </w:tcPr>
          <w:p w14:paraId="0C8B1CDB" w14:textId="24540419" w:rsidR="000115D7" w:rsidRDefault="000115D7" w:rsidP="00E863E6">
            <w:pPr>
              <w:rPr>
                <w:b/>
              </w:rPr>
            </w:pPr>
            <w:r w:rsidRPr="007D4244">
              <w:rPr>
                <w:b/>
              </w:rPr>
              <w:t>Conclusion</w:t>
            </w:r>
            <w:r>
              <w:t xml:space="preserve">: </w:t>
            </w:r>
            <w:sdt>
              <w:sdtPr>
                <w:id w:val="-1832439497"/>
                <w:placeholder>
                  <w:docPart w:val="45796D2620A04401B6FBB72088AE11F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36FEE6CD" w14:textId="77777777" w:rsidTr="000115D7">
        <w:trPr>
          <w:trHeight w:val="526"/>
        </w:trPr>
        <w:tc>
          <w:tcPr>
            <w:tcW w:w="9448" w:type="dxa"/>
          </w:tcPr>
          <w:p w14:paraId="2612B6E3" w14:textId="1CE8ECA2" w:rsidR="000115D7" w:rsidRDefault="000115D7" w:rsidP="00E863E6">
            <w:pPr>
              <w:rPr>
                <w:b/>
              </w:rPr>
            </w:pPr>
            <w:r w:rsidRPr="005C6C35">
              <w:rPr>
                <w:b/>
              </w:rPr>
              <w:t>Qualitative analysis</w:t>
            </w:r>
          </w:p>
        </w:tc>
      </w:tr>
      <w:tr w:rsidR="000115D7" w14:paraId="18715C65" w14:textId="77777777" w:rsidTr="000115D7">
        <w:trPr>
          <w:trHeight w:val="526"/>
        </w:trPr>
        <w:tc>
          <w:tcPr>
            <w:tcW w:w="9448" w:type="dxa"/>
          </w:tcPr>
          <w:p w14:paraId="13680415" w14:textId="3B6C863D" w:rsidR="000115D7" w:rsidRDefault="000115D7" w:rsidP="00E863E6">
            <w:pPr>
              <w:rPr>
                <w:b/>
              </w:rPr>
            </w:pPr>
            <w:r w:rsidRPr="005C6C35">
              <w:rPr>
                <w:b/>
              </w:rPr>
              <w:t>Gap analysis</w:t>
            </w:r>
          </w:p>
        </w:tc>
      </w:tr>
      <w:tr w:rsidR="000115D7" w14:paraId="76163B79" w14:textId="77777777" w:rsidTr="000115D7">
        <w:trPr>
          <w:trHeight w:val="526"/>
        </w:trPr>
        <w:tc>
          <w:tcPr>
            <w:tcW w:w="9448" w:type="dxa"/>
          </w:tcPr>
          <w:p w14:paraId="5E301804" w14:textId="55B6C11E" w:rsidR="000115D7" w:rsidRDefault="000115D7" w:rsidP="00E863E6">
            <w:pPr>
              <w:rPr>
                <w:b/>
              </w:rPr>
            </w:pPr>
            <w:r>
              <w:rPr>
                <w:b/>
              </w:rPr>
              <w:t>Recommendation</w:t>
            </w:r>
          </w:p>
        </w:tc>
      </w:tr>
      <w:tr w:rsidR="000115D7" w:rsidRPr="007976C9" w14:paraId="7F078C6E" w14:textId="77777777" w:rsidTr="000115D7">
        <w:trPr>
          <w:trHeight w:val="299"/>
        </w:trPr>
        <w:tc>
          <w:tcPr>
            <w:tcW w:w="9448" w:type="dxa"/>
            <w:shd w:val="clear" w:color="auto" w:fill="C2FAEA" w:themeFill="accent2" w:themeFillTint="33"/>
          </w:tcPr>
          <w:p w14:paraId="351B3C8A" w14:textId="10F95113" w:rsidR="000115D7" w:rsidRPr="00824DBB" w:rsidRDefault="000115D7" w:rsidP="00C15F0F">
            <w:pPr>
              <w:rPr>
                <w:b/>
              </w:rPr>
            </w:pPr>
            <w:r w:rsidRPr="00824DBB">
              <w:rPr>
                <w:b/>
              </w:rPr>
              <w:t xml:space="preserve">Assessment criterion </w:t>
            </w:r>
            <w:r w:rsidR="00824DBB">
              <w:rPr>
                <w:b/>
              </w:rPr>
              <w:t>5</w:t>
            </w:r>
            <w:r w:rsidRPr="00824DBB">
              <w:rPr>
                <w:b/>
              </w:rPr>
              <w:t>(</w:t>
            </w:r>
            <w:r w:rsidR="00824DBB">
              <w:rPr>
                <w:b/>
              </w:rPr>
              <w:t>a</w:t>
            </w:r>
            <w:r w:rsidRPr="00824DBB">
              <w:rPr>
                <w:b/>
              </w:rPr>
              <w:t>)(</w:t>
            </w:r>
            <w:r w:rsidR="00824DBB">
              <w:rPr>
                <w:b/>
              </w:rPr>
              <w:t>f</w:t>
            </w:r>
            <w:r w:rsidRPr="00824DBB">
              <w:rPr>
                <w:b/>
              </w:rPr>
              <w:t>):</w:t>
            </w:r>
          </w:p>
          <w:p w14:paraId="70EE3F84" w14:textId="7D2BBAD4" w:rsidR="000115D7" w:rsidRPr="00824DBB" w:rsidRDefault="00824DBB" w:rsidP="00C15F0F">
            <w:pPr>
              <w:rPr>
                <w:b/>
              </w:rPr>
            </w:pPr>
            <w:r w:rsidRPr="00824DBB">
              <w:rPr>
                <w:rFonts w:ascii="Calibri" w:hAnsi="Calibri" w:cs="Calibri"/>
                <w:color w:val="3C3C3C"/>
              </w:rPr>
              <w:t>Providing implementation tools and documents to advance SPP and support training and capacity development</w:t>
            </w:r>
          </w:p>
        </w:tc>
      </w:tr>
      <w:tr w:rsidR="000115D7" w14:paraId="6713AA02" w14:textId="77777777" w:rsidTr="000115D7">
        <w:trPr>
          <w:trHeight w:val="366"/>
        </w:trPr>
        <w:tc>
          <w:tcPr>
            <w:tcW w:w="9448" w:type="dxa"/>
          </w:tcPr>
          <w:p w14:paraId="1A4BC00E" w14:textId="53291770" w:rsidR="000115D7" w:rsidRDefault="000115D7" w:rsidP="00C15F0F">
            <w:r w:rsidRPr="007D4244">
              <w:rPr>
                <w:b/>
              </w:rPr>
              <w:t>Conclusion</w:t>
            </w:r>
            <w:r>
              <w:t xml:space="preserve">: </w:t>
            </w:r>
            <w:sdt>
              <w:sdtPr>
                <w:id w:val="-4285269"/>
                <w:placeholder>
                  <w:docPart w:val="97CECBB386924FB9BFFBE15535D2D2E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rsidRPr="007D4244" w14:paraId="5F345F6A" w14:textId="77777777" w:rsidTr="000115D7">
        <w:trPr>
          <w:trHeight w:val="770"/>
        </w:trPr>
        <w:tc>
          <w:tcPr>
            <w:tcW w:w="9448" w:type="dxa"/>
          </w:tcPr>
          <w:p w14:paraId="41186054" w14:textId="77777777" w:rsidR="000115D7" w:rsidRPr="007D4244" w:rsidRDefault="000115D7" w:rsidP="00C15F0F">
            <w:pPr>
              <w:rPr>
                <w:b/>
              </w:rPr>
            </w:pPr>
            <w:r w:rsidRPr="005C6C35">
              <w:rPr>
                <w:b/>
              </w:rPr>
              <w:t>Qualitative analysis</w:t>
            </w:r>
          </w:p>
        </w:tc>
      </w:tr>
      <w:tr w:rsidR="000115D7" w:rsidRPr="005C6C35" w14:paraId="66635095" w14:textId="77777777" w:rsidTr="000115D7">
        <w:trPr>
          <w:trHeight w:val="856"/>
        </w:trPr>
        <w:tc>
          <w:tcPr>
            <w:tcW w:w="9448" w:type="dxa"/>
          </w:tcPr>
          <w:p w14:paraId="597E893A" w14:textId="77777777" w:rsidR="000115D7" w:rsidRPr="005C6C35" w:rsidRDefault="000115D7" w:rsidP="00C15F0F">
            <w:pPr>
              <w:rPr>
                <w:b/>
              </w:rPr>
            </w:pPr>
            <w:r w:rsidRPr="005C6C35">
              <w:rPr>
                <w:b/>
              </w:rPr>
              <w:t>Gap analysis</w:t>
            </w:r>
          </w:p>
        </w:tc>
      </w:tr>
      <w:tr w:rsidR="000115D7" w:rsidRPr="005C6C35" w14:paraId="5345A4FA" w14:textId="77777777" w:rsidTr="000115D7">
        <w:trPr>
          <w:trHeight w:val="526"/>
        </w:trPr>
        <w:tc>
          <w:tcPr>
            <w:tcW w:w="9448" w:type="dxa"/>
          </w:tcPr>
          <w:p w14:paraId="181E08D5" w14:textId="77777777" w:rsidR="000115D7" w:rsidRPr="005C6C35" w:rsidRDefault="000115D7" w:rsidP="00C15F0F">
            <w:pPr>
              <w:rPr>
                <w:b/>
              </w:rPr>
            </w:pPr>
            <w:r>
              <w:rPr>
                <w:b/>
              </w:rPr>
              <w:t>Recommendation</w:t>
            </w:r>
          </w:p>
        </w:tc>
      </w:tr>
      <w:tr w:rsidR="000115D7" w14:paraId="4ECBB6D4" w14:textId="77777777" w:rsidTr="000115D7">
        <w:trPr>
          <w:trHeight w:val="526"/>
        </w:trPr>
        <w:tc>
          <w:tcPr>
            <w:tcW w:w="9448" w:type="dxa"/>
            <w:shd w:val="clear" w:color="auto" w:fill="C2FAEA" w:themeFill="accent2" w:themeFillTint="33"/>
          </w:tcPr>
          <w:p w14:paraId="1AF265DF" w14:textId="3099E7B7" w:rsidR="000115D7" w:rsidRPr="00824DBB" w:rsidRDefault="000115D7" w:rsidP="00C15F0F">
            <w:pPr>
              <w:rPr>
                <w:b/>
              </w:rPr>
            </w:pPr>
            <w:r w:rsidRPr="00824DBB">
              <w:rPr>
                <w:b/>
              </w:rPr>
              <w:lastRenderedPageBreak/>
              <w:t xml:space="preserve">Assessment criterion </w:t>
            </w:r>
            <w:r w:rsidR="00824DBB" w:rsidRPr="00824DBB">
              <w:rPr>
                <w:b/>
              </w:rPr>
              <w:t>5</w:t>
            </w:r>
            <w:r w:rsidRPr="00824DBB">
              <w:rPr>
                <w:b/>
              </w:rPr>
              <w:t>(</w:t>
            </w:r>
            <w:r w:rsidR="00824DBB">
              <w:rPr>
                <w:b/>
              </w:rPr>
              <w:t>a</w:t>
            </w:r>
            <w:r w:rsidRPr="00824DBB">
              <w:rPr>
                <w:b/>
              </w:rPr>
              <w:t>)(</w:t>
            </w:r>
            <w:r w:rsidR="00824DBB" w:rsidRPr="00824DBB">
              <w:rPr>
                <w:b/>
              </w:rPr>
              <w:t>g</w:t>
            </w:r>
            <w:r w:rsidRPr="00824DBB">
              <w:rPr>
                <w:b/>
              </w:rPr>
              <w:t>):</w:t>
            </w:r>
          </w:p>
          <w:p w14:paraId="603AE763" w14:textId="5113EA1F" w:rsidR="000115D7" w:rsidRPr="00824DBB" w:rsidRDefault="00824DBB" w:rsidP="00777181">
            <w:pPr>
              <w:rPr>
                <w:b/>
              </w:rPr>
            </w:pPr>
            <w:r w:rsidRPr="00824DBB">
              <w:rPr>
                <w:rFonts w:ascii="Calibri" w:hAnsi="Calibri" w:cs="Calibri"/>
                <w:color w:val="3C3C3C"/>
              </w:rPr>
              <w:t>Publishing requirements and holders of eco-labels and social labels</w:t>
            </w:r>
          </w:p>
        </w:tc>
      </w:tr>
      <w:tr w:rsidR="000115D7" w14:paraId="025F5D8A" w14:textId="77777777" w:rsidTr="000115D7">
        <w:trPr>
          <w:trHeight w:val="526"/>
        </w:trPr>
        <w:tc>
          <w:tcPr>
            <w:tcW w:w="9448" w:type="dxa"/>
          </w:tcPr>
          <w:p w14:paraId="258BE1BA" w14:textId="3CD05925" w:rsidR="000115D7" w:rsidRDefault="000115D7" w:rsidP="00C15F0F">
            <w:pPr>
              <w:rPr>
                <w:b/>
              </w:rPr>
            </w:pPr>
            <w:r w:rsidRPr="007D4244">
              <w:rPr>
                <w:b/>
              </w:rPr>
              <w:t>Conclusion</w:t>
            </w:r>
            <w:r>
              <w:t xml:space="preserve">: </w:t>
            </w:r>
            <w:sdt>
              <w:sdtPr>
                <w:id w:val="639302346"/>
                <w:placeholder>
                  <w:docPart w:val="3D9AAFD496A946978E963B513CAF969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7D82E377" w14:textId="77777777" w:rsidTr="000115D7">
        <w:trPr>
          <w:trHeight w:val="526"/>
        </w:trPr>
        <w:tc>
          <w:tcPr>
            <w:tcW w:w="9448" w:type="dxa"/>
          </w:tcPr>
          <w:p w14:paraId="28E1E7B5" w14:textId="77777777" w:rsidR="000115D7" w:rsidRDefault="000115D7" w:rsidP="00C15F0F">
            <w:pPr>
              <w:rPr>
                <w:b/>
              </w:rPr>
            </w:pPr>
            <w:r w:rsidRPr="005C6C35">
              <w:rPr>
                <w:b/>
              </w:rPr>
              <w:t>Qualitative analysis</w:t>
            </w:r>
          </w:p>
        </w:tc>
      </w:tr>
      <w:tr w:rsidR="000115D7" w14:paraId="64249F65" w14:textId="77777777" w:rsidTr="000115D7">
        <w:trPr>
          <w:trHeight w:val="526"/>
        </w:trPr>
        <w:tc>
          <w:tcPr>
            <w:tcW w:w="9448" w:type="dxa"/>
          </w:tcPr>
          <w:p w14:paraId="13A60BF0" w14:textId="77777777" w:rsidR="000115D7" w:rsidRDefault="000115D7" w:rsidP="00C15F0F">
            <w:pPr>
              <w:rPr>
                <w:b/>
              </w:rPr>
            </w:pPr>
            <w:r w:rsidRPr="005C6C35">
              <w:rPr>
                <w:b/>
              </w:rPr>
              <w:t xml:space="preserve">Quantitative analysis </w:t>
            </w:r>
          </w:p>
        </w:tc>
      </w:tr>
      <w:tr w:rsidR="000115D7" w14:paraId="7AB87023" w14:textId="77777777" w:rsidTr="000115D7">
        <w:trPr>
          <w:trHeight w:val="526"/>
        </w:trPr>
        <w:tc>
          <w:tcPr>
            <w:tcW w:w="9448" w:type="dxa"/>
          </w:tcPr>
          <w:p w14:paraId="6C079A54" w14:textId="77777777" w:rsidR="000115D7" w:rsidRDefault="000115D7" w:rsidP="00C15F0F">
            <w:pPr>
              <w:rPr>
                <w:b/>
              </w:rPr>
            </w:pPr>
            <w:r w:rsidRPr="005C6C35">
              <w:rPr>
                <w:b/>
              </w:rPr>
              <w:t>Gap analysis</w:t>
            </w:r>
          </w:p>
        </w:tc>
      </w:tr>
      <w:tr w:rsidR="000115D7" w:rsidRPr="005C6C35" w14:paraId="6AC22E72" w14:textId="77777777" w:rsidTr="000115D7">
        <w:trPr>
          <w:trHeight w:val="526"/>
        </w:trPr>
        <w:tc>
          <w:tcPr>
            <w:tcW w:w="9448" w:type="dxa"/>
          </w:tcPr>
          <w:p w14:paraId="3CBAF127" w14:textId="77777777" w:rsidR="000115D7" w:rsidRPr="005C6C35" w:rsidRDefault="000115D7" w:rsidP="00C15F0F">
            <w:pPr>
              <w:rPr>
                <w:b/>
              </w:rPr>
            </w:pPr>
            <w:r>
              <w:rPr>
                <w:b/>
              </w:rPr>
              <w:t>Recommendation</w:t>
            </w:r>
          </w:p>
        </w:tc>
      </w:tr>
      <w:tr w:rsidR="000115D7" w14:paraId="48A9A0C8" w14:textId="77777777" w:rsidTr="000115D7">
        <w:trPr>
          <w:trHeight w:val="526"/>
        </w:trPr>
        <w:tc>
          <w:tcPr>
            <w:tcW w:w="9448" w:type="dxa"/>
            <w:shd w:val="clear" w:color="auto" w:fill="C2FAEA" w:themeFill="accent2" w:themeFillTint="33"/>
          </w:tcPr>
          <w:p w14:paraId="6A91159B" w14:textId="0C074730" w:rsidR="000115D7" w:rsidRPr="00824DBB" w:rsidRDefault="000115D7" w:rsidP="00C15F0F">
            <w:pPr>
              <w:rPr>
                <w:b/>
              </w:rPr>
            </w:pPr>
            <w:r w:rsidRPr="00824DBB">
              <w:rPr>
                <w:b/>
              </w:rPr>
              <w:t xml:space="preserve">Assessment criterion </w:t>
            </w:r>
            <w:r w:rsidR="00824DBB" w:rsidRPr="00824DBB">
              <w:rPr>
                <w:b/>
              </w:rPr>
              <w:t>5</w:t>
            </w:r>
            <w:r w:rsidRPr="00824DBB">
              <w:rPr>
                <w:b/>
              </w:rPr>
              <w:t>(</w:t>
            </w:r>
            <w:r w:rsidR="00824DBB" w:rsidRPr="00824DBB">
              <w:rPr>
                <w:b/>
              </w:rPr>
              <w:t>a</w:t>
            </w:r>
            <w:r w:rsidRPr="00824DBB">
              <w:rPr>
                <w:b/>
              </w:rPr>
              <w:t>)(</w:t>
            </w:r>
            <w:r w:rsidR="00824DBB" w:rsidRPr="00824DBB">
              <w:rPr>
                <w:b/>
              </w:rPr>
              <w:t>h</w:t>
            </w:r>
            <w:r w:rsidRPr="00824DBB">
              <w:rPr>
                <w:b/>
              </w:rPr>
              <w:t>):</w:t>
            </w:r>
          </w:p>
          <w:p w14:paraId="5AF6C9D4" w14:textId="089766C8" w:rsidR="000115D7" w:rsidRPr="00824DBB" w:rsidRDefault="00824DBB" w:rsidP="00C15F0F">
            <w:pPr>
              <w:rPr>
                <w:b/>
              </w:rPr>
            </w:pPr>
            <w:r w:rsidRPr="00824DBB">
              <w:rPr>
                <w:rFonts w:ascii="Calibri" w:hAnsi="Calibri" w:cs="Calibri"/>
                <w:color w:val="3C3C3C"/>
              </w:rPr>
              <w:t>Ensuring inter-agency/-ministerial collaboration and cooperation on SPP</w:t>
            </w:r>
          </w:p>
        </w:tc>
      </w:tr>
      <w:tr w:rsidR="000115D7" w14:paraId="13C8AE91" w14:textId="77777777" w:rsidTr="000115D7">
        <w:trPr>
          <w:trHeight w:val="526"/>
        </w:trPr>
        <w:tc>
          <w:tcPr>
            <w:tcW w:w="9448" w:type="dxa"/>
          </w:tcPr>
          <w:p w14:paraId="7F1CED4D" w14:textId="75187118" w:rsidR="000115D7" w:rsidRDefault="000115D7" w:rsidP="00C15F0F">
            <w:pPr>
              <w:rPr>
                <w:b/>
              </w:rPr>
            </w:pPr>
            <w:r w:rsidRPr="007D4244">
              <w:rPr>
                <w:b/>
              </w:rPr>
              <w:t>Conclusion</w:t>
            </w:r>
            <w:r>
              <w:t xml:space="preserve">: </w:t>
            </w:r>
            <w:sdt>
              <w:sdtPr>
                <w:id w:val="1945963495"/>
                <w:placeholder>
                  <w:docPart w:val="F1AD5FA0BD704F5D9A31555044ABFEE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1E18E207" w14:textId="77777777" w:rsidTr="000115D7">
        <w:trPr>
          <w:trHeight w:val="526"/>
        </w:trPr>
        <w:tc>
          <w:tcPr>
            <w:tcW w:w="9448" w:type="dxa"/>
          </w:tcPr>
          <w:p w14:paraId="5EDEA2D0" w14:textId="77777777" w:rsidR="000115D7" w:rsidRDefault="000115D7" w:rsidP="00C15F0F">
            <w:pPr>
              <w:rPr>
                <w:b/>
              </w:rPr>
            </w:pPr>
            <w:r w:rsidRPr="005C6C35">
              <w:rPr>
                <w:b/>
              </w:rPr>
              <w:t>Qualitative analysis</w:t>
            </w:r>
          </w:p>
        </w:tc>
      </w:tr>
      <w:tr w:rsidR="000115D7" w14:paraId="4A1DCEB6" w14:textId="77777777" w:rsidTr="000115D7">
        <w:trPr>
          <w:trHeight w:val="526"/>
        </w:trPr>
        <w:tc>
          <w:tcPr>
            <w:tcW w:w="9448" w:type="dxa"/>
          </w:tcPr>
          <w:p w14:paraId="636F9115" w14:textId="77777777" w:rsidR="000115D7" w:rsidRDefault="000115D7" w:rsidP="00C15F0F">
            <w:pPr>
              <w:rPr>
                <w:b/>
              </w:rPr>
            </w:pPr>
            <w:r w:rsidRPr="005C6C35">
              <w:rPr>
                <w:b/>
              </w:rPr>
              <w:t>Gap analysis</w:t>
            </w:r>
          </w:p>
        </w:tc>
      </w:tr>
      <w:tr w:rsidR="000115D7" w14:paraId="21A286C3" w14:textId="77777777" w:rsidTr="000115D7">
        <w:trPr>
          <w:trHeight w:val="526"/>
        </w:trPr>
        <w:tc>
          <w:tcPr>
            <w:tcW w:w="9448" w:type="dxa"/>
          </w:tcPr>
          <w:p w14:paraId="50B09720" w14:textId="77777777" w:rsidR="000115D7" w:rsidRDefault="000115D7" w:rsidP="00C15F0F">
            <w:pPr>
              <w:rPr>
                <w:b/>
              </w:rPr>
            </w:pPr>
            <w:r>
              <w:rPr>
                <w:b/>
              </w:rPr>
              <w:t>Recommendation</w:t>
            </w:r>
          </w:p>
        </w:tc>
      </w:tr>
      <w:tr w:rsidR="000115D7" w:rsidRPr="007976C9" w14:paraId="19C80362" w14:textId="77777777" w:rsidTr="000115D7">
        <w:trPr>
          <w:trHeight w:val="299"/>
        </w:trPr>
        <w:tc>
          <w:tcPr>
            <w:tcW w:w="9448" w:type="dxa"/>
            <w:shd w:val="clear" w:color="auto" w:fill="C2FAEA" w:themeFill="accent2" w:themeFillTint="33"/>
          </w:tcPr>
          <w:p w14:paraId="68CE41A4" w14:textId="74FC097C" w:rsidR="000115D7" w:rsidRPr="00824DBB" w:rsidRDefault="000115D7" w:rsidP="00C15F0F">
            <w:pPr>
              <w:rPr>
                <w:b/>
              </w:rPr>
            </w:pPr>
            <w:r w:rsidRPr="00824DBB">
              <w:rPr>
                <w:b/>
              </w:rPr>
              <w:t xml:space="preserve">Assessment criterion </w:t>
            </w:r>
            <w:r w:rsidR="00824DBB" w:rsidRPr="00824DBB">
              <w:rPr>
                <w:b/>
              </w:rPr>
              <w:t>5</w:t>
            </w:r>
            <w:r w:rsidR="004C6C1F" w:rsidRPr="00824DBB">
              <w:rPr>
                <w:b/>
              </w:rPr>
              <w:t>(</w:t>
            </w:r>
            <w:r w:rsidR="00824DBB" w:rsidRPr="00824DBB">
              <w:rPr>
                <w:b/>
              </w:rPr>
              <w:t>a</w:t>
            </w:r>
            <w:r w:rsidR="004C6C1F" w:rsidRPr="00824DBB">
              <w:rPr>
                <w:b/>
              </w:rPr>
              <w:t>)</w:t>
            </w:r>
            <w:r w:rsidRPr="00824DBB">
              <w:rPr>
                <w:b/>
              </w:rPr>
              <w:t>(</w:t>
            </w:r>
            <w:r w:rsidR="00824DBB" w:rsidRPr="00824DBB">
              <w:rPr>
                <w:b/>
              </w:rPr>
              <w:t>i</w:t>
            </w:r>
            <w:r w:rsidRPr="00824DBB">
              <w:rPr>
                <w:b/>
              </w:rPr>
              <w:t>):</w:t>
            </w:r>
          </w:p>
          <w:p w14:paraId="491BBA4F" w14:textId="77777777" w:rsidR="00824DBB" w:rsidRPr="00824DBB" w:rsidRDefault="00824DBB" w:rsidP="00824DBB">
            <w:pPr>
              <w:autoSpaceDE w:val="0"/>
              <w:autoSpaceDN w:val="0"/>
              <w:adjustRightInd w:val="0"/>
              <w:jc w:val="left"/>
              <w:rPr>
                <w:rFonts w:ascii="Calibri" w:hAnsi="Calibri" w:cs="Calibri"/>
                <w:color w:val="3C3C3C"/>
              </w:rPr>
            </w:pPr>
            <w:r w:rsidRPr="00824DBB">
              <w:rPr>
                <w:rFonts w:ascii="Calibri" w:hAnsi="Calibri" w:cs="Calibri"/>
                <w:color w:val="3C3C3C"/>
              </w:rPr>
              <w:t>Managing communication (awareness, outreach, exchange of best practices, communication of</w:t>
            </w:r>
          </w:p>
          <w:p w14:paraId="4BB92B89" w14:textId="47C73640" w:rsidR="000115D7" w:rsidRPr="00824DBB" w:rsidRDefault="00824DBB" w:rsidP="00824DBB">
            <w:pPr>
              <w:rPr>
                <w:b/>
              </w:rPr>
            </w:pPr>
            <w:r w:rsidRPr="00824DBB">
              <w:rPr>
                <w:rFonts w:ascii="Calibri" w:hAnsi="Calibri" w:cs="Calibri"/>
                <w:color w:val="3C3C3C"/>
              </w:rPr>
              <w:t>benefits/impacts)</w:t>
            </w:r>
          </w:p>
        </w:tc>
      </w:tr>
      <w:tr w:rsidR="000115D7" w14:paraId="622AB626" w14:textId="77777777" w:rsidTr="000115D7">
        <w:trPr>
          <w:trHeight w:val="366"/>
        </w:trPr>
        <w:tc>
          <w:tcPr>
            <w:tcW w:w="9448" w:type="dxa"/>
          </w:tcPr>
          <w:p w14:paraId="2CE18150" w14:textId="3577FECC" w:rsidR="000115D7" w:rsidRDefault="000115D7" w:rsidP="00C15F0F">
            <w:r w:rsidRPr="007D4244">
              <w:rPr>
                <w:b/>
              </w:rPr>
              <w:t>Conclusion</w:t>
            </w:r>
            <w:r>
              <w:t xml:space="preserve">: </w:t>
            </w:r>
            <w:sdt>
              <w:sdtPr>
                <w:id w:val="1629902935"/>
                <w:placeholder>
                  <w:docPart w:val="50DBF2CD60B847EC92650E97A187749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rsidRPr="007D4244" w14:paraId="6B9BCE6F" w14:textId="77777777" w:rsidTr="000115D7">
        <w:trPr>
          <w:trHeight w:val="770"/>
        </w:trPr>
        <w:tc>
          <w:tcPr>
            <w:tcW w:w="9448" w:type="dxa"/>
          </w:tcPr>
          <w:p w14:paraId="04FFFD0F" w14:textId="77777777" w:rsidR="000115D7" w:rsidRPr="007D4244" w:rsidRDefault="000115D7" w:rsidP="00C15F0F">
            <w:pPr>
              <w:rPr>
                <w:b/>
              </w:rPr>
            </w:pPr>
            <w:r w:rsidRPr="005C6C35">
              <w:rPr>
                <w:b/>
              </w:rPr>
              <w:t>Qualitative analysis</w:t>
            </w:r>
          </w:p>
        </w:tc>
      </w:tr>
      <w:tr w:rsidR="000115D7" w:rsidRPr="005C6C35" w14:paraId="7187A553" w14:textId="77777777" w:rsidTr="000115D7">
        <w:trPr>
          <w:trHeight w:val="856"/>
        </w:trPr>
        <w:tc>
          <w:tcPr>
            <w:tcW w:w="9448" w:type="dxa"/>
          </w:tcPr>
          <w:p w14:paraId="38F030A9" w14:textId="77777777" w:rsidR="000115D7" w:rsidRPr="005C6C35" w:rsidRDefault="000115D7" w:rsidP="00C15F0F">
            <w:pPr>
              <w:rPr>
                <w:b/>
              </w:rPr>
            </w:pPr>
            <w:r w:rsidRPr="005C6C35">
              <w:rPr>
                <w:b/>
              </w:rPr>
              <w:t>Gap analysis</w:t>
            </w:r>
          </w:p>
        </w:tc>
      </w:tr>
      <w:tr w:rsidR="000115D7" w:rsidRPr="005C6C35" w14:paraId="4D55C37D" w14:textId="77777777" w:rsidTr="000115D7">
        <w:trPr>
          <w:trHeight w:val="526"/>
        </w:trPr>
        <w:tc>
          <w:tcPr>
            <w:tcW w:w="9448" w:type="dxa"/>
          </w:tcPr>
          <w:p w14:paraId="19DCF954" w14:textId="77777777" w:rsidR="000115D7" w:rsidRPr="005C6C35" w:rsidRDefault="000115D7" w:rsidP="00C15F0F">
            <w:pPr>
              <w:rPr>
                <w:b/>
              </w:rPr>
            </w:pPr>
            <w:r>
              <w:rPr>
                <w:b/>
              </w:rPr>
              <w:t>Recommendation</w:t>
            </w:r>
          </w:p>
        </w:tc>
      </w:tr>
      <w:tr w:rsidR="000115D7" w14:paraId="41B263A8" w14:textId="77777777" w:rsidTr="000115D7">
        <w:trPr>
          <w:trHeight w:val="526"/>
        </w:trPr>
        <w:tc>
          <w:tcPr>
            <w:tcW w:w="9448" w:type="dxa"/>
            <w:shd w:val="clear" w:color="auto" w:fill="C2FAEA" w:themeFill="accent2" w:themeFillTint="33"/>
          </w:tcPr>
          <w:p w14:paraId="2A2BD9BF" w14:textId="3D05607C" w:rsidR="000115D7" w:rsidRDefault="000115D7" w:rsidP="00C15F0F">
            <w:pPr>
              <w:rPr>
                <w:b/>
              </w:rPr>
            </w:pPr>
            <w:r>
              <w:rPr>
                <w:b/>
              </w:rPr>
              <w:t xml:space="preserve">Assessment criterion </w:t>
            </w:r>
            <w:r w:rsidR="00824DBB">
              <w:rPr>
                <w:b/>
              </w:rPr>
              <w:t>5</w:t>
            </w:r>
            <w:r w:rsidR="004C6C1F">
              <w:rPr>
                <w:b/>
              </w:rPr>
              <w:t>(</w:t>
            </w:r>
            <w:r w:rsidR="00824DBB">
              <w:rPr>
                <w:b/>
              </w:rPr>
              <w:t>a</w:t>
            </w:r>
            <w:r w:rsidR="004C6C1F">
              <w:rPr>
                <w:b/>
              </w:rPr>
              <w:t>)</w:t>
            </w:r>
            <w:r>
              <w:rPr>
                <w:b/>
              </w:rPr>
              <w:t>(</w:t>
            </w:r>
            <w:r w:rsidR="00824DBB">
              <w:rPr>
                <w:b/>
              </w:rPr>
              <w:t>j</w:t>
            </w:r>
            <w:r>
              <w:rPr>
                <w:b/>
              </w:rPr>
              <w:t>):</w:t>
            </w:r>
          </w:p>
          <w:p w14:paraId="7EDEBAD4" w14:textId="5A02DEBF" w:rsidR="000115D7" w:rsidRPr="00824DBB" w:rsidRDefault="00824DBB" w:rsidP="00C15F0F">
            <w:pPr>
              <w:rPr>
                <w:bCs/>
              </w:rPr>
            </w:pPr>
            <w:r>
              <w:rPr>
                <w:bCs/>
              </w:rPr>
              <w:t>Reporting on SPP</w:t>
            </w:r>
          </w:p>
        </w:tc>
      </w:tr>
      <w:tr w:rsidR="000115D7" w14:paraId="07B71B3F" w14:textId="77777777" w:rsidTr="000115D7">
        <w:trPr>
          <w:trHeight w:val="526"/>
        </w:trPr>
        <w:tc>
          <w:tcPr>
            <w:tcW w:w="9448" w:type="dxa"/>
          </w:tcPr>
          <w:p w14:paraId="41B2E990" w14:textId="7E1E051D" w:rsidR="000115D7" w:rsidRDefault="000115D7" w:rsidP="00C15F0F">
            <w:pPr>
              <w:rPr>
                <w:b/>
              </w:rPr>
            </w:pPr>
            <w:r w:rsidRPr="007D4244">
              <w:rPr>
                <w:b/>
              </w:rPr>
              <w:t>Conclusion</w:t>
            </w:r>
            <w:r>
              <w:t xml:space="preserve">: </w:t>
            </w:r>
            <w:sdt>
              <w:sdtPr>
                <w:id w:val="-2146263451"/>
                <w:placeholder>
                  <w:docPart w:val="FD91130A95BB4C28A6A982C875BC285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0115D7" w14:paraId="2047A7BD" w14:textId="77777777" w:rsidTr="000115D7">
        <w:trPr>
          <w:trHeight w:val="526"/>
        </w:trPr>
        <w:tc>
          <w:tcPr>
            <w:tcW w:w="9448" w:type="dxa"/>
          </w:tcPr>
          <w:p w14:paraId="6A8F8E01" w14:textId="77777777" w:rsidR="000115D7" w:rsidRDefault="000115D7" w:rsidP="00C15F0F">
            <w:pPr>
              <w:rPr>
                <w:b/>
              </w:rPr>
            </w:pPr>
            <w:r w:rsidRPr="005C6C35">
              <w:rPr>
                <w:b/>
              </w:rPr>
              <w:t>Qualitative analysis</w:t>
            </w:r>
          </w:p>
        </w:tc>
      </w:tr>
      <w:tr w:rsidR="000115D7" w14:paraId="3E57DE0A" w14:textId="77777777" w:rsidTr="000115D7">
        <w:trPr>
          <w:trHeight w:val="526"/>
        </w:trPr>
        <w:tc>
          <w:tcPr>
            <w:tcW w:w="9448" w:type="dxa"/>
          </w:tcPr>
          <w:p w14:paraId="1A335530" w14:textId="77777777" w:rsidR="000115D7" w:rsidRDefault="000115D7" w:rsidP="00C15F0F">
            <w:pPr>
              <w:rPr>
                <w:b/>
              </w:rPr>
            </w:pPr>
            <w:r w:rsidRPr="005C6C35">
              <w:rPr>
                <w:b/>
              </w:rPr>
              <w:t>Gap analysis</w:t>
            </w:r>
          </w:p>
        </w:tc>
      </w:tr>
      <w:tr w:rsidR="000115D7" w:rsidRPr="005C6C35" w14:paraId="5E5DCA76" w14:textId="77777777" w:rsidTr="000115D7">
        <w:trPr>
          <w:trHeight w:val="526"/>
        </w:trPr>
        <w:tc>
          <w:tcPr>
            <w:tcW w:w="9448" w:type="dxa"/>
          </w:tcPr>
          <w:p w14:paraId="0603E466" w14:textId="77777777" w:rsidR="000115D7" w:rsidRPr="005C6C35" w:rsidRDefault="000115D7" w:rsidP="00C15F0F">
            <w:pPr>
              <w:rPr>
                <w:b/>
              </w:rPr>
            </w:pPr>
            <w:r>
              <w:rPr>
                <w:b/>
              </w:rPr>
              <w:t>Recommendation</w:t>
            </w:r>
          </w:p>
        </w:tc>
      </w:tr>
      <w:tr w:rsidR="00824DBB" w:rsidRPr="005C6C35" w14:paraId="66A7CAE1" w14:textId="77777777" w:rsidTr="00824DBB">
        <w:trPr>
          <w:trHeight w:val="526"/>
        </w:trPr>
        <w:tc>
          <w:tcPr>
            <w:tcW w:w="9448" w:type="dxa"/>
            <w:shd w:val="clear" w:color="auto" w:fill="49F1C1" w:themeFill="accent2" w:themeFillTint="99"/>
          </w:tcPr>
          <w:p w14:paraId="085C3601" w14:textId="76DC1FD3" w:rsidR="00824DBB" w:rsidRPr="003B5A67" w:rsidRDefault="00824DBB" w:rsidP="00824DBB">
            <w:pPr>
              <w:jc w:val="center"/>
              <w:rPr>
                <w:b/>
              </w:rPr>
            </w:pPr>
            <w:r w:rsidRPr="003B5A67">
              <w:rPr>
                <w:b/>
              </w:rPr>
              <w:t xml:space="preserve">Sub-indicator </w:t>
            </w:r>
            <w:r>
              <w:rPr>
                <w:b/>
              </w:rPr>
              <w:t>5(</w:t>
            </w:r>
            <w:r w:rsidR="00DD2F2A">
              <w:rPr>
                <w:b/>
              </w:rPr>
              <w:t>b</w:t>
            </w:r>
            <w:r w:rsidRPr="003B5A67">
              <w:rPr>
                <w:b/>
              </w:rPr>
              <w:t xml:space="preserve">) </w:t>
            </w:r>
          </w:p>
          <w:p w14:paraId="11A0F370" w14:textId="57AD4E1E" w:rsidR="00824DBB" w:rsidRPr="00DD2F2A" w:rsidRDefault="00DD2F2A" w:rsidP="00DD2F2A">
            <w:pPr>
              <w:tabs>
                <w:tab w:val="left" w:pos="1217"/>
              </w:tabs>
              <w:spacing w:line="0" w:lineRule="atLeast"/>
              <w:jc w:val="center"/>
              <w:rPr>
                <w:b/>
                <w:lang w:val="en-GB"/>
              </w:rPr>
            </w:pPr>
            <w:r>
              <w:rPr>
                <w:b/>
                <w:lang w:val="en-GB"/>
              </w:rPr>
              <w:t>Certification function</w:t>
            </w:r>
          </w:p>
        </w:tc>
      </w:tr>
      <w:tr w:rsidR="00824DBB" w14:paraId="65EE20D7" w14:textId="77777777" w:rsidTr="000115D7">
        <w:trPr>
          <w:trHeight w:val="526"/>
        </w:trPr>
        <w:tc>
          <w:tcPr>
            <w:tcW w:w="9448" w:type="dxa"/>
            <w:shd w:val="clear" w:color="auto" w:fill="C2FAEA" w:themeFill="accent2" w:themeFillTint="33"/>
          </w:tcPr>
          <w:p w14:paraId="09A22E84" w14:textId="7C611798" w:rsidR="00824DBB" w:rsidRPr="00DD2F2A" w:rsidRDefault="00824DBB" w:rsidP="00824DBB">
            <w:pPr>
              <w:rPr>
                <w:b/>
              </w:rPr>
            </w:pPr>
            <w:r w:rsidRPr="00DD2F2A">
              <w:rPr>
                <w:b/>
              </w:rPr>
              <w:t xml:space="preserve">Assessment criterion </w:t>
            </w:r>
            <w:r w:rsidR="00DD2F2A" w:rsidRPr="00DD2F2A">
              <w:rPr>
                <w:b/>
              </w:rPr>
              <w:t>5</w:t>
            </w:r>
            <w:r w:rsidRPr="00DD2F2A">
              <w:rPr>
                <w:b/>
              </w:rPr>
              <w:t>(</w:t>
            </w:r>
            <w:r w:rsidR="00DD2F2A" w:rsidRPr="00DD2F2A">
              <w:rPr>
                <w:b/>
              </w:rPr>
              <w:t>b</w:t>
            </w:r>
            <w:r w:rsidRPr="00DD2F2A">
              <w:rPr>
                <w:b/>
              </w:rPr>
              <w:t>)(</w:t>
            </w:r>
            <w:r w:rsidR="00DD2F2A" w:rsidRPr="00DD2F2A">
              <w:rPr>
                <w:b/>
              </w:rPr>
              <w:t>a</w:t>
            </w:r>
            <w:r w:rsidRPr="00DD2F2A">
              <w:rPr>
                <w:b/>
              </w:rPr>
              <w:t>):</w:t>
            </w:r>
          </w:p>
          <w:p w14:paraId="3239A0F3" w14:textId="77777777" w:rsidR="00DD2F2A" w:rsidRPr="00DD2F2A" w:rsidRDefault="00DD2F2A" w:rsidP="00DD2F2A">
            <w:pPr>
              <w:autoSpaceDE w:val="0"/>
              <w:autoSpaceDN w:val="0"/>
              <w:adjustRightInd w:val="0"/>
              <w:jc w:val="left"/>
              <w:rPr>
                <w:rFonts w:ascii="Calibri" w:hAnsi="Calibri" w:cs="Calibri"/>
                <w:color w:val="3C3C3C"/>
              </w:rPr>
            </w:pPr>
            <w:r w:rsidRPr="00DD2F2A">
              <w:rPr>
                <w:rFonts w:ascii="Calibri" w:hAnsi="Calibri" w:cs="Calibri"/>
                <w:color w:val="3C3C3C"/>
              </w:rPr>
              <w:t>The legal and regulatory framework clearly defines rules for verification or certification of sustainability</w:t>
            </w:r>
          </w:p>
          <w:p w14:paraId="2DDF2DD5" w14:textId="67E04997" w:rsidR="00824DBB" w:rsidRPr="00DD2F2A" w:rsidRDefault="00DD2F2A" w:rsidP="00DD2F2A">
            <w:pPr>
              <w:rPr>
                <w:b/>
              </w:rPr>
            </w:pPr>
            <w:r w:rsidRPr="00DD2F2A">
              <w:rPr>
                <w:rFonts w:ascii="Calibri" w:hAnsi="Calibri" w:cs="Calibri"/>
                <w:color w:val="3C3C3C"/>
              </w:rPr>
              <w:t>standards.</w:t>
            </w:r>
          </w:p>
        </w:tc>
      </w:tr>
      <w:tr w:rsidR="00824DBB" w14:paraId="570689CA" w14:textId="77777777" w:rsidTr="000115D7">
        <w:trPr>
          <w:trHeight w:val="526"/>
        </w:trPr>
        <w:tc>
          <w:tcPr>
            <w:tcW w:w="9448" w:type="dxa"/>
          </w:tcPr>
          <w:p w14:paraId="61821904" w14:textId="2D57AAD5" w:rsidR="00824DBB" w:rsidRDefault="00824DBB" w:rsidP="00824DBB">
            <w:pPr>
              <w:rPr>
                <w:b/>
              </w:rPr>
            </w:pPr>
            <w:r w:rsidRPr="007D4244">
              <w:rPr>
                <w:b/>
              </w:rPr>
              <w:t>Conclusion</w:t>
            </w:r>
            <w:r>
              <w:t xml:space="preserve">: </w:t>
            </w:r>
            <w:sdt>
              <w:sdtPr>
                <w:id w:val="-573122690"/>
                <w:placeholder>
                  <w:docPart w:val="2F93F03238044E8ABE69E9EAEE6E063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4DBB" w14:paraId="2AC94AA9" w14:textId="77777777" w:rsidTr="000115D7">
        <w:trPr>
          <w:trHeight w:val="526"/>
        </w:trPr>
        <w:tc>
          <w:tcPr>
            <w:tcW w:w="9448" w:type="dxa"/>
          </w:tcPr>
          <w:p w14:paraId="10767092" w14:textId="77777777" w:rsidR="00824DBB" w:rsidRDefault="00824DBB" w:rsidP="00824DBB">
            <w:pPr>
              <w:rPr>
                <w:b/>
              </w:rPr>
            </w:pPr>
            <w:r w:rsidRPr="005C6C35">
              <w:rPr>
                <w:b/>
              </w:rPr>
              <w:lastRenderedPageBreak/>
              <w:t>Qualitative analysis</w:t>
            </w:r>
          </w:p>
        </w:tc>
      </w:tr>
      <w:tr w:rsidR="00824DBB" w14:paraId="165F85CE" w14:textId="77777777" w:rsidTr="000115D7">
        <w:trPr>
          <w:trHeight w:val="526"/>
        </w:trPr>
        <w:tc>
          <w:tcPr>
            <w:tcW w:w="9448" w:type="dxa"/>
          </w:tcPr>
          <w:p w14:paraId="0E7AC18A" w14:textId="77777777" w:rsidR="00824DBB" w:rsidRDefault="00824DBB" w:rsidP="00824DBB">
            <w:pPr>
              <w:rPr>
                <w:b/>
              </w:rPr>
            </w:pPr>
            <w:r w:rsidRPr="005C6C35">
              <w:rPr>
                <w:b/>
              </w:rPr>
              <w:t>Gap analysis</w:t>
            </w:r>
          </w:p>
        </w:tc>
      </w:tr>
      <w:tr w:rsidR="00824DBB" w14:paraId="4826A81D" w14:textId="77777777" w:rsidTr="000115D7">
        <w:trPr>
          <w:trHeight w:val="526"/>
        </w:trPr>
        <w:tc>
          <w:tcPr>
            <w:tcW w:w="9448" w:type="dxa"/>
          </w:tcPr>
          <w:p w14:paraId="4413D6DD" w14:textId="77777777" w:rsidR="00824DBB" w:rsidRDefault="00824DBB" w:rsidP="00824DBB">
            <w:pPr>
              <w:rPr>
                <w:b/>
              </w:rPr>
            </w:pPr>
            <w:r>
              <w:rPr>
                <w:b/>
              </w:rPr>
              <w:t>Recommendation</w:t>
            </w:r>
          </w:p>
        </w:tc>
      </w:tr>
      <w:tr w:rsidR="00824DBB" w14:paraId="7DD604B6" w14:textId="77777777" w:rsidTr="000115D7">
        <w:trPr>
          <w:trHeight w:val="526"/>
        </w:trPr>
        <w:tc>
          <w:tcPr>
            <w:tcW w:w="9448" w:type="dxa"/>
            <w:shd w:val="clear" w:color="auto" w:fill="C2FAEA" w:themeFill="accent2" w:themeFillTint="33"/>
          </w:tcPr>
          <w:p w14:paraId="5F11E61E" w14:textId="22371CDA" w:rsidR="00824DBB" w:rsidRPr="00DD2F2A" w:rsidRDefault="00824DBB" w:rsidP="00824DBB">
            <w:pPr>
              <w:rPr>
                <w:b/>
              </w:rPr>
            </w:pPr>
            <w:r w:rsidRPr="00DD2F2A">
              <w:rPr>
                <w:b/>
              </w:rPr>
              <w:t xml:space="preserve">Assessment criterion </w:t>
            </w:r>
            <w:r w:rsidR="00DD2F2A">
              <w:rPr>
                <w:b/>
              </w:rPr>
              <w:t>5</w:t>
            </w:r>
            <w:r w:rsidRPr="00DD2F2A">
              <w:rPr>
                <w:b/>
              </w:rPr>
              <w:t>(</w:t>
            </w:r>
            <w:r w:rsidR="00DD2F2A">
              <w:rPr>
                <w:b/>
              </w:rPr>
              <w:t>b</w:t>
            </w:r>
            <w:r w:rsidRPr="00DD2F2A">
              <w:rPr>
                <w:b/>
              </w:rPr>
              <w:t>)(</w:t>
            </w:r>
            <w:r w:rsidR="00DD2F2A">
              <w:rPr>
                <w:b/>
              </w:rPr>
              <w:t>b</w:t>
            </w:r>
            <w:r w:rsidRPr="00DD2F2A">
              <w:rPr>
                <w:b/>
              </w:rPr>
              <w:t>):</w:t>
            </w:r>
          </w:p>
          <w:p w14:paraId="06080C8C" w14:textId="47D94E88" w:rsidR="00824DBB" w:rsidRPr="00DD2F2A" w:rsidRDefault="00DD2F2A" w:rsidP="00824DBB">
            <w:pPr>
              <w:rPr>
                <w:b/>
              </w:rPr>
            </w:pPr>
            <w:r w:rsidRPr="00DD2F2A">
              <w:rPr>
                <w:rFonts w:ascii="Calibri" w:hAnsi="Calibri" w:cs="Calibri"/>
                <w:color w:val="3C3C3C"/>
              </w:rPr>
              <w:t xml:space="preserve">The use of internationally </w:t>
            </w:r>
            <w:proofErr w:type="spellStart"/>
            <w:r w:rsidRPr="00DD2F2A">
              <w:rPr>
                <w:rFonts w:ascii="Calibri" w:hAnsi="Calibri" w:cs="Calibri"/>
                <w:color w:val="3C3C3C"/>
              </w:rPr>
              <w:t>recognised</w:t>
            </w:r>
            <w:proofErr w:type="spellEnd"/>
            <w:r w:rsidRPr="00DD2F2A">
              <w:rPr>
                <w:rFonts w:ascii="Calibri" w:hAnsi="Calibri" w:cs="Calibri"/>
                <w:color w:val="3C3C3C"/>
              </w:rPr>
              <w:t xml:space="preserve"> certification or accreditation schemes is permitted.</w:t>
            </w:r>
          </w:p>
        </w:tc>
      </w:tr>
      <w:tr w:rsidR="00824DBB" w14:paraId="457D7560" w14:textId="77777777" w:rsidTr="000115D7">
        <w:trPr>
          <w:trHeight w:val="526"/>
        </w:trPr>
        <w:tc>
          <w:tcPr>
            <w:tcW w:w="9448" w:type="dxa"/>
          </w:tcPr>
          <w:p w14:paraId="4AC36819" w14:textId="4FEE2716" w:rsidR="00824DBB" w:rsidRDefault="00824DBB" w:rsidP="00824DBB">
            <w:pPr>
              <w:rPr>
                <w:b/>
              </w:rPr>
            </w:pPr>
            <w:r w:rsidRPr="007D4244">
              <w:rPr>
                <w:b/>
              </w:rPr>
              <w:t>Conclusion</w:t>
            </w:r>
            <w:r>
              <w:t xml:space="preserve">: </w:t>
            </w:r>
            <w:sdt>
              <w:sdtPr>
                <w:id w:val="1264657690"/>
                <w:placeholder>
                  <w:docPart w:val="18BC2DE8AF0B49D6B9E07734B71CF52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4DBB" w14:paraId="3EEABBE9" w14:textId="77777777" w:rsidTr="000115D7">
        <w:trPr>
          <w:trHeight w:val="526"/>
        </w:trPr>
        <w:tc>
          <w:tcPr>
            <w:tcW w:w="9448" w:type="dxa"/>
          </w:tcPr>
          <w:p w14:paraId="38C6D51E" w14:textId="64320728" w:rsidR="00824DBB" w:rsidRDefault="00824DBB" w:rsidP="00824DBB">
            <w:pPr>
              <w:rPr>
                <w:b/>
              </w:rPr>
            </w:pPr>
            <w:r w:rsidRPr="005C6C35">
              <w:rPr>
                <w:b/>
              </w:rPr>
              <w:t>Qualitative analysis</w:t>
            </w:r>
          </w:p>
        </w:tc>
      </w:tr>
      <w:tr w:rsidR="00824DBB" w14:paraId="508D1046" w14:textId="77777777" w:rsidTr="000115D7">
        <w:trPr>
          <w:trHeight w:val="526"/>
        </w:trPr>
        <w:tc>
          <w:tcPr>
            <w:tcW w:w="9448" w:type="dxa"/>
          </w:tcPr>
          <w:p w14:paraId="0CF2900E" w14:textId="03A3F8FA" w:rsidR="00824DBB" w:rsidRDefault="00824DBB" w:rsidP="00824DBB">
            <w:pPr>
              <w:rPr>
                <w:b/>
              </w:rPr>
            </w:pPr>
            <w:r w:rsidRPr="005C6C35">
              <w:rPr>
                <w:b/>
              </w:rPr>
              <w:t>Gap analysis</w:t>
            </w:r>
          </w:p>
        </w:tc>
      </w:tr>
      <w:tr w:rsidR="00824DBB" w14:paraId="5C5DE718" w14:textId="77777777" w:rsidTr="000115D7">
        <w:trPr>
          <w:trHeight w:val="526"/>
        </w:trPr>
        <w:tc>
          <w:tcPr>
            <w:tcW w:w="9448" w:type="dxa"/>
          </w:tcPr>
          <w:p w14:paraId="55DB627B" w14:textId="4865BE84" w:rsidR="00824DBB" w:rsidRDefault="00824DBB" w:rsidP="00824DBB">
            <w:pPr>
              <w:rPr>
                <w:b/>
              </w:rPr>
            </w:pPr>
            <w:r>
              <w:rPr>
                <w:b/>
              </w:rPr>
              <w:t>Recommendation</w:t>
            </w:r>
          </w:p>
        </w:tc>
      </w:tr>
      <w:tr w:rsidR="00824DBB" w14:paraId="706D1CD2" w14:textId="77777777" w:rsidTr="000115D7">
        <w:trPr>
          <w:trHeight w:val="526"/>
        </w:trPr>
        <w:tc>
          <w:tcPr>
            <w:tcW w:w="9448" w:type="dxa"/>
            <w:shd w:val="clear" w:color="auto" w:fill="C2FAEA" w:themeFill="accent2" w:themeFillTint="33"/>
          </w:tcPr>
          <w:p w14:paraId="4A901BFE" w14:textId="23252846" w:rsidR="00824DBB" w:rsidRPr="00DD2F2A" w:rsidRDefault="00824DBB" w:rsidP="00824DBB">
            <w:pPr>
              <w:rPr>
                <w:b/>
              </w:rPr>
            </w:pPr>
            <w:r w:rsidRPr="00DD2F2A">
              <w:rPr>
                <w:b/>
              </w:rPr>
              <w:t xml:space="preserve">Assessment criterion </w:t>
            </w:r>
            <w:r w:rsidR="00DD2F2A" w:rsidRPr="00DD2F2A">
              <w:rPr>
                <w:b/>
              </w:rPr>
              <w:t>5</w:t>
            </w:r>
            <w:r w:rsidRPr="00DD2F2A">
              <w:rPr>
                <w:b/>
              </w:rPr>
              <w:t>(</w:t>
            </w:r>
            <w:r w:rsidR="00DD2F2A" w:rsidRPr="00DD2F2A">
              <w:rPr>
                <w:b/>
              </w:rPr>
              <w:t>b</w:t>
            </w:r>
            <w:r w:rsidRPr="00DD2F2A">
              <w:rPr>
                <w:b/>
              </w:rPr>
              <w:t>)(</w:t>
            </w:r>
            <w:r w:rsidR="00DD2F2A" w:rsidRPr="00DD2F2A">
              <w:rPr>
                <w:b/>
              </w:rPr>
              <w:t>c</w:t>
            </w:r>
            <w:r w:rsidRPr="00DD2F2A">
              <w:rPr>
                <w:b/>
              </w:rPr>
              <w:t>):</w:t>
            </w:r>
          </w:p>
          <w:p w14:paraId="13CB118D" w14:textId="2CE639AE" w:rsidR="00824DBB" w:rsidRPr="00DD2F2A" w:rsidRDefault="00DD2F2A" w:rsidP="00824DBB">
            <w:pPr>
              <w:rPr>
                <w:b/>
              </w:rPr>
            </w:pPr>
            <w:r w:rsidRPr="00DD2F2A">
              <w:rPr>
                <w:rFonts w:ascii="Calibri" w:hAnsi="Calibri" w:cs="Calibri"/>
                <w:color w:val="3C3C3C"/>
              </w:rPr>
              <w:t>The country has established credible certification institutions.</w:t>
            </w:r>
          </w:p>
        </w:tc>
      </w:tr>
      <w:tr w:rsidR="00824DBB" w14:paraId="40F8CB7C" w14:textId="77777777" w:rsidTr="000115D7">
        <w:trPr>
          <w:trHeight w:val="526"/>
        </w:trPr>
        <w:tc>
          <w:tcPr>
            <w:tcW w:w="9448" w:type="dxa"/>
          </w:tcPr>
          <w:p w14:paraId="6531C253" w14:textId="2AEF959E" w:rsidR="00824DBB" w:rsidRDefault="00824DBB" w:rsidP="00824DBB">
            <w:pPr>
              <w:rPr>
                <w:b/>
              </w:rPr>
            </w:pPr>
            <w:r w:rsidRPr="007D4244">
              <w:rPr>
                <w:b/>
              </w:rPr>
              <w:t>Conclusion</w:t>
            </w:r>
            <w:r>
              <w:t xml:space="preserve">: </w:t>
            </w:r>
            <w:sdt>
              <w:sdtPr>
                <w:id w:val="-1475678237"/>
                <w:placeholder>
                  <w:docPart w:val="BE6B6A80F8D046209C979C30B3795F9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824DBB" w14:paraId="318B17BB" w14:textId="77777777" w:rsidTr="000115D7">
        <w:trPr>
          <w:trHeight w:val="526"/>
        </w:trPr>
        <w:tc>
          <w:tcPr>
            <w:tcW w:w="9448" w:type="dxa"/>
          </w:tcPr>
          <w:p w14:paraId="08F81D5C" w14:textId="2884C243" w:rsidR="00824DBB" w:rsidRDefault="00824DBB" w:rsidP="00824DBB">
            <w:pPr>
              <w:rPr>
                <w:b/>
              </w:rPr>
            </w:pPr>
            <w:r w:rsidRPr="005C6C35">
              <w:rPr>
                <w:b/>
              </w:rPr>
              <w:t>Qualitative analysis</w:t>
            </w:r>
          </w:p>
        </w:tc>
      </w:tr>
      <w:tr w:rsidR="00824DBB" w14:paraId="7BE95040" w14:textId="77777777" w:rsidTr="000115D7">
        <w:trPr>
          <w:trHeight w:val="526"/>
        </w:trPr>
        <w:tc>
          <w:tcPr>
            <w:tcW w:w="9448" w:type="dxa"/>
          </w:tcPr>
          <w:p w14:paraId="3C9D5C43" w14:textId="62E9F3A4" w:rsidR="00824DBB" w:rsidRDefault="00824DBB" w:rsidP="00824DBB">
            <w:pPr>
              <w:rPr>
                <w:b/>
              </w:rPr>
            </w:pPr>
            <w:r w:rsidRPr="005C6C35">
              <w:rPr>
                <w:b/>
              </w:rPr>
              <w:t>Gap analysis</w:t>
            </w:r>
          </w:p>
        </w:tc>
      </w:tr>
      <w:tr w:rsidR="00824DBB" w14:paraId="61061157" w14:textId="77777777" w:rsidTr="000115D7">
        <w:trPr>
          <w:trHeight w:val="526"/>
        </w:trPr>
        <w:tc>
          <w:tcPr>
            <w:tcW w:w="9448" w:type="dxa"/>
          </w:tcPr>
          <w:p w14:paraId="55BA240E" w14:textId="6B5E2427" w:rsidR="00824DBB" w:rsidRDefault="00824DBB" w:rsidP="00824DBB">
            <w:pPr>
              <w:rPr>
                <w:b/>
              </w:rPr>
            </w:pPr>
            <w:r>
              <w:rPr>
                <w:b/>
              </w:rPr>
              <w:t>Recommendation</w:t>
            </w:r>
          </w:p>
        </w:tc>
      </w:tr>
    </w:tbl>
    <w:p w14:paraId="39EAE362" w14:textId="77777777" w:rsidR="004C6C1F" w:rsidRDefault="004C6C1F" w:rsidP="004C6C1F">
      <w:pPr>
        <w:rPr>
          <w:b/>
          <w:sz w:val="26"/>
          <w:szCs w:val="26"/>
        </w:rPr>
      </w:pPr>
    </w:p>
    <w:p w14:paraId="2E81E98F" w14:textId="740045E6" w:rsidR="00853475" w:rsidRPr="004C6C1F" w:rsidRDefault="00825B56" w:rsidP="004C6C1F">
      <w:pPr>
        <w:rPr>
          <w:bCs/>
          <w:sz w:val="32"/>
          <w:szCs w:val="32"/>
        </w:rPr>
      </w:pPr>
      <w:r>
        <w:rPr>
          <w:bCs/>
          <w:sz w:val="32"/>
          <w:szCs w:val="32"/>
        </w:rPr>
        <w:t>SPP-</w:t>
      </w:r>
      <w:r w:rsidR="004C6C1F" w:rsidRPr="004C6C1F">
        <w:rPr>
          <w:bCs/>
          <w:sz w:val="32"/>
          <w:szCs w:val="32"/>
        </w:rPr>
        <w:t xml:space="preserve">Indicator </w:t>
      </w:r>
      <w:r w:rsidR="00DD2F2A">
        <w:rPr>
          <w:bCs/>
          <w:sz w:val="32"/>
          <w:szCs w:val="32"/>
        </w:rPr>
        <w:t>6</w:t>
      </w:r>
      <w:r w:rsidR="004C6C1F" w:rsidRPr="004C6C1F">
        <w:rPr>
          <w:bCs/>
          <w:sz w:val="32"/>
          <w:szCs w:val="32"/>
        </w:rPr>
        <w:t>. Pro</w:t>
      </w:r>
      <w:r w:rsidR="00DD2F2A">
        <w:rPr>
          <w:bCs/>
          <w:sz w:val="32"/>
          <w:szCs w:val="32"/>
        </w:rPr>
        <w:t>curing entities’ policies and strategies embrace</w:t>
      </w:r>
      <w:r>
        <w:rPr>
          <w:bCs/>
          <w:sz w:val="32"/>
          <w:szCs w:val="32"/>
        </w:rPr>
        <w:t xml:space="preserve"> sustainable public procurement</w:t>
      </w:r>
    </w:p>
    <w:tbl>
      <w:tblPr>
        <w:tblStyle w:val="GridTable1Light-Accent2"/>
        <w:tblW w:w="10201" w:type="dxa"/>
        <w:tblLook w:val="0000" w:firstRow="0" w:lastRow="0" w:firstColumn="0" w:lastColumn="0" w:noHBand="0" w:noVBand="0"/>
      </w:tblPr>
      <w:tblGrid>
        <w:gridCol w:w="10201"/>
      </w:tblGrid>
      <w:tr w:rsidR="004C6C1F" w:rsidRPr="007976C9" w14:paraId="4BAC742B" w14:textId="77777777" w:rsidTr="006E065A">
        <w:trPr>
          <w:trHeight w:val="299"/>
        </w:trPr>
        <w:tc>
          <w:tcPr>
            <w:tcW w:w="10201" w:type="dxa"/>
            <w:shd w:val="clear" w:color="auto" w:fill="49F1C1" w:themeFill="accent2" w:themeFillTint="99"/>
          </w:tcPr>
          <w:p w14:paraId="1559A4DD" w14:textId="535AD556" w:rsidR="004C6C1F" w:rsidRPr="003B5A67" w:rsidRDefault="004C6C1F" w:rsidP="004C6C1F">
            <w:pPr>
              <w:jc w:val="center"/>
              <w:rPr>
                <w:b/>
              </w:rPr>
            </w:pPr>
            <w:r w:rsidRPr="003B5A67">
              <w:rPr>
                <w:b/>
              </w:rPr>
              <w:t xml:space="preserve">Sub-indicator </w:t>
            </w:r>
            <w:r w:rsidR="00DD2F2A">
              <w:rPr>
                <w:b/>
              </w:rPr>
              <w:t>6</w:t>
            </w:r>
            <w:r>
              <w:rPr>
                <w:b/>
              </w:rPr>
              <w:t>(a</w:t>
            </w:r>
            <w:r w:rsidRPr="003B5A67">
              <w:rPr>
                <w:b/>
              </w:rPr>
              <w:t xml:space="preserve">) </w:t>
            </w:r>
          </w:p>
          <w:p w14:paraId="7283F720" w14:textId="03BB1FD8" w:rsidR="004C6C1F" w:rsidRPr="00DD2F2A" w:rsidRDefault="00DD2F2A" w:rsidP="00DD2F2A">
            <w:pPr>
              <w:tabs>
                <w:tab w:val="left" w:pos="1217"/>
              </w:tabs>
              <w:spacing w:line="0" w:lineRule="atLeast"/>
              <w:jc w:val="center"/>
              <w:rPr>
                <w:b/>
                <w:lang w:val="en-GB"/>
              </w:rPr>
            </w:pPr>
            <w:r>
              <w:rPr>
                <w:b/>
                <w:lang w:val="en-GB"/>
              </w:rPr>
              <w:t>Procuring entities’ sustainable</w:t>
            </w:r>
            <w:r w:rsidR="00825B56">
              <w:rPr>
                <w:b/>
                <w:lang w:val="en-GB"/>
              </w:rPr>
              <w:t xml:space="preserve"> public</w:t>
            </w:r>
            <w:r>
              <w:rPr>
                <w:b/>
                <w:lang w:val="en-GB"/>
              </w:rPr>
              <w:t xml:space="preserve"> procurement strategy</w:t>
            </w:r>
          </w:p>
        </w:tc>
      </w:tr>
      <w:tr w:rsidR="004C6C1F" w:rsidRPr="007976C9" w14:paraId="3B73CA7D" w14:textId="77777777" w:rsidTr="006E065A">
        <w:trPr>
          <w:trHeight w:val="299"/>
        </w:trPr>
        <w:tc>
          <w:tcPr>
            <w:tcW w:w="10201" w:type="dxa"/>
            <w:shd w:val="clear" w:color="auto" w:fill="C2FAEA" w:themeFill="accent2" w:themeFillTint="33"/>
          </w:tcPr>
          <w:p w14:paraId="2C328215" w14:textId="4C16F232" w:rsidR="004C6C1F" w:rsidRPr="00DD2F2A" w:rsidRDefault="004C6C1F" w:rsidP="004C6C1F">
            <w:pPr>
              <w:rPr>
                <w:b/>
              </w:rPr>
            </w:pPr>
            <w:r w:rsidRPr="00DD2F2A">
              <w:rPr>
                <w:b/>
              </w:rPr>
              <w:t xml:space="preserve">Assessment criterion </w:t>
            </w:r>
            <w:r w:rsidR="00DD2F2A" w:rsidRPr="00DD2F2A">
              <w:rPr>
                <w:b/>
              </w:rPr>
              <w:t>6</w:t>
            </w:r>
            <w:r w:rsidRPr="00DD2F2A">
              <w:rPr>
                <w:b/>
              </w:rPr>
              <w:t>(a)(a):</w:t>
            </w:r>
          </w:p>
          <w:p w14:paraId="722CCAFA" w14:textId="5B836688" w:rsidR="004C6C1F" w:rsidRPr="00DD2F2A" w:rsidRDefault="00DD2F2A" w:rsidP="004C6C1F">
            <w:pPr>
              <w:rPr>
                <w:b/>
              </w:rPr>
            </w:pPr>
            <w:r w:rsidRPr="00DD2F2A">
              <w:rPr>
                <w:rFonts w:ascii="Calibri" w:hAnsi="Calibri" w:cs="Calibri"/>
                <w:color w:val="3C3C3C"/>
              </w:rPr>
              <w:t>Procuring entities are aware of national policies, strategic plans and legislation on SPP.</w:t>
            </w:r>
          </w:p>
        </w:tc>
      </w:tr>
      <w:tr w:rsidR="004C6C1F" w14:paraId="51F04F08" w14:textId="77777777" w:rsidTr="006E065A">
        <w:trPr>
          <w:trHeight w:val="366"/>
        </w:trPr>
        <w:tc>
          <w:tcPr>
            <w:tcW w:w="10201" w:type="dxa"/>
          </w:tcPr>
          <w:p w14:paraId="1989AE4C" w14:textId="25CDECFF" w:rsidR="004C6C1F" w:rsidRDefault="004C6C1F" w:rsidP="00E863E6">
            <w:r w:rsidRPr="007D4244">
              <w:rPr>
                <w:b/>
              </w:rPr>
              <w:t>Conclusion</w:t>
            </w:r>
            <w:r>
              <w:t xml:space="preserve">: </w:t>
            </w:r>
            <w:sdt>
              <w:sdtPr>
                <w:id w:val="-942761252"/>
                <w:placeholder>
                  <w:docPart w:val="C367070167424636913A5D980434BB3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517B35" w:rsidRPr="002059E6">
                  <w:rPr>
                    <w:rStyle w:val="PlaceholderText"/>
                  </w:rPr>
                  <w:t>Choose an item.</w:t>
                </w:r>
              </w:sdtContent>
            </w:sdt>
          </w:p>
        </w:tc>
      </w:tr>
      <w:tr w:rsidR="004C6C1F" w:rsidRPr="007D4244" w14:paraId="7F75F368" w14:textId="77777777" w:rsidTr="006E065A">
        <w:trPr>
          <w:trHeight w:val="770"/>
        </w:trPr>
        <w:tc>
          <w:tcPr>
            <w:tcW w:w="10201" w:type="dxa"/>
          </w:tcPr>
          <w:p w14:paraId="06C645F1" w14:textId="366473A2" w:rsidR="004C6C1F" w:rsidRPr="007D4244" w:rsidRDefault="004C6C1F" w:rsidP="00E863E6">
            <w:pPr>
              <w:rPr>
                <w:b/>
              </w:rPr>
            </w:pPr>
            <w:r w:rsidRPr="005C6C35">
              <w:rPr>
                <w:b/>
              </w:rPr>
              <w:t>Qualitative analysis</w:t>
            </w:r>
          </w:p>
        </w:tc>
      </w:tr>
      <w:tr w:rsidR="004C6C1F" w:rsidRPr="005C6C35" w14:paraId="02FAEDB5" w14:textId="77777777" w:rsidTr="006E065A">
        <w:trPr>
          <w:trHeight w:val="856"/>
        </w:trPr>
        <w:tc>
          <w:tcPr>
            <w:tcW w:w="10201" w:type="dxa"/>
          </w:tcPr>
          <w:p w14:paraId="68C90613" w14:textId="112387C9" w:rsidR="004C6C1F" w:rsidRPr="005C6C35" w:rsidRDefault="004C6C1F" w:rsidP="00E863E6">
            <w:pPr>
              <w:rPr>
                <w:b/>
              </w:rPr>
            </w:pPr>
            <w:r w:rsidRPr="005C6C35">
              <w:rPr>
                <w:b/>
              </w:rPr>
              <w:t>Gap analysis</w:t>
            </w:r>
          </w:p>
        </w:tc>
      </w:tr>
      <w:tr w:rsidR="004C6C1F" w:rsidRPr="005C6C35" w14:paraId="43D45978" w14:textId="77777777" w:rsidTr="006E065A">
        <w:trPr>
          <w:trHeight w:val="526"/>
        </w:trPr>
        <w:tc>
          <w:tcPr>
            <w:tcW w:w="10201" w:type="dxa"/>
          </w:tcPr>
          <w:p w14:paraId="4E12D724" w14:textId="50DCB964" w:rsidR="004C6C1F" w:rsidRPr="005C6C35" w:rsidRDefault="004C6C1F" w:rsidP="00E863E6">
            <w:pPr>
              <w:rPr>
                <w:b/>
              </w:rPr>
            </w:pPr>
            <w:r>
              <w:rPr>
                <w:b/>
              </w:rPr>
              <w:t>Recommendation</w:t>
            </w:r>
          </w:p>
        </w:tc>
      </w:tr>
      <w:tr w:rsidR="004C6C1F" w14:paraId="03FA387E" w14:textId="77777777" w:rsidTr="006E065A">
        <w:trPr>
          <w:trHeight w:val="526"/>
        </w:trPr>
        <w:tc>
          <w:tcPr>
            <w:tcW w:w="10201" w:type="dxa"/>
            <w:shd w:val="clear" w:color="auto" w:fill="C2FAEA" w:themeFill="accent2" w:themeFillTint="33"/>
          </w:tcPr>
          <w:p w14:paraId="75A02A0A" w14:textId="46471701" w:rsidR="004C6C1F" w:rsidRPr="00DD2F2A" w:rsidRDefault="004C6C1F" w:rsidP="00E863E6">
            <w:pPr>
              <w:rPr>
                <w:b/>
              </w:rPr>
            </w:pPr>
            <w:r w:rsidRPr="00DD2F2A">
              <w:rPr>
                <w:b/>
              </w:rPr>
              <w:t xml:space="preserve">Assessment criterion </w:t>
            </w:r>
            <w:r w:rsidR="00DD2F2A" w:rsidRPr="00DD2F2A">
              <w:rPr>
                <w:b/>
              </w:rPr>
              <w:t>6(</w:t>
            </w:r>
            <w:r w:rsidRPr="00DD2F2A">
              <w:rPr>
                <w:b/>
              </w:rPr>
              <w:t>a)(b):</w:t>
            </w:r>
          </w:p>
          <w:p w14:paraId="1C79B3FA" w14:textId="0C109730" w:rsidR="004C6C1F" w:rsidRPr="00DD2F2A" w:rsidRDefault="00DD2F2A" w:rsidP="00E863E6">
            <w:pPr>
              <w:rPr>
                <w:b/>
              </w:rPr>
            </w:pPr>
            <w:r w:rsidRPr="00DD2F2A">
              <w:rPr>
                <w:rFonts w:ascii="Calibri" w:hAnsi="Calibri" w:cs="Calibri"/>
                <w:color w:val="3C3C3C"/>
              </w:rPr>
              <w:t>Procuring entities have mechanisms in place to assess risks and opportunities related to their SPP strategies.</w:t>
            </w:r>
          </w:p>
        </w:tc>
      </w:tr>
      <w:tr w:rsidR="004C6C1F" w14:paraId="4ED5A58D" w14:textId="77777777" w:rsidTr="006E065A">
        <w:trPr>
          <w:trHeight w:val="526"/>
        </w:trPr>
        <w:tc>
          <w:tcPr>
            <w:tcW w:w="10201" w:type="dxa"/>
          </w:tcPr>
          <w:p w14:paraId="49C6130D" w14:textId="30BC42EA" w:rsidR="004C6C1F" w:rsidRDefault="004C6C1F" w:rsidP="00E863E6">
            <w:pPr>
              <w:rPr>
                <w:b/>
              </w:rPr>
            </w:pPr>
            <w:r w:rsidRPr="007D4244">
              <w:rPr>
                <w:b/>
              </w:rPr>
              <w:t>Conclusion</w:t>
            </w:r>
            <w:r>
              <w:t xml:space="preserve">: </w:t>
            </w:r>
            <w:sdt>
              <w:sdtPr>
                <w:id w:val="1441644459"/>
                <w:placeholder>
                  <w:docPart w:val="4DF0372232944014ABB3040A41BD28D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4C6C1F" w14:paraId="28D6D4D5" w14:textId="77777777" w:rsidTr="006E065A">
        <w:trPr>
          <w:trHeight w:val="526"/>
        </w:trPr>
        <w:tc>
          <w:tcPr>
            <w:tcW w:w="10201" w:type="dxa"/>
          </w:tcPr>
          <w:p w14:paraId="5ECAE598" w14:textId="00D4C5AC" w:rsidR="004C6C1F" w:rsidRDefault="004C6C1F" w:rsidP="00E863E6">
            <w:pPr>
              <w:rPr>
                <w:b/>
              </w:rPr>
            </w:pPr>
            <w:r w:rsidRPr="005C6C35">
              <w:rPr>
                <w:b/>
              </w:rPr>
              <w:t>Qualitative analysis</w:t>
            </w:r>
          </w:p>
        </w:tc>
      </w:tr>
      <w:tr w:rsidR="004C6C1F" w14:paraId="018AEB52" w14:textId="77777777" w:rsidTr="006E065A">
        <w:trPr>
          <w:trHeight w:val="526"/>
        </w:trPr>
        <w:tc>
          <w:tcPr>
            <w:tcW w:w="10201" w:type="dxa"/>
          </w:tcPr>
          <w:p w14:paraId="7A7BFC4C" w14:textId="2E22A852" w:rsidR="004C6C1F" w:rsidRDefault="004C6C1F" w:rsidP="00E863E6">
            <w:pPr>
              <w:rPr>
                <w:b/>
              </w:rPr>
            </w:pPr>
            <w:r w:rsidRPr="005C6C35">
              <w:rPr>
                <w:b/>
              </w:rPr>
              <w:t>Gap analysis</w:t>
            </w:r>
          </w:p>
        </w:tc>
      </w:tr>
      <w:tr w:rsidR="004C6C1F" w:rsidRPr="005C6C35" w14:paraId="7A1213D9" w14:textId="77777777" w:rsidTr="006E065A">
        <w:trPr>
          <w:trHeight w:val="526"/>
        </w:trPr>
        <w:tc>
          <w:tcPr>
            <w:tcW w:w="10201" w:type="dxa"/>
          </w:tcPr>
          <w:p w14:paraId="42A9759E" w14:textId="42693558" w:rsidR="004C6C1F" w:rsidRPr="005C6C35" w:rsidRDefault="004C6C1F" w:rsidP="00E863E6">
            <w:pPr>
              <w:rPr>
                <w:b/>
              </w:rPr>
            </w:pPr>
            <w:r>
              <w:rPr>
                <w:b/>
              </w:rPr>
              <w:lastRenderedPageBreak/>
              <w:t>Recommendation</w:t>
            </w:r>
          </w:p>
        </w:tc>
      </w:tr>
      <w:tr w:rsidR="004C6C1F" w14:paraId="5A266395" w14:textId="77777777" w:rsidTr="006E065A">
        <w:trPr>
          <w:trHeight w:val="526"/>
        </w:trPr>
        <w:tc>
          <w:tcPr>
            <w:tcW w:w="10201" w:type="dxa"/>
            <w:shd w:val="clear" w:color="auto" w:fill="C2FAEA" w:themeFill="accent2" w:themeFillTint="33"/>
          </w:tcPr>
          <w:p w14:paraId="19372AE6" w14:textId="473F4FE2" w:rsidR="004C6C1F" w:rsidRPr="00DD2F2A" w:rsidRDefault="004C6C1F" w:rsidP="00E863E6">
            <w:pPr>
              <w:rPr>
                <w:b/>
              </w:rPr>
            </w:pPr>
            <w:r w:rsidRPr="00DD2F2A">
              <w:rPr>
                <w:b/>
              </w:rPr>
              <w:t xml:space="preserve">Assessment criterion </w:t>
            </w:r>
            <w:r w:rsidR="00DD2F2A" w:rsidRPr="00DD2F2A">
              <w:rPr>
                <w:b/>
              </w:rPr>
              <w:t>6</w:t>
            </w:r>
            <w:r w:rsidRPr="00DD2F2A">
              <w:rPr>
                <w:b/>
              </w:rPr>
              <w:t>(a)(c):</w:t>
            </w:r>
          </w:p>
          <w:p w14:paraId="74757C17" w14:textId="6C944289" w:rsidR="004C6C1F" w:rsidRPr="00DD2F2A" w:rsidRDefault="00DD2F2A" w:rsidP="00E863E6">
            <w:pPr>
              <w:rPr>
                <w:b/>
              </w:rPr>
            </w:pPr>
            <w:r w:rsidRPr="00DD2F2A">
              <w:rPr>
                <w:rFonts w:ascii="Calibri" w:hAnsi="Calibri" w:cs="Calibri"/>
                <w:color w:val="3C3C3C"/>
              </w:rPr>
              <w:t>Procuring entities undertake activities to translate national priorities on SPP into their own strategies.</w:t>
            </w:r>
          </w:p>
        </w:tc>
      </w:tr>
      <w:tr w:rsidR="004C6C1F" w14:paraId="7AA00D49" w14:textId="77777777" w:rsidTr="006E065A">
        <w:trPr>
          <w:trHeight w:val="526"/>
        </w:trPr>
        <w:tc>
          <w:tcPr>
            <w:tcW w:w="10201" w:type="dxa"/>
          </w:tcPr>
          <w:p w14:paraId="2E2C7562" w14:textId="735D7E8E" w:rsidR="004C6C1F" w:rsidRDefault="004C6C1F" w:rsidP="00E863E6">
            <w:pPr>
              <w:rPr>
                <w:b/>
              </w:rPr>
            </w:pPr>
            <w:r w:rsidRPr="007D4244">
              <w:rPr>
                <w:b/>
              </w:rPr>
              <w:t>Conclusion</w:t>
            </w:r>
            <w:r>
              <w:t xml:space="preserve">: </w:t>
            </w:r>
            <w:sdt>
              <w:sdtPr>
                <w:id w:val="4566050"/>
                <w:placeholder>
                  <w:docPart w:val="7D9ABDE824354F3F9EA277F55CB9616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4C6C1F" w14:paraId="6BB96326" w14:textId="77777777" w:rsidTr="006E065A">
        <w:trPr>
          <w:trHeight w:val="526"/>
        </w:trPr>
        <w:tc>
          <w:tcPr>
            <w:tcW w:w="10201" w:type="dxa"/>
          </w:tcPr>
          <w:p w14:paraId="742C8A0F" w14:textId="70147991" w:rsidR="004C6C1F" w:rsidRDefault="004C6C1F" w:rsidP="00E863E6">
            <w:pPr>
              <w:rPr>
                <w:b/>
              </w:rPr>
            </w:pPr>
            <w:r w:rsidRPr="005C6C35">
              <w:rPr>
                <w:b/>
              </w:rPr>
              <w:t>Qualitative analysis</w:t>
            </w:r>
          </w:p>
        </w:tc>
      </w:tr>
      <w:tr w:rsidR="004C6C1F" w14:paraId="0CAE5EEC" w14:textId="77777777" w:rsidTr="006E065A">
        <w:trPr>
          <w:trHeight w:val="526"/>
        </w:trPr>
        <w:tc>
          <w:tcPr>
            <w:tcW w:w="10201" w:type="dxa"/>
          </w:tcPr>
          <w:p w14:paraId="341E6250" w14:textId="5DC87D58" w:rsidR="004C6C1F" w:rsidRDefault="004C6C1F" w:rsidP="00E863E6">
            <w:pPr>
              <w:rPr>
                <w:b/>
              </w:rPr>
            </w:pPr>
            <w:r w:rsidRPr="005C6C35">
              <w:rPr>
                <w:b/>
              </w:rPr>
              <w:t>Gap analysis</w:t>
            </w:r>
          </w:p>
        </w:tc>
      </w:tr>
      <w:tr w:rsidR="004C6C1F" w14:paraId="28A3B773" w14:textId="77777777" w:rsidTr="006E065A">
        <w:trPr>
          <w:trHeight w:val="526"/>
        </w:trPr>
        <w:tc>
          <w:tcPr>
            <w:tcW w:w="10201" w:type="dxa"/>
          </w:tcPr>
          <w:p w14:paraId="717B777C" w14:textId="561B8CCE" w:rsidR="004C6C1F" w:rsidRDefault="004C6C1F" w:rsidP="00E863E6">
            <w:pPr>
              <w:rPr>
                <w:b/>
              </w:rPr>
            </w:pPr>
            <w:r>
              <w:rPr>
                <w:b/>
              </w:rPr>
              <w:t>Recommendation</w:t>
            </w:r>
          </w:p>
        </w:tc>
      </w:tr>
      <w:tr w:rsidR="00825B56" w14:paraId="7C1376AC" w14:textId="77777777" w:rsidTr="00825B56">
        <w:trPr>
          <w:trHeight w:val="526"/>
        </w:trPr>
        <w:tc>
          <w:tcPr>
            <w:tcW w:w="10201" w:type="dxa"/>
            <w:shd w:val="clear" w:color="auto" w:fill="C2FAEA" w:themeFill="accent2" w:themeFillTint="33"/>
          </w:tcPr>
          <w:p w14:paraId="176379D5" w14:textId="42EE2656" w:rsidR="00825B56" w:rsidRPr="00DD2F2A" w:rsidRDefault="00825B56" w:rsidP="00825B56">
            <w:pPr>
              <w:rPr>
                <w:b/>
              </w:rPr>
            </w:pPr>
            <w:r w:rsidRPr="00DD2F2A">
              <w:rPr>
                <w:b/>
              </w:rPr>
              <w:t>Assessment criterion 6(a)(</w:t>
            </w:r>
            <w:r>
              <w:rPr>
                <w:b/>
              </w:rPr>
              <w:t>d</w:t>
            </w:r>
            <w:r w:rsidRPr="00DD2F2A">
              <w:rPr>
                <w:b/>
              </w:rPr>
              <w:t>):</w:t>
            </w:r>
          </w:p>
          <w:p w14:paraId="346404A8" w14:textId="5AAE6DB3" w:rsidR="00825B56" w:rsidRDefault="00825B56" w:rsidP="00825B56">
            <w:pPr>
              <w:rPr>
                <w:b/>
              </w:rPr>
            </w:pPr>
            <w:r w:rsidRPr="00DD2F2A">
              <w:rPr>
                <w:rFonts w:ascii="Calibri" w:hAnsi="Calibri" w:cs="Calibri"/>
                <w:color w:val="3C3C3C"/>
              </w:rPr>
              <w:t xml:space="preserve">Procuring entities </w:t>
            </w:r>
            <w:r w:rsidR="00900FB0">
              <w:rPr>
                <w:rFonts w:ascii="Calibri" w:hAnsi="Calibri" w:cs="Calibri"/>
                <w:color w:val="3C3C3C"/>
              </w:rPr>
              <w:t>have performance measures in place to monitor and follow up on their SPP efforts</w:t>
            </w:r>
          </w:p>
        </w:tc>
      </w:tr>
      <w:tr w:rsidR="00825B56" w14:paraId="050BB242" w14:textId="77777777" w:rsidTr="006E065A">
        <w:trPr>
          <w:trHeight w:val="526"/>
        </w:trPr>
        <w:tc>
          <w:tcPr>
            <w:tcW w:w="10201" w:type="dxa"/>
          </w:tcPr>
          <w:p w14:paraId="6724ACF2" w14:textId="48B5450B" w:rsidR="00825B56" w:rsidRDefault="00825B56" w:rsidP="00825B56">
            <w:pPr>
              <w:rPr>
                <w:b/>
              </w:rPr>
            </w:pPr>
            <w:r w:rsidRPr="007D4244">
              <w:rPr>
                <w:b/>
              </w:rPr>
              <w:t>Conclusion</w:t>
            </w:r>
            <w:r>
              <w:t xml:space="preserve">: </w:t>
            </w:r>
            <w:sdt>
              <w:sdtPr>
                <w:id w:val="246927911"/>
                <w:placeholder>
                  <w:docPart w:val="666E1B4F1D2E475698615DA338F70437"/>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25B56" w14:paraId="2451362C" w14:textId="77777777" w:rsidTr="006E065A">
        <w:trPr>
          <w:trHeight w:val="526"/>
        </w:trPr>
        <w:tc>
          <w:tcPr>
            <w:tcW w:w="10201" w:type="dxa"/>
          </w:tcPr>
          <w:p w14:paraId="1AA4189E" w14:textId="515708B1" w:rsidR="00825B56" w:rsidRDefault="00825B56" w:rsidP="00825B56">
            <w:pPr>
              <w:rPr>
                <w:b/>
              </w:rPr>
            </w:pPr>
            <w:r w:rsidRPr="005C6C35">
              <w:rPr>
                <w:b/>
              </w:rPr>
              <w:t>Qualitative analysis</w:t>
            </w:r>
          </w:p>
        </w:tc>
      </w:tr>
      <w:tr w:rsidR="00825B56" w14:paraId="7B70FE81" w14:textId="77777777" w:rsidTr="006E065A">
        <w:trPr>
          <w:trHeight w:val="526"/>
        </w:trPr>
        <w:tc>
          <w:tcPr>
            <w:tcW w:w="10201" w:type="dxa"/>
          </w:tcPr>
          <w:p w14:paraId="57BCA774" w14:textId="12F55987" w:rsidR="00825B56" w:rsidRDefault="00825B56" w:rsidP="00825B56">
            <w:pPr>
              <w:rPr>
                <w:b/>
              </w:rPr>
            </w:pPr>
            <w:r w:rsidRPr="005C6C35">
              <w:rPr>
                <w:b/>
              </w:rPr>
              <w:t>Gap analysis</w:t>
            </w:r>
          </w:p>
        </w:tc>
      </w:tr>
      <w:tr w:rsidR="00825B56" w14:paraId="343B9C1B" w14:textId="77777777" w:rsidTr="006E065A">
        <w:trPr>
          <w:trHeight w:val="526"/>
        </w:trPr>
        <w:tc>
          <w:tcPr>
            <w:tcW w:w="10201" w:type="dxa"/>
          </w:tcPr>
          <w:p w14:paraId="3BCCA0A5" w14:textId="697840BF" w:rsidR="00825B56" w:rsidRDefault="00825B56" w:rsidP="00825B56">
            <w:pPr>
              <w:rPr>
                <w:b/>
              </w:rPr>
            </w:pPr>
            <w:r>
              <w:rPr>
                <w:b/>
              </w:rPr>
              <w:t>Recommendation</w:t>
            </w:r>
          </w:p>
        </w:tc>
      </w:tr>
      <w:tr w:rsidR="00825B56" w14:paraId="26F91BDE" w14:textId="77777777" w:rsidTr="00DD2F2A">
        <w:trPr>
          <w:trHeight w:val="526"/>
        </w:trPr>
        <w:tc>
          <w:tcPr>
            <w:tcW w:w="10201" w:type="dxa"/>
            <w:shd w:val="clear" w:color="auto" w:fill="49F1C1" w:themeFill="accent2" w:themeFillTint="99"/>
          </w:tcPr>
          <w:p w14:paraId="46F28B5E" w14:textId="47176A7F" w:rsidR="00825B56" w:rsidRPr="003B5A67" w:rsidRDefault="00825B56" w:rsidP="00825B56">
            <w:pPr>
              <w:jc w:val="center"/>
              <w:rPr>
                <w:b/>
              </w:rPr>
            </w:pPr>
            <w:r w:rsidRPr="003B5A67">
              <w:rPr>
                <w:b/>
              </w:rPr>
              <w:t xml:space="preserve">Sub-indicator </w:t>
            </w:r>
            <w:r>
              <w:rPr>
                <w:b/>
              </w:rPr>
              <w:t>6(b</w:t>
            </w:r>
            <w:r w:rsidRPr="003B5A67">
              <w:rPr>
                <w:b/>
              </w:rPr>
              <w:t>)</w:t>
            </w:r>
          </w:p>
          <w:p w14:paraId="6D6DC3B0" w14:textId="50421546" w:rsidR="00825B56" w:rsidRPr="00DD2F2A" w:rsidRDefault="00825B56" w:rsidP="00825B56">
            <w:pPr>
              <w:jc w:val="center"/>
              <w:rPr>
                <w:b/>
              </w:rPr>
            </w:pPr>
            <w:proofErr w:type="spellStart"/>
            <w:r>
              <w:rPr>
                <w:b/>
              </w:rPr>
              <w:t>Centralised</w:t>
            </w:r>
            <w:proofErr w:type="spellEnd"/>
            <w:r>
              <w:rPr>
                <w:b/>
              </w:rPr>
              <w:t xml:space="preserve"> procurement body</w:t>
            </w:r>
          </w:p>
        </w:tc>
      </w:tr>
      <w:tr w:rsidR="00825B56" w14:paraId="311D8D65" w14:textId="77777777" w:rsidTr="006E065A">
        <w:trPr>
          <w:trHeight w:val="526"/>
        </w:trPr>
        <w:tc>
          <w:tcPr>
            <w:tcW w:w="10201" w:type="dxa"/>
            <w:shd w:val="clear" w:color="auto" w:fill="C2FAEA" w:themeFill="accent2" w:themeFillTint="33"/>
          </w:tcPr>
          <w:p w14:paraId="07BA23E4" w14:textId="1EC24F9D" w:rsidR="00825B56" w:rsidRPr="00DD2F2A" w:rsidRDefault="00825B56" w:rsidP="00825B56">
            <w:pPr>
              <w:rPr>
                <w:b/>
              </w:rPr>
            </w:pPr>
            <w:r w:rsidRPr="00DD2F2A">
              <w:rPr>
                <w:b/>
              </w:rPr>
              <w:t>Assessment criterion 6(b)(a):</w:t>
            </w:r>
          </w:p>
          <w:p w14:paraId="09D50A2D" w14:textId="0950B51B" w:rsidR="00825B56" w:rsidRPr="00DD2F2A" w:rsidRDefault="00900FB0" w:rsidP="00825B56">
            <w:pPr>
              <w:autoSpaceDE w:val="0"/>
              <w:autoSpaceDN w:val="0"/>
              <w:adjustRightInd w:val="0"/>
              <w:jc w:val="left"/>
              <w:rPr>
                <w:rFonts w:ascii="Calibri" w:hAnsi="Calibri" w:cs="Calibri"/>
                <w:color w:val="3C3C3C"/>
              </w:rPr>
            </w:pPr>
            <w:proofErr w:type="spellStart"/>
            <w:r>
              <w:rPr>
                <w:rFonts w:ascii="Calibri" w:hAnsi="Calibri" w:cs="Calibri"/>
                <w:color w:val="3C3C3C"/>
              </w:rPr>
              <w:t>C</w:t>
            </w:r>
            <w:r w:rsidR="00825B56" w:rsidRPr="00DD2F2A">
              <w:rPr>
                <w:rFonts w:ascii="Calibri" w:hAnsi="Calibri" w:cs="Calibri"/>
                <w:color w:val="3C3C3C"/>
              </w:rPr>
              <w:t>entralised</w:t>
            </w:r>
            <w:proofErr w:type="spellEnd"/>
            <w:r w:rsidR="00825B56" w:rsidRPr="00DD2F2A">
              <w:rPr>
                <w:rFonts w:ascii="Calibri" w:hAnsi="Calibri" w:cs="Calibri"/>
                <w:color w:val="3C3C3C"/>
              </w:rPr>
              <w:t xml:space="preserve"> procurement bod</w:t>
            </w:r>
            <w:r>
              <w:rPr>
                <w:rFonts w:ascii="Calibri" w:hAnsi="Calibri" w:cs="Calibri"/>
                <w:color w:val="3C3C3C"/>
              </w:rPr>
              <w:t>ies</w:t>
            </w:r>
            <w:r w:rsidR="00825B56" w:rsidRPr="00DD2F2A">
              <w:rPr>
                <w:rFonts w:ascii="Calibri" w:hAnsi="Calibri" w:cs="Calibri"/>
                <w:color w:val="3C3C3C"/>
              </w:rPr>
              <w:t xml:space="preserve"> </w:t>
            </w:r>
            <w:r>
              <w:rPr>
                <w:rFonts w:ascii="Calibri" w:hAnsi="Calibri" w:cs="Calibri"/>
                <w:color w:val="3C3C3C"/>
              </w:rPr>
              <w:t>are</w:t>
            </w:r>
            <w:r w:rsidR="00825B56" w:rsidRPr="00DD2F2A">
              <w:rPr>
                <w:rFonts w:ascii="Calibri" w:hAnsi="Calibri" w:cs="Calibri"/>
                <w:color w:val="3C3C3C"/>
              </w:rPr>
              <w:t xml:space="preserve"> aware and participate, as appropriate, in the design of national policies,</w:t>
            </w:r>
          </w:p>
          <w:p w14:paraId="6FB941C8" w14:textId="4CF4104D" w:rsidR="00825B56" w:rsidRPr="00DD2F2A" w:rsidRDefault="00825B56" w:rsidP="00825B56">
            <w:pPr>
              <w:rPr>
                <w:b/>
                <w:bCs/>
              </w:rPr>
            </w:pPr>
            <w:r w:rsidRPr="00DD2F2A">
              <w:rPr>
                <w:rFonts w:ascii="Calibri" w:hAnsi="Calibri" w:cs="Calibri"/>
                <w:color w:val="3C3C3C"/>
              </w:rPr>
              <w:t>strategic plans and legislation on SPP.</w:t>
            </w:r>
          </w:p>
        </w:tc>
      </w:tr>
      <w:tr w:rsidR="00825B56" w14:paraId="14D70A6D" w14:textId="77777777" w:rsidTr="006E065A">
        <w:trPr>
          <w:trHeight w:val="526"/>
        </w:trPr>
        <w:tc>
          <w:tcPr>
            <w:tcW w:w="10201" w:type="dxa"/>
          </w:tcPr>
          <w:p w14:paraId="398094BE" w14:textId="79198396" w:rsidR="00825B56" w:rsidRDefault="00825B56" w:rsidP="00825B56">
            <w:pPr>
              <w:rPr>
                <w:b/>
              </w:rPr>
            </w:pPr>
            <w:r w:rsidRPr="007D4244">
              <w:rPr>
                <w:b/>
              </w:rPr>
              <w:t>Conclusion</w:t>
            </w:r>
            <w:r>
              <w:t xml:space="preserve">: </w:t>
            </w:r>
            <w:sdt>
              <w:sdtPr>
                <w:id w:val="1743290676"/>
                <w:placeholder>
                  <w:docPart w:val="A2B70068E7974AFDB59C1C481BB030D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25B56" w14:paraId="773C354C" w14:textId="77777777" w:rsidTr="006E065A">
        <w:trPr>
          <w:trHeight w:val="526"/>
        </w:trPr>
        <w:tc>
          <w:tcPr>
            <w:tcW w:w="10201" w:type="dxa"/>
          </w:tcPr>
          <w:p w14:paraId="4721D02D" w14:textId="5D9D75C7" w:rsidR="00825B56" w:rsidRDefault="00825B56" w:rsidP="00825B56">
            <w:pPr>
              <w:rPr>
                <w:b/>
              </w:rPr>
            </w:pPr>
            <w:r w:rsidRPr="005C6C35">
              <w:rPr>
                <w:b/>
              </w:rPr>
              <w:t>Qualitative analysis</w:t>
            </w:r>
          </w:p>
        </w:tc>
      </w:tr>
      <w:tr w:rsidR="00825B56" w14:paraId="05C13D87" w14:textId="77777777" w:rsidTr="006E065A">
        <w:trPr>
          <w:trHeight w:val="526"/>
        </w:trPr>
        <w:tc>
          <w:tcPr>
            <w:tcW w:w="10201" w:type="dxa"/>
          </w:tcPr>
          <w:p w14:paraId="3691784F" w14:textId="006A0A5A" w:rsidR="00825B56" w:rsidRDefault="00825B56" w:rsidP="00825B56">
            <w:pPr>
              <w:rPr>
                <w:b/>
              </w:rPr>
            </w:pPr>
            <w:r w:rsidRPr="005C6C35">
              <w:rPr>
                <w:b/>
              </w:rPr>
              <w:t>Gap analysis</w:t>
            </w:r>
          </w:p>
        </w:tc>
      </w:tr>
      <w:tr w:rsidR="00825B56" w14:paraId="7F075184" w14:textId="77777777" w:rsidTr="006E065A">
        <w:trPr>
          <w:trHeight w:val="526"/>
        </w:trPr>
        <w:tc>
          <w:tcPr>
            <w:tcW w:w="10201" w:type="dxa"/>
          </w:tcPr>
          <w:p w14:paraId="17359E51" w14:textId="4B39C3DD" w:rsidR="00825B56" w:rsidRDefault="00825B56" w:rsidP="00825B56">
            <w:pPr>
              <w:rPr>
                <w:b/>
              </w:rPr>
            </w:pPr>
            <w:r>
              <w:rPr>
                <w:b/>
              </w:rPr>
              <w:t>Recommendation</w:t>
            </w:r>
          </w:p>
        </w:tc>
      </w:tr>
      <w:tr w:rsidR="00825B56" w14:paraId="044BB1EA" w14:textId="77777777" w:rsidTr="00DD2F2A">
        <w:trPr>
          <w:trHeight w:val="526"/>
        </w:trPr>
        <w:tc>
          <w:tcPr>
            <w:tcW w:w="10201" w:type="dxa"/>
            <w:shd w:val="clear" w:color="auto" w:fill="C2FAEA" w:themeFill="accent2" w:themeFillTint="33"/>
          </w:tcPr>
          <w:p w14:paraId="5E183A93" w14:textId="24C344B3" w:rsidR="00825B56" w:rsidRPr="00DD2F2A" w:rsidRDefault="00825B56" w:rsidP="00825B56">
            <w:pPr>
              <w:rPr>
                <w:b/>
              </w:rPr>
            </w:pPr>
            <w:r w:rsidRPr="00DD2F2A">
              <w:rPr>
                <w:b/>
              </w:rPr>
              <w:t>Assessment criterion 6(b)(b):</w:t>
            </w:r>
          </w:p>
          <w:p w14:paraId="321254CB" w14:textId="37D17628" w:rsidR="00825B56" w:rsidRPr="00DD2F2A" w:rsidRDefault="00900FB0" w:rsidP="00825B56">
            <w:pPr>
              <w:rPr>
                <w:b/>
              </w:rPr>
            </w:pPr>
            <w:proofErr w:type="spellStart"/>
            <w:r>
              <w:rPr>
                <w:rFonts w:ascii="Calibri" w:hAnsi="Calibri" w:cs="Calibri"/>
                <w:color w:val="3C3C3C"/>
              </w:rPr>
              <w:t>C</w:t>
            </w:r>
            <w:r w:rsidR="00825B56" w:rsidRPr="00DD2F2A">
              <w:rPr>
                <w:rFonts w:ascii="Calibri" w:hAnsi="Calibri" w:cs="Calibri"/>
                <w:color w:val="3C3C3C"/>
              </w:rPr>
              <w:t>entralised</w:t>
            </w:r>
            <w:proofErr w:type="spellEnd"/>
            <w:r w:rsidR="00825B56" w:rsidRPr="00DD2F2A">
              <w:rPr>
                <w:rFonts w:ascii="Calibri" w:hAnsi="Calibri" w:cs="Calibri"/>
                <w:color w:val="3C3C3C"/>
              </w:rPr>
              <w:t xml:space="preserve"> procurement bod</w:t>
            </w:r>
            <w:r>
              <w:rPr>
                <w:rFonts w:ascii="Calibri" w:hAnsi="Calibri" w:cs="Calibri"/>
                <w:color w:val="3C3C3C"/>
              </w:rPr>
              <w:t>ies</w:t>
            </w:r>
            <w:r w:rsidR="00825B56" w:rsidRPr="00DD2F2A">
              <w:rPr>
                <w:rFonts w:ascii="Calibri" w:hAnsi="Calibri" w:cs="Calibri"/>
                <w:color w:val="3C3C3C"/>
              </w:rPr>
              <w:t xml:space="preserve"> assess</w:t>
            </w:r>
            <w:r>
              <w:rPr>
                <w:rFonts w:ascii="Calibri" w:hAnsi="Calibri" w:cs="Calibri"/>
                <w:color w:val="3C3C3C"/>
              </w:rPr>
              <w:t xml:space="preserve"> </w:t>
            </w:r>
            <w:r w:rsidR="00825B56" w:rsidRPr="00DD2F2A">
              <w:rPr>
                <w:rFonts w:ascii="Calibri" w:hAnsi="Calibri" w:cs="Calibri"/>
                <w:color w:val="3C3C3C"/>
              </w:rPr>
              <w:t>risks and opportunities related to SPP.</w:t>
            </w:r>
          </w:p>
        </w:tc>
      </w:tr>
      <w:tr w:rsidR="00825B56" w14:paraId="31C22AB7" w14:textId="77777777" w:rsidTr="006E065A">
        <w:trPr>
          <w:trHeight w:val="526"/>
        </w:trPr>
        <w:tc>
          <w:tcPr>
            <w:tcW w:w="10201" w:type="dxa"/>
          </w:tcPr>
          <w:p w14:paraId="081F3F0A" w14:textId="173E4D70" w:rsidR="00825B56" w:rsidRDefault="00825B56" w:rsidP="00825B56">
            <w:pPr>
              <w:rPr>
                <w:b/>
              </w:rPr>
            </w:pPr>
            <w:r w:rsidRPr="007D4244">
              <w:rPr>
                <w:b/>
              </w:rPr>
              <w:t>Conclusion</w:t>
            </w:r>
            <w:r>
              <w:t xml:space="preserve">: </w:t>
            </w:r>
            <w:sdt>
              <w:sdtPr>
                <w:id w:val="1406109432"/>
                <w:placeholder>
                  <w:docPart w:val="FD4B4656412E40E6BDA152A1041A3CF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25B56" w14:paraId="4F0945F9" w14:textId="77777777" w:rsidTr="006E065A">
        <w:trPr>
          <w:trHeight w:val="526"/>
        </w:trPr>
        <w:tc>
          <w:tcPr>
            <w:tcW w:w="10201" w:type="dxa"/>
          </w:tcPr>
          <w:p w14:paraId="110A3112" w14:textId="79D5BE3C" w:rsidR="00825B56" w:rsidRDefault="00825B56" w:rsidP="00825B56">
            <w:pPr>
              <w:rPr>
                <w:b/>
              </w:rPr>
            </w:pPr>
            <w:r w:rsidRPr="005C6C35">
              <w:rPr>
                <w:b/>
              </w:rPr>
              <w:t>Qualitative analysis</w:t>
            </w:r>
          </w:p>
        </w:tc>
      </w:tr>
      <w:tr w:rsidR="00825B56" w14:paraId="6F314AAA" w14:textId="77777777" w:rsidTr="006E065A">
        <w:trPr>
          <w:trHeight w:val="526"/>
        </w:trPr>
        <w:tc>
          <w:tcPr>
            <w:tcW w:w="10201" w:type="dxa"/>
          </w:tcPr>
          <w:p w14:paraId="3CE9C4D7" w14:textId="17F00640" w:rsidR="00825B56" w:rsidRDefault="00825B56" w:rsidP="00825B56">
            <w:pPr>
              <w:rPr>
                <w:b/>
              </w:rPr>
            </w:pPr>
            <w:r w:rsidRPr="005C6C35">
              <w:rPr>
                <w:b/>
              </w:rPr>
              <w:t>Gap analysis</w:t>
            </w:r>
          </w:p>
        </w:tc>
      </w:tr>
      <w:tr w:rsidR="00825B56" w14:paraId="6F05BEE8" w14:textId="77777777" w:rsidTr="006E065A">
        <w:trPr>
          <w:trHeight w:val="526"/>
        </w:trPr>
        <w:tc>
          <w:tcPr>
            <w:tcW w:w="10201" w:type="dxa"/>
          </w:tcPr>
          <w:p w14:paraId="033DA594" w14:textId="6E2C81DD" w:rsidR="00825B56" w:rsidRDefault="00825B56" w:rsidP="00825B56">
            <w:pPr>
              <w:rPr>
                <w:b/>
              </w:rPr>
            </w:pPr>
            <w:r>
              <w:rPr>
                <w:b/>
              </w:rPr>
              <w:t>Recommendation</w:t>
            </w:r>
          </w:p>
        </w:tc>
      </w:tr>
      <w:tr w:rsidR="00825B56" w14:paraId="3091C609" w14:textId="77777777" w:rsidTr="00DD2F2A">
        <w:trPr>
          <w:trHeight w:val="526"/>
        </w:trPr>
        <w:tc>
          <w:tcPr>
            <w:tcW w:w="10201" w:type="dxa"/>
            <w:shd w:val="clear" w:color="auto" w:fill="C2FAEA" w:themeFill="accent2" w:themeFillTint="33"/>
          </w:tcPr>
          <w:p w14:paraId="61820856" w14:textId="77777777" w:rsidR="00900FB0" w:rsidRDefault="00825B56" w:rsidP="00900FB0">
            <w:pPr>
              <w:rPr>
                <w:b/>
              </w:rPr>
            </w:pPr>
            <w:r w:rsidRPr="00DD2F2A">
              <w:rPr>
                <w:b/>
              </w:rPr>
              <w:t>Assessment criterion 6(b)(c):</w:t>
            </w:r>
          </w:p>
          <w:p w14:paraId="7939918D" w14:textId="4B375E06" w:rsidR="00825B56" w:rsidRPr="00900FB0" w:rsidRDefault="00900FB0" w:rsidP="00900FB0">
            <w:pPr>
              <w:rPr>
                <w:b/>
              </w:rPr>
            </w:pPr>
            <w:proofErr w:type="spellStart"/>
            <w:r>
              <w:rPr>
                <w:rFonts w:ascii="Calibri" w:hAnsi="Calibri" w:cs="Calibri"/>
              </w:rPr>
              <w:t>C</w:t>
            </w:r>
            <w:r w:rsidR="00825B56" w:rsidRPr="00DD2F2A">
              <w:rPr>
                <w:rFonts w:ascii="Calibri" w:hAnsi="Calibri" w:cs="Calibri"/>
                <w:color w:val="3C3C3C"/>
              </w:rPr>
              <w:t>entralised</w:t>
            </w:r>
            <w:proofErr w:type="spellEnd"/>
            <w:r w:rsidR="00825B56" w:rsidRPr="00DD2F2A">
              <w:rPr>
                <w:rFonts w:ascii="Calibri" w:hAnsi="Calibri" w:cs="Calibri"/>
                <w:color w:val="3C3C3C"/>
              </w:rPr>
              <w:t xml:space="preserve"> procurement bod</w:t>
            </w:r>
            <w:r>
              <w:rPr>
                <w:rFonts w:ascii="Calibri" w:hAnsi="Calibri" w:cs="Calibri"/>
                <w:color w:val="3C3C3C"/>
              </w:rPr>
              <w:t>ies undertake</w:t>
            </w:r>
            <w:r w:rsidR="00825B56" w:rsidRPr="00DD2F2A">
              <w:rPr>
                <w:rFonts w:ascii="Calibri" w:hAnsi="Calibri" w:cs="Calibri"/>
                <w:color w:val="3C3C3C"/>
              </w:rPr>
              <w:t xml:space="preserve"> activities to </w:t>
            </w:r>
            <w:r>
              <w:rPr>
                <w:rFonts w:ascii="Calibri" w:hAnsi="Calibri" w:cs="Calibri"/>
                <w:color w:val="3C3C3C"/>
              </w:rPr>
              <w:t>translate</w:t>
            </w:r>
            <w:r w:rsidR="00825B56" w:rsidRPr="00DD2F2A">
              <w:rPr>
                <w:rFonts w:ascii="Calibri" w:hAnsi="Calibri" w:cs="Calibri"/>
                <w:color w:val="3C3C3C"/>
              </w:rPr>
              <w:t xml:space="preserve"> national </w:t>
            </w:r>
            <w:r>
              <w:rPr>
                <w:rFonts w:ascii="Calibri" w:hAnsi="Calibri" w:cs="Calibri"/>
                <w:color w:val="3C3C3C"/>
              </w:rPr>
              <w:t>priorities on SPP into their own strategies.</w:t>
            </w:r>
          </w:p>
        </w:tc>
      </w:tr>
      <w:tr w:rsidR="00825B56" w14:paraId="1710D3A4" w14:textId="77777777" w:rsidTr="006E065A">
        <w:trPr>
          <w:trHeight w:val="526"/>
        </w:trPr>
        <w:tc>
          <w:tcPr>
            <w:tcW w:w="10201" w:type="dxa"/>
          </w:tcPr>
          <w:p w14:paraId="6A6746B7" w14:textId="7DB7697F" w:rsidR="00825B56" w:rsidRDefault="00825B56" w:rsidP="00825B56">
            <w:pPr>
              <w:rPr>
                <w:b/>
              </w:rPr>
            </w:pPr>
            <w:r w:rsidRPr="007D4244">
              <w:rPr>
                <w:b/>
              </w:rPr>
              <w:t>Conclusion</w:t>
            </w:r>
            <w:r>
              <w:t xml:space="preserve">: </w:t>
            </w:r>
            <w:sdt>
              <w:sdtPr>
                <w:id w:val="-1561017708"/>
                <w:placeholder>
                  <w:docPart w:val="0C27D59804894227954935AE358B755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25B56" w14:paraId="7041F16F" w14:textId="77777777" w:rsidTr="006E065A">
        <w:trPr>
          <w:trHeight w:val="526"/>
        </w:trPr>
        <w:tc>
          <w:tcPr>
            <w:tcW w:w="10201" w:type="dxa"/>
          </w:tcPr>
          <w:p w14:paraId="313F9B9F" w14:textId="6D731EEC" w:rsidR="00825B56" w:rsidRDefault="00825B56" w:rsidP="00825B56">
            <w:pPr>
              <w:rPr>
                <w:b/>
              </w:rPr>
            </w:pPr>
            <w:r w:rsidRPr="005C6C35">
              <w:rPr>
                <w:b/>
              </w:rPr>
              <w:t>Qualitative analysis</w:t>
            </w:r>
          </w:p>
        </w:tc>
      </w:tr>
      <w:tr w:rsidR="00825B56" w14:paraId="71ED5D0C" w14:textId="77777777" w:rsidTr="006E065A">
        <w:trPr>
          <w:trHeight w:val="526"/>
        </w:trPr>
        <w:tc>
          <w:tcPr>
            <w:tcW w:w="10201" w:type="dxa"/>
          </w:tcPr>
          <w:p w14:paraId="5BC6BA7E" w14:textId="74762C1B" w:rsidR="00825B56" w:rsidRDefault="00825B56" w:rsidP="00825B56">
            <w:pPr>
              <w:rPr>
                <w:b/>
              </w:rPr>
            </w:pPr>
            <w:r w:rsidRPr="005C6C35">
              <w:rPr>
                <w:b/>
              </w:rPr>
              <w:lastRenderedPageBreak/>
              <w:t>Gap analysis</w:t>
            </w:r>
          </w:p>
        </w:tc>
      </w:tr>
      <w:tr w:rsidR="00825B56" w14:paraId="69F3B369" w14:textId="77777777" w:rsidTr="006E065A">
        <w:trPr>
          <w:trHeight w:val="526"/>
        </w:trPr>
        <w:tc>
          <w:tcPr>
            <w:tcW w:w="10201" w:type="dxa"/>
          </w:tcPr>
          <w:p w14:paraId="7973C905" w14:textId="7487090F" w:rsidR="00825B56" w:rsidRDefault="00825B56" w:rsidP="00825B56">
            <w:pPr>
              <w:rPr>
                <w:b/>
              </w:rPr>
            </w:pPr>
            <w:r>
              <w:rPr>
                <w:b/>
              </w:rPr>
              <w:t>Recommendation</w:t>
            </w:r>
          </w:p>
        </w:tc>
      </w:tr>
      <w:tr w:rsidR="00900FB0" w14:paraId="307A4860" w14:textId="77777777" w:rsidTr="00900FB0">
        <w:trPr>
          <w:trHeight w:val="526"/>
        </w:trPr>
        <w:tc>
          <w:tcPr>
            <w:tcW w:w="10201" w:type="dxa"/>
            <w:shd w:val="clear" w:color="auto" w:fill="C2FAEA" w:themeFill="accent2" w:themeFillTint="33"/>
          </w:tcPr>
          <w:p w14:paraId="53509309" w14:textId="4149D4D8" w:rsidR="00900FB0" w:rsidRDefault="00900FB0" w:rsidP="00900FB0">
            <w:pPr>
              <w:rPr>
                <w:b/>
              </w:rPr>
            </w:pPr>
            <w:r w:rsidRPr="00DD2F2A">
              <w:rPr>
                <w:b/>
              </w:rPr>
              <w:t>Assessment criterion 6(b)(</w:t>
            </w:r>
            <w:r>
              <w:rPr>
                <w:b/>
              </w:rPr>
              <w:t>d</w:t>
            </w:r>
            <w:r w:rsidRPr="00DD2F2A">
              <w:rPr>
                <w:b/>
              </w:rPr>
              <w:t>):</w:t>
            </w:r>
          </w:p>
          <w:p w14:paraId="0B615804" w14:textId="432CE1C7" w:rsidR="00900FB0" w:rsidRDefault="00900FB0" w:rsidP="00900FB0">
            <w:pPr>
              <w:rPr>
                <w:b/>
              </w:rPr>
            </w:pPr>
            <w:proofErr w:type="spellStart"/>
            <w:r>
              <w:rPr>
                <w:rFonts w:ascii="Calibri" w:hAnsi="Calibri" w:cs="Calibri"/>
              </w:rPr>
              <w:t>Centralised</w:t>
            </w:r>
            <w:proofErr w:type="spellEnd"/>
            <w:r>
              <w:rPr>
                <w:rFonts w:ascii="Calibri" w:hAnsi="Calibri" w:cs="Calibri"/>
              </w:rPr>
              <w:t xml:space="preserve"> procurement bodies have performance measures in place to monitor and follow up on their SPP efforts.</w:t>
            </w:r>
          </w:p>
        </w:tc>
      </w:tr>
      <w:tr w:rsidR="00900FB0" w14:paraId="17885961" w14:textId="77777777" w:rsidTr="006E065A">
        <w:trPr>
          <w:trHeight w:val="526"/>
        </w:trPr>
        <w:tc>
          <w:tcPr>
            <w:tcW w:w="10201" w:type="dxa"/>
          </w:tcPr>
          <w:p w14:paraId="6BA44217" w14:textId="78110F9E" w:rsidR="00900FB0" w:rsidRDefault="00900FB0" w:rsidP="00900FB0">
            <w:pPr>
              <w:rPr>
                <w:b/>
              </w:rPr>
            </w:pPr>
            <w:r w:rsidRPr="007D4244">
              <w:rPr>
                <w:b/>
              </w:rPr>
              <w:t>Conclusion</w:t>
            </w:r>
            <w:r>
              <w:t xml:space="preserve">: </w:t>
            </w:r>
            <w:sdt>
              <w:sdtPr>
                <w:id w:val="-213353795"/>
                <w:placeholder>
                  <w:docPart w:val="9F88A8EA16A94FB486EE2D118F68519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7B3FE906" w14:textId="77777777" w:rsidTr="006E065A">
        <w:trPr>
          <w:trHeight w:val="526"/>
        </w:trPr>
        <w:tc>
          <w:tcPr>
            <w:tcW w:w="10201" w:type="dxa"/>
          </w:tcPr>
          <w:p w14:paraId="6EF9ABC7" w14:textId="24429CD7" w:rsidR="00900FB0" w:rsidRDefault="00900FB0" w:rsidP="00900FB0">
            <w:pPr>
              <w:rPr>
                <w:b/>
              </w:rPr>
            </w:pPr>
            <w:r w:rsidRPr="005C6C35">
              <w:rPr>
                <w:b/>
              </w:rPr>
              <w:t>Qualitative analysis</w:t>
            </w:r>
          </w:p>
        </w:tc>
      </w:tr>
      <w:tr w:rsidR="00900FB0" w14:paraId="73C4C01E" w14:textId="77777777" w:rsidTr="006E065A">
        <w:trPr>
          <w:trHeight w:val="526"/>
        </w:trPr>
        <w:tc>
          <w:tcPr>
            <w:tcW w:w="10201" w:type="dxa"/>
          </w:tcPr>
          <w:p w14:paraId="31A721B4" w14:textId="2A87B46E" w:rsidR="00900FB0" w:rsidRDefault="00900FB0" w:rsidP="00900FB0">
            <w:pPr>
              <w:rPr>
                <w:b/>
              </w:rPr>
            </w:pPr>
            <w:r w:rsidRPr="005C6C35">
              <w:rPr>
                <w:b/>
              </w:rPr>
              <w:t>Gap analysis</w:t>
            </w:r>
          </w:p>
        </w:tc>
      </w:tr>
      <w:tr w:rsidR="00900FB0" w14:paraId="39EEA07E" w14:textId="77777777" w:rsidTr="006E065A">
        <w:trPr>
          <w:trHeight w:val="526"/>
        </w:trPr>
        <w:tc>
          <w:tcPr>
            <w:tcW w:w="10201" w:type="dxa"/>
          </w:tcPr>
          <w:p w14:paraId="1145B2F2" w14:textId="3321AF03" w:rsidR="00900FB0" w:rsidRDefault="00900FB0" w:rsidP="00900FB0">
            <w:pPr>
              <w:rPr>
                <w:b/>
              </w:rPr>
            </w:pPr>
            <w:r>
              <w:rPr>
                <w:b/>
              </w:rPr>
              <w:t>Recommendation</w:t>
            </w:r>
          </w:p>
        </w:tc>
      </w:tr>
    </w:tbl>
    <w:p w14:paraId="7607C74D" w14:textId="77777777" w:rsidR="006E065A" w:rsidRDefault="006E065A" w:rsidP="007976C9"/>
    <w:p w14:paraId="769A7DE4" w14:textId="77777777" w:rsidR="00DD2F2A" w:rsidRDefault="00DD2F2A" w:rsidP="00DD2F2A"/>
    <w:p w14:paraId="78FDDEEF" w14:textId="7D3097F9" w:rsidR="00DD2F2A" w:rsidRPr="004C6C1F" w:rsidRDefault="00900FB0" w:rsidP="00DD2F2A">
      <w:pPr>
        <w:rPr>
          <w:bCs/>
          <w:sz w:val="32"/>
          <w:szCs w:val="32"/>
        </w:rPr>
      </w:pPr>
      <w:r>
        <w:rPr>
          <w:bCs/>
          <w:sz w:val="32"/>
          <w:szCs w:val="32"/>
        </w:rPr>
        <w:t>SPP-</w:t>
      </w:r>
      <w:r w:rsidR="00DD2F2A" w:rsidRPr="004C6C1F">
        <w:rPr>
          <w:bCs/>
          <w:sz w:val="32"/>
          <w:szCs w:val="32"/>
        </w:rPr>
        <w:t xml:space="preserve">Indicator </w:t>
      </w:r>
      <w:r w:rsidR="00DD2F2A">
        <w:rPr>
          <w:bCs/>
          <w:sz w:val="32"/>
          <w:szCs w:val="32"/>
        </w:rPr>
        <w:t>7</w:t>
      </w:r>
      <w:r w:rsidR="00DD2F2A" w:rsidRPr="004C6C1F">
        <w:rPr>
          <w:bCs/>
          <w:sz w:val="32"/>
          <w:szCs w:val="32"/>
        </w:rPr>
        <w:t xml:space="preserve">. </w:t>
      </w:r>
      <w:r w:rsidR="00DD2F2A">
        <w:rPr>
          <w:bCs/>
          <w:sz w:val="32"/>
          <w:szCs w:val="32"/>
        </w:rPr>
        <w:t xml:space="preserve">Sustainable </w:t>
      </w:r>
      <w:r>
        <w:rPr>
          <w:bCs/>
          <w:sz w:val="32"/>
          <w:szCs w:val="32"/>
        </w:rPr>
        <w:t xml:space="preserve">public </w:t>
      </w:r>
      <w:r w:rsidR="00DD2F2A">
        <w:rPr>
          <w:bCs/>
          <w:sz w:val="32"/>
          <w:szCs w:val="32"/>
        </w:rPr>
        <w:t>procurement is embedded in an effective information system</w:t>
      </w:r>
    </w:p>
    <w:tbl>
      <w:tblPr>
        <w:tblStyle w:val="GridTable1Light-Accent2"/>
        <w:tblW w:w="10201" w:type="dxa"/>
        <w:tblLook w:val="0000" w:firstRow="0" w:lastRow="0" w:firstColumn="0" w:lastColumn="0" w:noHBand="0" w:noVBand="0"/>
      </w:tblPr>
      <w:tblGrid>
        <w:gridCol w:w="10201"/>
      </w:tblGrid>
      <w:tr w:rsidR="00DD2F2A" w:rsidRPr="007976C9" w14:paraId="5D5A6AE9" w14:textId="77777777" w:rsidTr="00E03664">
        <w:trPr>
          <w:trHeight w:val="299"/>
        </w:trPr>
        <w:tc>
          <w:tcPr>
            <w:tcW w:w="10201" w:type="dxa"/>
            <w:shd w:val="clear" w:color="auto" w:fill="49F1C1" w:themeFill="accent2" w:themeFillTint="99"/>
          </w:tcPr>
          <w:p w14:paraId="3E5E8171" w14:textId="4330BFC8" w:rsidR="00DD2F2A" w:rsidRPr="003B5A67" w:rsidRDefault="00DD2F2A" w:rsidP="00E03664">
            <w:pPr>
              <w:jc w:val="center"/>
              <w:rPr>
                <w:b/>
              </w:rPr>
            </w:pPr>
            <w:r w:rsidRPr="003B5A67">
              <w:rPr>
                <w:b/>
              </w:rPr>
              <w:t xml:space="preserve">Sub-indicator </w:t>
            </w:r>
            <w:r>
              <w:rPr>
                <w:b/>
              </w:rPr>
              <w:t>7(a</w:t>
            </w:r>
            <w:r w:rsidRPr="003B5A67">
              <w:rPr>
                <w:b/>
              </w:rPr>
              <w:t xml:space="preserve">) </w:t>
            </w:r>
          </w:p>
          <w:p w14:paraId="0A4CC72B" w14:textId="22606169" w:rsidR="00DD2F2A" w:rsidRDefault="00DD2F2A" w:rsidP="00E03664">
            <w:pPr>
              <w:tabs>
                <w:tab w:val="left" w:pos="1217"/>
              </w:tabs>
              <w:spacing w:line="0" w:lineRule="atLeast"/>
              <w:jc w:val="center"/>
              <w:rPr>
                <w:b/>
                <w:lang w:val="en-GB"/>
              </w:rPr>
            </w:pPr>
            <w:r>
              <w:rPr>
                <w:b/>
                <w:lang w:val="en-GB"/>
              </w:rPr>
              <w:t xml:space="preserve">Publication of information on sustainable </w:t>
            </w:r>
            <w:r w:rsidR="00900FB0">
              <w:rPr>
                <w:b/>
                <w:lang w:val="en-GB"/>
              </w:rPr>
              <w:t xml:space="preserve">public </w:t>
            </w:r>
            <w:r>
              <w:rPr>
                <w:b/>
                <w:lang w:val="en-GB"/>
              </w:rPr>
              <w:t>procurement</w:t>
            </w:r>
          </w:p>
          <w:p w14:paraId="4A98A763" w14:textId="6BC2D372" w:rsidR="00DD2F2A" w:rsidRPr="00DD2F2A" w:rsidRDefault="00DD2F2A" w:rsidP="00E03664">
            <w:pPr>
              <w:tabs>
                <w:tab w:val="left" w:pos="1217"/>
              </w:tabs>
              <w:spacing w:line="0" w:lineRule="atLeast"/>
              <w:jc w:val="center"/>
              <w:rPr>
                <w:bCs/>
                <w:lang w:val="en-GB"/>
              </w:rPr>
            </w:pPr>
            <w:r>
              <w:rPr>
                <w:bCs/>
                <w:lang w:val="en-GB"/>
              </w:rPr>
              <w:t>The information system meets the following requirements:</w:t>
            </w:r>
          </w:p>
        </w:tc>
      </w:tr>
      <w:tr w:rsidR="00DD2F2A" w:rsidRPr="007976C9" w14:paraId="04C34D39" w14:textId="77777777" w:rsidTr="00E03664">
        <w:trPr>
          <w:trHeight w:val="299"/>
        </w:trPr>
        <w:tc>
          <w:tcPr>
            <w:tcW w:w="10201" w:type="dxa"/>
            <w:shd w:val="clear" w:color="auto" w:fill="C2FAEA" w:themeFill="accent2" w:themeFillTint="33"/>
          </w:tcPr>
          <w:p w14:paraId="70C466B3" w14:textId="57B000C4" w:rsidR="00DD2F2A" w:rsidRPr="00DD2F2A" w:rsidRDefault="00DD2F2A" w:rsidP="00E03664">
            <w:pPr>
              <w:rPr>
                <w:b/>
              </w:rPr>
            </w:pPr>
            <w:r w:rsidRPr="00DD2F2A">
              <w:rPr>
                <w:b/>
              </w:rPr>
              <w:t>Assessment criterion 7(a)(a):</w:t>
            </w:r>
          </w:p>
          <w:p w14:paraId="39A4DD1C" w14:textId="286FF338" w:rsidR="00DD2F2A" w:rsidRPr="00DD2F2A" w:rsidRDefault="00DD2F2A" w:rsidP="00C92A71">
            <w:pPr>
              <w:autoSpaceDE w:val="0"/>
              <w:autoSpaceDN w:val="0"/>
              <w:adjustRightInd w:val="0"/>
              <w:jc w:val="left"/>
              <w:rPr>
                <w:b/>
              </w:rPr>
            </w:pPr>
            <w:r w:rsidRPr="00DD2F2A">
              <w:rPr>
                <w:rFonts w:ascii="Calibri" w:hAnsi="Calibri" w:cs="Calibri"/>
                <w:color w:val="3C3C3C"/>
              </w:rPr>
              <w:t xml:space="preserve">Information on SPP is an integral part of the country’s information system </w:t>
            </w:r>
          </w:p>
        </w:tc>
      </w:tr>
      <w:tr w:rsidR="00DD2F2A" w14:paraId="78977E99" w14:textId="77777777" w:rsidTr="00E03664">
        <w:trPr>
          <w:trHeight w:val="366"/>
        </w:trPr>
        <w:tc>
          <w:tcPr>
            <w:tcW w:w="10201" w:type="dxa"/>
          </w:tcPr>
          <w:p w14:paraId="53763336" w14:textId="07D81CDF" w:rsidR="00DD2F2A" w:rsidRDefault="00DD2F2A" w:rsidP="00E03664">
            <w:r w:rsidRPr="007D4244">
              <w:rPr>
                <w:b/>
              </w:rPr>
              <w:t>Conclusion</w:t>
            </w:r>
            <w:r>
              <w:t xml:space="preserve">: </w:t>
            </w:r>
            <w:sdt>
              <w:sdtPr>
                <w:id w:val="1215388414"/>
                <w:placeholder>
                  <w:docPart w:val="2D54B98137274A1E868FE009FCBD9FA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DD2F2A" w:rsidRPr="007D4244" w14:paraId="6619B579" w14:textId="77777777" w:rsidTr="00E03664">
        <w:trPr>
          <w:trHeight w:val="770"/>
        </w:trPr>
        <w:tc>
          <w:tcPr>
            <w:tcW w:w="10201" w:type="dxa"/>
          </w:tcPr>
          <w:p w14:paraId="5A1EAE83" w14:textId="77777777" w:rsidR="00DD2F2A" w:rsidRPr="007D4244" w:rsidRDefault="00DD2F2A" w:rsidP="00E03664">
            <w:pPr>
              <w:rPr>
                <w:b/>
              </w:rPr>
            </w:pPr>
            <w:r w:rsidRPr="005C6C35">
              <w:rPr>
                <w:b/>
              </w:rPr>
              <w:t>Qualitative analysis</w:t>
            </w:r>
          </w:p>
        </w:tc>
      </w:tr>
      <w:tr w:rsidR="00DD2F2A" w:rsidRPr="005C6C35" w14:paraId="41EB6856" w14:textId="77777777" w:rsidTr="00E03664">
        <w:trPr>
          <w:trHeight w:val="856"/>
        </w:trPr>
        <w:tc>
          <w:tcPr>
            <w:tcW w:w="10201" w:type="dxa"/>
          </w:tcPr>
          <w:p w14:paraId="0353D3A7" w14:textId="77777777" w:rsidR="00DD2F2A" w:rsidRPr="005C6C35" w:rsidRDefault="00DD2F2A" w:rsidP="00E03664">
            <w:pPr>
              <w:rPr>
                <w:b/>
              </w:rPr>
            </w:pPr>
            <w:r w:rsidRPr="005C6C35">
              <w:rPr>
                <w:b/>
              </w:rPr>
              <w:t>Gap analysis</w:t>
            </w:r>
          </w:p>
        </w:tc>
      </w:tr>
      <w:tr w:rsidR="00DD2F2A" w:rsidRPr="005C6C35" w14:paraId="6C5EF06E" w14:textId="77777777" w:rsidTr="00E03664">
        <w:trPr>
          <w:trHeight w:val="526"/>
        </w:trPr>
        <w:tc>
          <w:tcPr>
            <w:tcW w:w="10201" w:type="dxa"/>
          </w:tcPr>
          <w:p w14:paraId="7F0E8DB2" w14:textId="77777777" w:rsidR="00DD2F2A" w:rsidRPr="005C6C35" w:rsidRDefault="00DD2F2A" w:rsidP="00E03664">
            <w:pPr>
              <w:rPr>
                <w:b/>
              </w:rPr>
            </w:pPr>
            <w:r>
              <w:rPr>
                <w:b/>
              </w:rPr>
              <w:t>Recommendation</w:t>
            </w:r>
          </w:p>
        </w:tc>
      </w:tr>
      <w:tr w:rsidR="00DD2F2A" w14:paraId="46A23566" w14:textId="77777777" w:rsidTr="00E03664">
        <w:trPr>
          <w:trHeight w:val="526"/>
        </w:trPr>
        <w:tc>
          <w:tcPr>
            <w:tcW w:w="10201" w:type="dxa"/>
            <w:shd w:val="clear" w:color="auto" w:fill="C2FAEA" w:themeFill="accent2" w:themeFillTint="33"/>
          </w:tcPr>
          <w:p w14:paraId="113A9517" w14:textId="3FEA1EE6" w:rsidR="00DD2F2A" w:rsidRPr="00DD2F2A" w:rsidRDefault="00DD2F2A" w:rsidP="00E03664">
            <w:pPr>
              <w:rPr>
                <w:b/>
              </w:rPr>
            </w:pPr>
            <w:r w:rsidRPr="00DD2F2A">
              <w:rPr>
                <w:b/>
              </w:rPr>
              <w:t>Assessment criterion 7(a)(b):</w:t>
            </w:r>
          </w:p>
          <w:p w14:paraId="0F7640D7" w14:textId="7CCF935E" w:rsidR="00DD2F2A" w:rsidRPr="00DD2F2A" w:rsidRDefault="00DD2F2A" w:rsidP="00E03664">
            <w:pPr>
              <w:rPr>
                <w:b/>
              </w:rPr>
            </w:pPr>
            <w:r w:rsidRPr="00DD2F2A">
              <w:rPr>
                <w:rFonts w:ascii="Calibri" w:hAnsi="Calibri" w:cs="Calibri"/>
                <w:color w:val="3C3C3C"/>
              </w:rPr>
              <w:t>Annually, analytical information on SPP is published. *</w:t>
            </w:r>
          </w:p>
        </w:tc>
      </w:tr>
      <w:tr w:rsidR="00DD2F2A" w14:paraId="6088F58A" w14:textId="77777777" w:rsidTr="00E03664">
        <w:trPr>
          <w:trHeight w:val="526"/>
        </w:trPr>
        <w:tc>
          <w:tcPr>
            <w:tcW w:w="10201" w:type="dxa"/>
          </w:tcPr>
          <w:p w14:paraId="57E753DC" w14:textId="54064E57" w:rsidR="00DD2F2A" w:rsidRDefault="00DD2F2A" w:rsidP="00E03664">
            <w:pPr>
              <w:rPr>
                <w:b/>
              </w:rPr>
            </w:pPr>
            <w:r w:rsidRPr="007D4244">
              <w:rPr>
                <w:b/>
              </w:rPr>
              <w:t>Conclusion</w:t>
            </w:r>
            <w:r>
              <w:t xml:space="preserve">: </w:t>
            </w:r>
            <w:sdt>
              <w:sdtPr>
                <w:id w:val="250084550"/>
                <w:placeholder>
                  <w:docPart w:val="467DA06DDD3C430CA6332DB0FE73DAF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DD2F2A" w14:paraId="3119B988" w14:textId="77777777" w:rsidTr="00E03664">
        <w:trPr>
          <w:trHeight w:val="526"/>
        </w:trPr>
        <w:tc>
          <w:tcPr>
            <w:tcW w:w="10201" w:type="dxa"/>
          </w:tcPr>
          <w:p w14:paraId="5A19F6B1" w14:textId="77777777" w:rsidR="00DD2F2A" w:rsidRDefault="00DD2F2A" w:rsidP="00E03664">
            <w:pPr>
              <w:rPr>
                <w:b/>
              </w:rPr>
            </w:pPr>
            <w:r w:rsidRPr="005C6C35">
              <w:rPr>
                <w:b/>
              </w:rPr>
              <w:t>Qualitative analysis</w:t>
            </w:r>
          </w:p>
        </w:tc>
      </w:tr>
      <w:tr w:rsidR="00DD2F2A" w14:paraId="6A99024E" w14:textId="77777777" w:rsidTr="00DD2F2A">
        <w:trPr>
          <w:trHeight w:val="526"/>
        </w:trPr>
        <w:tc>
          <w:tcPr>
            <w:tcW w:w="10201" w:type="dxa"/>
            <w:shd w:val="clear" w:color="auto" w:fill="D8D8D8" w:themeFill="text2" w:themeFillTint="33"/>
          </w:tcPr>
          <w:p w14:paraId="67C42FEB" w14:textId="77777777" w:rsidR="00DD2F2A" w:rsidRDefault="00DD2F2A" w:rsidP="00E03664">
            <w:pPr>
              <w:rPr>
                <w:b/>
              </w:rPr>
            </w:pPr>
            <w:r>
              <w:rPr>
                <w:b/>
              </w:rPr>
              <w:t>Quantitative analysis</w:t>
            </w:r>
          </w:p>
          <w:p w14:paraId="62AB8EFA" w14:textId="3E904BBC" w:rsidR="00DD2F2A" w:rsidRPr="00DD2F2A" w:rsidRDefault="00DD2F2A" w:rsidP="00DD2F2A">
            <w:pPr>
              <w:autoSpaceDE w:val="0"/>
              <w:autoSpaceDN w:val="0"/>
              <w:adjustRightInd w:val="0"/>
              <w:jc w:val="left"/>
              <w:rPr>
                <w:rFonts w:ascii="Calibri" w:hAnsi="Calibri" w:cs="Calibri"/>
                <w:i/>
                <w:iCs/>
                <w:color w:val="3C3C3C"/>
              </w:rPr>
            </w:pPr>
            <w:r w:rsidRPr="00DD2F2A">
              <w:rPr>
                <w:rFonts w:ascii="Calibri" w:hAnsi="Calibri" w:cs="Calibri"/>
                <w:i/>
                <w:iCs/>
                <w:color w:val="3C3C3C"/>
              </w:rPr>
              <w:t xml:space="preserve">* </w:t>
            </w:r>
            <w:r w:rsidR="007254CF">
              <w:rPr>
                <w:rFonts w:ascii="Calibri" w:hAnsi="Calibri" w:cs="Calibri"/>
                <w:i/>
                <w:iCs/>
                <w:color w:val="3C3C3C"/>
              </w:rPr>
              <w:t>Quantitative indicator</w:t>
            </w:r>
            <w:r w:rsidRPr="00DD2F2A">
              <w:rPr>
                <w:rFonts w:ascii="Calibri" w:hAnsi="Calibri" w:cs="Calibri"/>
                <w:i/>
                <w:iCs/>
                <w:color w:val="3C3C3C"/>
              </w:rPr>
              <w:t xml:space="preserve"> to substantiate assessment of sub-indicator 7(a), assessment criterion (b</w:t>
            </w:r>
            <w:proofErr w:type="gramStart"/>
            <w:r w:rsidRPr="00DD2F2A">
              <w:rPr>
                <w:rFonts w:ascii="Calibri" w:hAnsi="Calibri" w:cs="Calibri"/>
                <w:i/>
                <w:iCs/>
                <w:color w:val="3C3C3C"/>
              </w:rPr>
              <w:t>):Number</w:t>
            </w:r>
            <w:proofErr w:type="gramEnd"/>
            <w:r w:rsidRPr="00DD2F2A">
              <w:rPr>
                <w:rFonts w:ascii="Calibri" w:hAnsi="Calibri" w:cs="Calibri"/>
                <w:i/>
                <w:iCs/>
                <w:color w:val="3C3C3C"/>
              </w:rPr>
              <w:t xml:space="preserve"> of annual reports with information on SPP published</w:t>
            </w:r>
          </w:p>
        </w:tc>
      </w:tr>
      <w:tr w:rsidR="00DD2F2A" w14:paraId="775B8AED" w14:textId="77777777" w:rsidTr="00E03664">
        <w:trPr>
          <w:trHeight w:val="526"/>
        </w:trPr>
        <w:tc>
          <w:tcPr>
            <w:tcW w:w="10201" w:type="dxa"/>
          </w:tcPr>
          <w:p w14:paraId="42EF74AB" w14:textId="77777777" w:rsidR="00DD2F2A" w:rsidRDefault="00DD2F2A" w:rsidP="00E03664">
            <w:pPr>
              <w:rPr>
                <w:b/>
              </w:rPr>
            </w:pPr>
            <w:r w:rsidRPr="005C6C35">
              <w:rPr>
                <w:b/>
              </w:rPr>
              <w:t>Gap analysis</w:t>
            </w:r>
          </w:p>
        </w:tc>
      </w:tr>
      <w:tr w:rsidR="00DD2F2A" w:rsidRPr="005C6C35" w14:paraId="6F0F20CB" w14:textId="77777777" w:rsidTr="00E03664">
        <w:trPr>
          <w:trHeight w:val="526"/>
        </w:trPr>
        <w:tc>
          <w:tcPr>
            <w:tcW w:w="10201" w:type="dxa"/>
          </w:tcPr>
          <w:p w14:paraId="0DED98E4" w14:textId="77777777" w:rsidR="00DD2F2A" w:rsidRPr="005C6C35" w:rsidRDefault="00DD2F2A" w:rsidP="00E03664">
            <w:pPr>
              <w:rPr>
                <w:b/>
              </w:rPr>
            </w:pPr>
            <w:r>
              <w:rPr>
                <w:b/>
              </w:rPr>
              <w:t>Recommendation</w:t>
            </w:r>
          </w:p>
        </w:tc>
      </w:tr>
      <w:tr w:rsidR="00DD2F2A" w14:paraId="22F13741" w14:textId="77777777" w:rsidTr="00E03664">
        <w:trPr>
          <w:trHeight w:val="526"/>
        </w:trPr>
        <w:tc>
          <w:tcPr>
            <w:tcW w:w="10201" w:type="dxa"/>
            <w:shd w:val="clear" w:color="auto" w:fill="C2FAEA" w:themeFill="accent2" w:themeFillTint="33"/>
          </w:tcPr>
          <w:p w14:paraId="3269EDE7" w14:textId="0300E1A1" w:rsidR="00DD2F2A" w:rsidRPr="00DD2F2A" w:rsidRDefault="00DD2F2A" w:rsidP="00E03664">
            <w:pPr>
              <w:rPr>
                <w:b/>
              </w:rPr>
            </w:pPr>
            <w:r w:rsidRPr="00DD2F2A">
              <w:rPr>
                <w:b/>
              </w:rPr>
              <w:t>Assessment criterion 7(a)(c):</w:t>
            </w:r>
          </w:p>
          <w:p w14:paraId="24D88EF6" w14:textId="7CC60792" w:rsidR="00DD2F2A" w:rsidRPr="00DD2F2A" w:rsidRDefault="00DD2F2A" w:rsidP="00E03664">
            <w:pPr>
              <w:rPr>
                <w:b/>
              </w:rPr>
            </w:pPr>
            <w:r w:rsidRPr="00DD2F2A">
              <w:rPr>
                <w:rFonts w:ascii="Calibri" w:hAnsi="Calibri" w:cs="Calibri"/>
                <w:color w:val="3C3C3C"/>
              </w:rPr>
              <w:t>Annual statistics are published communicating the results of SPP (outputs and outcomes). *</w:t>
            </w:r>
          </w:p>
        </w:tc>
      </w:tr>
      <w:tr w:rsidR="00DD2F2A" w14:paraId="583E1A86" w14:textId="77777777" w:rsidTr="00E03664">
        <w:trPr>
          <w:trHeight w:val="526"/>
        </w:trPr>
        <w:tc>
          <w:tcPr>
            <w:tcW w:w="10201" w:type="dxa"/>
          </w:tcPr>
          <w:p w14:paraId="1AE181D2" w14:textId="760F4021" w:rsidR="00DD2F2A" w:rsidRDefault="00DD2F2A" w:rsidP="00E03664">
            <w:pPr>
              <w:rPr>
                <w:b/>
              </w:rPr>
            </w:pPr>
            <w:r w:rsidRPr="007D4244">
              <w:rPr>
                <w:b/>
              </w:rPr>
              <w:lastRenderedPageBreak/>
              <w:t>Conclusion</w:t>
            </w:r>
            <w:r>
              <w:t xml:space="preserve">: </w:t>
            </w:r>
            <w:sdt>
              <w:sdtPr>
                <w:id w:val="-300077402"/>
                <w:placeholder>
                  <w:docPart w:val="8B83D0DAE1974FBF8147437F24A9BF7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DD2F2A" w14:paraId="1DE7B52B" w14:textId="77777777" w:rsidTr="00E03664">
        <w:trPr>
          <w:trHeight w:val="526"/>
        </w:trPr>
        <w:tc>
          <w:tcPr>
            <w:tcW w:w="10201" w:type="dxa"/>
          </w:tcPr>
          <w:p w14:paraId="7D6EC77B" w14:textId="77777777" w:rsidR="00DD2F2A" w:rsidRDefault="00DD2F2A" w:rsidP="00E03664">
            <w:pPr>
              <w:rPr>
                <w:b/>
              </w:rPr>
            </w:pPr>
            <w:r w:rsidRPr="005C6C35">
              <w:rPr>
                <w:b/>
              </w:rPr>
              <w:t>Qualitative analysis</w:t>
            </w:r>
          </w:p>
        </w:tc>
      </w:tr>
      <w:tr w:rsidR="00DD2F2A" w14:paraId="4505B65E" w14:textId="77777777" w:rsidTr="00DD2F2A">
        <w:trPr>
          <w:trHeight w:val="526"/>
        </w:trPr>
        <w:tc>
          <w:tcPr>
            <w:tcW w:w="10201" w:type="dxa"/>
            <w:shd w:val="clear" w:color="auto" w:fill="D8D8D8" w:themeFill="text2" w:themeFillTint="33"/>
          </w:tcPr>
          <w:p w14:paraId="6F427CE0" w14:textId="77777777" w:rsidR="00DD2F2A" w:rsidRPr="00DD2F2A" w:rsidRDefault="00DD2F2A" w:rsidP="00E03664">
            <w:pPr>
              <w:rPr>
                <w:b/>
              </w:rPr>
            </w:pPr>
            <w:r w:rsidRPr="00DD2F2A">
              <w:rPr>
                <w:b/>
              </w:rPr>
              <w:t>Quantitative analysis</w:t>
            </w:r>
          </w:p>
          <w:p w14:paraId="098EC419" w14:textId="1526F954" w:rsidR="00DD2F2A" w:rsidRPr="00DD2F2A" w:rsidRDefault="00DD2F2A" w:rsidP="00DD2F2A">
            <w:pPr>
              <w:autoSpaceDE w:val="0"/>
              <w:autoSpaceDN w:val="0"/>
              <w:adjustRightInd w:val="0"/>
              <w:jc w:val="left"/>
              <w:rPr>
                <w:rFonts w:ascii="Calibri" w:hAnsi="Calibri" w:cs="Calibri"/>
                <w:i/>
                <w:iCs/>
                <w:color w:val="3C3C3C"/>
              </w:rPr>
            </w:pPr>
            <w:r w:rsidRPr="00DD2F2A">
              <w:rPr>
                <w:rFonts w:ascii="Calibri" w:hAnsi="Calibri" w:cs="Calibri"/>
                <w:i/>
                <w:iCs/>
                <w:color w:val="3C3C3C"/>
              </w:rPr>
              <w:t>*</w:t>
            </w:r>
            <w:r w:rsidR="007254CF">
              <w:rPr>
                <w:rFonts w:ascii="Calibri" w:hAnsi="Calibri" w:cs="Calibri"/>
                <w:i/>
                <w:iCs/>
                <w:color w:val="3C3C3C"/>
              </w:rPr>
              <w:t>Quantitative indicator</w:t>
            </w:r>
            <w:r w:rsidRPr="00DD2F2A">
              <w:rPr>
                <w:rFonts w:ascii="Calibri" w:hAnsi="Calibri" w:cs="Calibri"/>
                <w:i/>
                <w:iCs/>
                <w:color w:val="3C3C3C"/>
              </w:rPr>
              <w:t xml:space="preserve"> to substantiate assessment of sub-indicator 7(a), assessment criterion (</w:t>
            </w:r>
            <w:r w:rsidR="00900FB0">
              <w:rPr>
                <w:rFonts w:ascii="Calibri" w:hAnsi="Calibri" w:cs="Calibri"/>
                <w:i/>
                <w:iCs/>
                <w:color w:val="3C3C3C"/>
              </w:rPr>
              <w:t>c</w:t>
            </w:r>
            <w:proofErr w:type="gramStart"/>
            <w:r w:rsidRPr="00DD2F2A">
              <w:rPr>
                <w:rFonts w:ascii="Calibri" w:hAnsi="Calibri" w:cs="Calibri"/>
                <w:i/>
                <w:iCs/>
                <w:color w:val="3C3C3C"/>
              </w:rPr>
              <w:t>):Number</w:t>
            </w:r>
            <w:proofErr w:type="gramEnd"/>
            <w:r w:rsidRPr="00DD2F2A">
              <w:rPr>
                <w:rFonts w:ascii="Calibri" w:hAnsi="Calibri" w:cs="Calibri"/>
                <w:i/>
                <w:iCs/>
                <w:color w:val="3C3C3C"/>
              </w:rPr>
              <w:t xml:space="preserve"> of annual statistics published</w:t>
            </w:r>
          </w:p>
        </w:tc>
      </w:tr>
      <w:tr w:rsidR="00DD2F2A" w14:paraId="610B07FE" w14:textId="77777777" w:rsidTr="00E03664">
        <w:trPr>
          <w:trHeight w:val="526"/>
        </w:trPr>
        <w:tc>
          <w:tcPr>
            <w:tcW w:w="10201" w:type="dxa"/>
          </w:tcPr>
          <w:p w14:paraId="5D1DF348" w14:textId="77777777" w:rsidR="00DD2F2A" w:rsidRDefault="00DD2F2A" w:rsidP="00E03664">
            <w:pPr>
              <w:rPr>
                <w:b/>
              </w:rPr>
            </w:pPr>
            <w:r w:rsidRPr="005C6C35">
              <w:rPr>
                <w:b/>
              </w:rPr>
              <w:t>Gap analysis</w:t>
            </w:r>
          </w:p>
        </w:tc>
      </w:tr>
      <w:tr w:rsidR="00DD2F2A" w14:paraId="1A9865C7" w14:textId="77777777" w:rsidTr="00E03664">
        <w:trPr>
          <w:trHeight w:val="526"/>
        </w:trPr>
        <w:tc>
          <w:tcPr>
            <w:tcW w:w="10201" w:type="dxa"/>
          </w:tcPr>
          <w:p w14:paraId="7F3E7842" w14:textId="77777777" w:rsidR="00DD2F2A" w:rsidRDefault="00DD2F2A" w:rsidP="00E03664">
            <w:pPr>
              <w:rPr>
                <w:b/>
              </w:rPr>
            </w:pPr>
            <w:r>
              <w:rPr>
                <w:b/>
              </w:rPr>
              <w:t>Recommendation</w:t>
            </w:r>
          </w:p>
        </w:tc>
      </w:tr>
      <w:tr w:rsidR="00DD2F2A" w14:paraId="60759752" w14:textId="77777777" w:rsidTr="00E03664">
        <w:trPr>
          <w:trHeight w:val="526"/>
        </w:trPr>
        <w:tc>
          <w:tcPr>
            <w:tcW w:w="10201" w:type="dxa"/>
            <w:shd w:val="clear" w:color="auto" w:fill="C2FAEA" w:themeFill="accent2" w:themeFillTint="33"/>
          </w:tcPr>
          <w:p w14:paraId="5FACA6EC" w14:textId="7AA80DA3" w:rsidR="00DD2F2A" w:rsidRPr="00DD2F2A" w:rsidRDefault="00DD2F2A" w:rsidP="00E03664">
            <w:pPr>
              <w:rPr>
                <w:b/>
              </w:rPr>
            </w:pPr>
            <w:r w:rsidRPr="00DD2F2A">
              <w:rPr>
                <w:b/>
              </w:rPr>
              <w:t>Assessment criterion 7(a)(d):</w:t>
            </w:r>
          </w:p>
          <w:p w14:paraId="14461A8F" w14:textId="3E9C44D4" w:rsidR="00DD2F2A" w:rsidRPr="00DD2F2A" w:rsidRDefault="00DD2F2A" w:rsidP="00E03664">
            <w:pPr>
              <w:rPr>
                <w:b/>
                <w:bCs/>
              </w:rPr>
            </w:pPr>
            <w:r w:rsidRPr="00DD2F2A">
              <w:rPr>
                <w:rFonts w:ascii="Calibri" w:hAnsi="Calibri" w:cs="Calibri"/>
                <w:color w:val="3C3C3C"/>
              </w:rPr>
              <w:t xml:space="preserve">Case studies are </w:t>
            </w:r>
            <w:proofErr w:type="gramStart"/>
            <w:r w:rsidRPr="00DD2F2A">
              <w:rPr>
                <w:rFonts w:ascii="Calibri" w:hAnsi="Calibri" w:cs="Calibri"/>
                <w:color w:val="3C3C3C"/>
              </w:rPr>
              <w:t>published</w:t>
            </w:r>
            <w:proofErr w:type="gramEnd"/>
            <w:r w:rsidRPr="00DD2F2A">
              <w:rPr>
                <w:rFonts w:ascii="Calibri" w:hAnsi="Calibri" w:cs="Calibri"/>
                <w:color w:val="3C3C3C"/>
              </w:rPr>
              <w:t xml:space="preserve"> or other methods are used to contextualize the benefits of SPP. *</w:t>
            </w:r>
          </w:p>
        </w:tc>
      </w:tr>
      <w:tr w:rsidR="00DD2F2A" w14:paraId="659D48C5" w14:textId="77777777" w:rsidTr="00E03664">
        <w:trPr>
          <w:trHeight w:val="526"/>
        </w:trPr>
        <w:tc>
          <w:tcPr>
            <w:tcW w:w="10201" w:type="dxa"/>
          </w:tcPr>
          <w:p w14:paraId="1A3B078C" w14:textId="6334C3A9" w:rsidR="00DD2F2A" w:rsidRDefault="00DD2F2A" w:rsidP="00E03664">
            <w:pPr>
              <w:rPr>
                <w:b/>
              </w:rPr>
            </w:pPr>
            <w:r w:rsidRPr="007D4244">
              <w:rPr>
                <w:b/>
              </w:rPr>
              <w:t>Conclusion</w:t>
            </w:r>
            <w:r>
              <w:t xml:space="preserve">: </w:t>
            </w:r>
            <w:sdt>
              <w:sdtPr>
                <w:id w:val="1148317137"/>
                <w:placeholder>
                  <w:docPart w:val="98B4FF4E630844F68FC9773008042CD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DD2F2A" w14:paraId="12EF05ED" w14:textId="77777777" w:rsidTr="00E03664">
        <w:trPr>
          <w:trHeight w:val="526"/>
        </w:trPr>
        <w:tc>
          <w:tcPr>
            <w:tcW w:w="10201" w:type="dxa"/>
          </w:tcPr>
          <w:p w14:paraId="1855140D" w14:textId="77777777" w:rsidR="00DD2F2A" w:rsidRDefault="00DD2F2A" w:rsidP="00E03664">
            <w:pPr>
              <w:rPr>
                <w:b/>
              </w:rPr>
            </w:pPr>
            <w:r w:rsidRPr="005C6C35">
              <w:rPr>
                <w:b/>
              </w:rPr>
              <w:t>Qualitative analysis</w:t>
            </w:r>
          </w:p>
        </w:tc>
      </w:tr>
      <w:tr w:rsidR="00DD2F2A" w14:paraId="1FAB26F5" w14:textId="77777777" w:rsidTr="00DD2F2A">
        <w:trPr>
          <w:trHeight w:val="526"/>
        </w:trPr>
        <w:tc>
          <w:tcPr>
            <w:tcW w:w="10201" w:type="dxa"/>
            <w:shd w:val="clear" w:color="auto" w:fill="D8D8D8" w:themeFill="text2" w:themeFillTint="33"/>
          </w:tcPr>
          <w:p w14:paraId="1E23E004" w14:textId="77777777" w:rsidR="00DD2F2A" w:rsidRDefault="00DD2F2A" w:rsidP="00E03664">
            <w:pPr>
              <w:rPr>
                <w:b/>
              </w:rPr>
            </w:pPr>
            <w:r>
              <w:rPr>
                <w:b/>
              </w:rPr>
              <w:t>Quantitative analysis</w:t>
            </w:r>
          </w:p>
          <w:p w14:paraId="2790F5F8" w14:textId="5C538BB2" w:rsidR="00DD2F2A" w:rsidRPr="00DD2F2A" w:rsidRDefault="00DD2F2A" w:rsidP="00DD2F2A">
            <w:pPr>
              <w:autoSpaceDE w:val="0"/>
              <w:autoSpaceDN w:val="0"/>
              <w:adjustRightInd w:val="0"/>
              <w:jc w:val="left"/>
              <w:rPr>
                <w:rFonts w:ascii="Calibri" w:hAnsi="Calibri" w:cs="Calibri"/>
                <w:i/>
                <w:iCs/>
                <w:color w:val="3C3C3C"/>
              </w:rPr>
            </w:pPr>
            <w:r w:rsidRPr="00DD2F2A">
              <w:rPr>
                <w:rFonts w:ascii="Calibri" w:hAnsi="Calibri" w:cs="Calibri"/>
                <w:i/>
                <w:iCs/>
                <w:color w:val="3C3C3C"/>
              </w:rPr>
              <w:t xml:space="preserve">* </w:t>
            </w:r>
            <w:r w:rsidR="007254CF">
              <w:rPr>
                <w:rFonts w:ascii="Calibri" w:hAnsi="Calibri" w:cs="Calibri"/>
                <w:i/>
                <w:iCs/>
                <w:color w:val="3C3C3C"/>
              </w:rPr>
              <w:t>Quantitative indicator</w:t>
            </w:r>
            <w:r w:rsidRPr="00DD2F2A">
              <w:rPr>
                <w:rFonts w:ascii="Calibri" w:hAnsi="Calibri" w:cs="Calibri"/>
                <w:i/>
                <w:iCs/>
                <w:color w:val="3C3C3C"/>
              </w:rPr>
              <w:t xml:space="preserve"> to substantiate assessment of sub-indicator 7(a), assessment criterion (d): Number of case studies published</w:t>
            </w:r>
          </w:p>
          <w:p w14:paraId="0E925A9E" w14:textId="7F38E3D0" w:rsidR="00DD2F2A" w:rsidRPr="005C6C35" w:rsidRDefault="00DD2F2A" w:rsidP="00DD2F2A">
            <w:pPr>
              <w:rPr>
                <w:b/>
              </w:rPr>
            </w:pPr>
            <w:r w:rsidRPr="00DD2F2A">
              <w:rPr>
                <w:rFonts w:ascii="Calibri" w:hAnsi="Calibri" w:cs="Calibri"/>
                <w:i/>
                <w:iCs/>
                <w:color w:val="3C3C3C"/>
              </w:rPr>
              <w:t xml:space="preserve">Source: </w:t>
            </w:r>
            <w:proofErr w:type="spellStart"/>
            <w:r w:rsidRPr="00DD2F2A">
              <w:rPr>
                <w:rFonts w:ascii="Calibri" w:hAnsi="Calibri" w:cs="Calibri"/>
                <w:i/>
                <w:iCs/>
                <w:color w:val="3C3C3C"/>
              </w:rPr>
              <w:t>Centralised</w:t>
            </w:r>
            <w:proofErr w:type="spellEnd"/>
            <w:r w:rsidRPr="00DD2F2A">
              <w:rPr>
                <w:rFonts w:ascii="Calibri" w:hAnsi="Calibri" w:cs="Calibri"/>
                <w:i/>
                <w:iCs/>
                <w:color w:val="3C3C3C"/>
              </w:rPr>
              <w:t xml:space="preserve"> online portal.</w:t>
            </w:r>
          </w:p>
        </w:tc>
      </w:tr>
      <w:tr w:rsidR="00DD2F2A" w14:paraId="33242177" w14:textId="77777777" w:rsidTr="00E03664">
        <w:trPr>
          <w:trHeight w:val="526"/>
        </w:trPr>
        <w:tc>
          <w:tcPr>
            <w:tcW w:w="10201" w:type="dxa"/>
          </w:tcPr>
          <w:p w14:paraId="76C30858" w14:textId="77777777" w:rsidR="00DD2F2A" w:rsidRDefault="00DD2F2A" w:rsidP="00E03664">
            <w:pPr>
              <w:rPr>
                <w:b/>
              </w:rPr>
            </w:pPr>
            <w:r w:rsidRPr="005C6C35">
              <w:rPr>
                <w:b/>
              </w:rPr>
              <w:t>Gap analysis</w:t>
            </w:r>
          </w:p>
        </w:tc>
      </w:tr>
      <w:tr w:rsidR="00DD2F2A" w14:paraId="71F62DBB" w14:textId="77777777" w:rsidTr="00E03664">
        <w:trPr>
          <w:trHeight w:val="526"/>
        </w:trPr>
        <w:tc>
          <w:tcPr>
            <w:tcW w:w="10201" w:type="dxa"/>
          </w:tcPr>
          <w:p w14:paraId="0C2491B3" w14:textId="77777777" w:rsidR="00DD2F2A" w:rsidRDefault="00DD2F2A" w:rsidP="00E03664">
            <w:pPr>
              <w:rPr>
                <w:b/>
              </w:rPr>
            </w:pPr>
            <w:r>
              <w:rPr>
                <w:b/>
              </w:rPr>
              <w:t>Recommendation</w:t>
            </w:r>
          </w:p>
        </w:tc>
      </w:tr>
      <w:tr w:rsidR="00DD2F2A" w14:paraId="47F89758" w14:textId="77777777" w:rsidTr="004752E0">
        <w:trPr>
          <w:trHeight w:val="526"/>
        </w:trPr>
        <w:tc>
          <w:tcPr>
            <w:tcW w:w="10201" w:type="dxa"/>
            <w:shd w:val="clear" w:color="auto" w:fill="49F1C1" w:themeFill="accent2" w:themeFillTint="99"/>
          </w:tcPr>
          <w:p w14:paraId="4A348252" w14:textId="29F10501" w:rsidR="00DD2F2A" w:rsidRPr="003B5A67" w:rsidRDefault="00DD2F2A" w:rsidP="00DD2F2A">
            <w:pPr>
              <w:jc w:val="center"/>
              <w:rPr>
                <w:b/>
              </w:rPr>
            </w:pPr>
            <w:r w:rsidRPr="003B5A67">
              <w:rPr>
                <w:b/>
              </w:rPr>
              <w:t xml:space="preserve">Sub-indicator </w:t>
            </w:r>
            <w:r>
              <w:rPr>
                <w:b/>
              </w:rPr>
              <w:t>7(b</w:t>
            </w:r>
            <w:r w:rsidRPr="003B5A67">
              <w:rPr>
                <w:b/>
              </w:rPr>
              <w:t xml:space="preserve">) </w:t>
            </w:r>
          </w:p>
          <w:p w14:paraId="3B585D1B" w14:textId="13C3BF61" w:rsidR="00DD2F2A" w:rsidRPr="004752E0" w:rsidRDefault="004752E0" w:rsidP="004752E0">
            <w:pPr>
              <w:tabs>
                <w:tab w:val="left" w:pos="1217"/>
              </w:tabs>
              <w:spacing w:line="0" w:lineRule="atLeast"/>
              <w:jc w:val="center"/>
              <w:rPr>
                <w:b/>
                <w:lang w:val="en-GB"/>
              </w:rPr>
            </w:pPr>
            <w:r>
              <w:rPr>
                <w:b/>
                <w:lang w:val="en-GB"/>
              </w:rPr>
              <w:t>Use of e-Procurement to support sustainability</w:t>
            </w:r>
          </w:p>
        </w:tc>
      </w:tr>
      <w:tr w:rsidR="00DD2F2A" w14:paraId="699AC560" w14:textId="77777777" w:rsidTr="00E03664">
        <w:trPr>
          <w:trHeight w:val="526"/>
        </w:trPr>
        <w:tc>
          <w:tcPr>
            <w:tcW w:w="10201" w:type="dxa"/>
            <w:shd w:val="clear" w:color="auto" w:fill="C2FAEA" w:themeFill="accent2" w:themeFillTint="33"/>
          </w:tcPr>
          <w:p w14:paraId="0C45577F" w14:textId="7E6D31D7" w:rsidR="00DD2F2A" w:rsidRPr="004752E0" w:rsidRDefault="00DD2F2A" w:rsidP="00DD2F2A">
            <w:pPr>
              <w:rPr>
                <w:b/>
              </w:rPr>
            </w:pPr>
            <w:r w:rsidRPr="004752E0">
              <w:rPr>
                <w:b/>
              </w:rPr>
              <w:t xml:space="preserve">Assessment criterion </w:t>
            </w:r>
            <w:r w:rsidR="004752E0" w:rsidRPr="004752E0">
              <w:rPr>
                <w:b/>
              </w:rPr>
              <w:t>7</w:t>
            </w:r>
            <w:r w:rsidRPr="004752E0">
              <w:rPr>
                <w:b/>
              </w:rPr>
              <w:t>(b)(</w:t>
            </w:r>
            <w:r w:rsidR="004752E0" w:rsidRPr="004752E0">
              <w:rPr>
                <w:b/>
              </w:rPr>
              <w:t>a</w:t>
            </w:r>
            <w:r w:rsidRPr="004752E0">
              <w:rPr>
                <w:b/>
              </w:rPr>
              <w:t>):</w:t>
            </w:r>
          </w:p>
          <w:p w14:paraId="5B3A60A7" w14:textId="08C6F4FF" w:rsidR="00DD2F2A" w:rsidRPr="004752E0" w:rsidRDefault="004752E0" w:rsidP="00900FB0">
            <w:pPr>
              <w:autoSpaceDE w:val="0"/>
              <w:autoSpaceDN w:val="0"/>
              <w:adjustRightInd w:val="0"/>
              <w:jc w:val="left"/>
              <w:rPr>
                <w:b/>
              </w:rPr>
            </w:pPr>
            <w:r w:rsidRPr="004752E0">
              <w:rPr>
                <w:rFonts w:ascii="Calibri" w:hAnsi="Calibri" w:cs="Calibri"/>
                <w:color w:val="3C3C3C"/>
              </w:rPr>
              <w:t xml:space="preserve">e-Procurement systems in use possess appropriate technical features to facilitate </w:t>
            </w:r>
            <w:r w:rsidR="00900FB0">
              <w:rPr>
                <w:rFonts w:ascii="Calibri" w:hAnsi="Calibri" w:cs="Calibri"/>
                <w:color w:val="3C3C3C"/>
              </w:rPr>
              <w:t xml:space="preserve">SPP </w:t>
            </w:r>
            <w:r w:rsidRPr="004752E0">
              <w:rPr>
                <w:rFonts w:ascii="Calibri" w:hAnsi="Calibri" w:cs="Calibri"/>
                <w:color w:val="3C3C3C"/>
              </w:rPr>
              <w:t>practices.</w:t>
            </w:r>
          </w:p>
        </w:tc>
      </w:tr>
      <w:tr w:rsidR="00DD2F2A" w14:paraId="2B548FD7" w14:textId="77777777" w:rsidTr="00E03664">
        <w:trPr>
          <w:trHeight w:val="526"/>
        </w:trPr>
        <w:tc>
          <w:tcPr>
            <w:tcW w:w="10201" w:type="dxa"/>
          </w:tcPr>
          <w:p w14:paraId="7192E47D" w14:textId="4E35C2DE" w:rsidR="00DD2F2A" w:rsidRDefault="00DD2F2A" w:rsidP="00DD2F2A">
            <w:pPr>
              <w:rPr>
                <w:b/>
              </w:rPr>
            </w:pPr>
            <w:r w:rsidRPr="007D4244">
              <w:rPr>
                <w:b/>
              </w:rPr>
              <w:t>Conclusion</w:t>
            </w:r>
            <w:r>
              <w:t xml:space="preserve">: </w:t>
            </w:r>
            <w:sdt>
              <w:sdtPr>
                <w:id w:val="-566116636"/>
                <w:placeholder>
                  <w:docPart w:val="093E51FDD865477EB8FFE0858D6C686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DD2F2A" w14:paraId="1AC0DF64" w14:textId="77777777" w:rsidTr="00E03664">
        <w:trPr>
          <w:trHeight w:val="526"/>
        </w:trPr>
        <w:tc>
          <w:tcPr>
            <w:tcW w:w="10201" w:type="dxa"/>
          </w:tcPr>
          <w:p w14:paraId="5FDF760E" w14:textId="77777777" w:rsidR="00DD2F2A" w:rsidRDefault="00DD2F2A" w:rsidP="00DD2F2A">
            <w:pPr>
              <w:rPr>
                <w:b/>
              </w:rPr>
            </w:pPr>
            <w:r w:rsidRPr="005C6C35">
              <w:rPr>
                <w:b/>
              </w:rPr>
              <w:t>Qualitative analysis</w:t>
            </w:r>
          </w:p>
        </w:tc>
      </w:tr>
      <w:tr w:rsidR="00DD2F2A" w14:paraId="566064DA" w14:textId="77777777" w:rsidTr="00E03664">
        <w:trPr>
          <w:trHeight w:val="526"/>
        </w:trPr>
        <w:tc>
          <w:tcPr>
            <w:tcW w:w="10201" w:type="dxa"/>
          </w:tcPr>
          <w:p w14:paraId="7446ACCF" w14:textId="77777777" w:rsidR="00DD2F2A" w:rsidRDefault="00DD2F2A" w:rsidP="00DD2F2A">
            <w:pPr>
              <w:rPr>
                <w:b/>
              </w:rPr>
            </w:pPr>
            <w:r w:rsidRPr="005C6C35">
              <w:rPr>
                <w:b/>
              </w:rPr>
              <w:t>Gap analysis</w:t>
            </w:r>
          </w:p>
        </w:tc>
      </w:tr>
      <w:tr w:rsidR="00DD2F2A" w14:paraId="57365924" w14:textId="77777777" w:rsidTr="00E03664">
        <w:trPr>
          <w:trHeight w:val="526"/>
        </w:trPr>
        <w:tc>
          <w:tcPr>
            <w:tcW w:w="10201" w:type="dxa"/>
          </w:tcPr>
          <w:p w14:paraId="4B09EF83" w14:textId="77777777" w:rsidR="00DD2F2A" w:rsidRDefault="00DD2F2A" w:rsidP="00DD2F2A">
            <w:pPr>
              <w:rPr>
                <w:b/>
              </w:rPr>
            </w:pPr>
            <w:r>
              <w:rPr>
                <w:b/>
              </w:rPr>
              <w:t>Recommendation</w:t>
            </w:r>
          </w:p>
        </w:tc>
      </w:tr>
      <w:tr w:rsidR="00DD2F2A" w14:paraId="1BCD80BF" w14:textId="77777777" w:rsidTr="00E03664">
        <w:trPr>
          <w:trHeight w:val="526"/>
        </w:trPr>
        <w:tc>
          <w:tcPr>
            <w:tcW w:w="10201" w:type="dxa"/>
            <w:shd w:val="clear" w:color="auto" w:fill="C2FAEA" w:themeFill="accent2" w:themeFillTint="33"/>
          </w:tcPr>
          <w:p w14:paraId="5B06B123" w14:textId="520725BD" w:rsidR="00DD2F2A" w:rsidRPr="004752E0" w:rsidRDefault="00DD2F2A" w:rsidP="00DD2F2A">
            <w:pPr>
              <w:rPr>
                <w:b/>
              </w:rPr>
            </w:pPr>
            <w:r w:rsidRPr="004752E0">
              <w:rPr>
                <w:b/>
              </w:rPr>
              <w:t xml:space="preserve">Assessment criterion </w:t>
            </w:r>
            <w:r w:rsidR="004752E0" w:rsidRPr="004752E0">
              <w:rPr>
                <w:b/>
              </w:rPr>
              <w:t>7</w:t>
            </w:r>
            <w:r w:rsidRPr="004752E0">
              <w:rPr>
                <w:b/>
              </w:rPr>
              <w:t>(b)(</w:t>
            </w:r>
            <w:r w:rsidR="004752E0" w:rsidRPr="004752E0">
              <w:rPr>
                <w:b/>
              </w:rPr>
              <w:t>b</w:t>
            </w:r>
            <w:r w:rsidRPr="004752E0">
              <w:rPr>
                <w:b/>
              </w:rPr>
              <w:t>):</w:t>
            </w:r>
          </w:p>
          <w:p w14:paraId="7B87F2D2" w14:textId="77777777" w:rsidR="004752E0" w:rsidRPr="004752E0" w:rsidRDefault="004752E0" w:rsidP="004752E0">
            <w:pPr>
              <w:autoSpaceDE w:val="0"/>
              <w:autoSpaceDN w:val="0"/>
              <w:adjustRightInd w:val="0"/>
              <w:jc w:val="left"/>
              <w:rPr>
                <w:rFonts w:ascii="Calibri" w:hAnsi="Calibri" w:cs="Calibri"/>
                <w:color w:val="3C3C3C"/>
              </w:rPr>
            </w:pPr>
            <w:r w:rsidRPr="004752E0">
              <w:rPr>
                <w:rFonts w:ascii="Calibri" w:hAnsi="Calibri" w:cs="Calibri"/>
                <w:color w:val="3C3C3C"/>
              </w:rPr>
              <w:t xml:space="preserve">Suppliers (including micro, small and medium-sized enterprises) </w:t>
            </w:r>
            <w:proofErr w:type="gramStart"/>
            <w:r w:rsidRPr="004752E0">
              <w:rPr>
                <w:rFonts w:ascii="Calibri" w:hAnsi="Calibri" w:cs="Calibri"/>
                <w:color w:val="3C3C3C"/>
              </w:rPr>
              <w:t>are capable of participating</w:t>
            </w:r>
            <w:proofErr w:type="gramEnd"/>
            <w:r w:rsidRPr="004752E0">
              <w:rPr>
                <w:rFonts w:ascii="Calibri" w:hAnsi="Calibri" w:cs="Calibri"/>
                <w:color w:val="3C3C3C"/>
              </w:rPr>
              <w:t xml:space="preserve"> in a sustainable</w:t>
            </w:r>
          </w:p>
          <w:p w14:paraId="2AC67D9C" w14:textId="21AD6EFA" w:rsidR="00DD2F2A" w:rsidRPr="004752E0" w:rsidRDefault="004752E0" w:rsidP="004752E0">
            <w:pPr>
              <w:autoSpaceDE w:val="0"/>
              <w:autoSpaceDN w:val="0"/>
              <w:adjustRightInd w:val="0"/>
              <w:jc w:val="left"/>
              <w:rPr>
                <w:rFonts w:ascii="Calibri" w:hAnsi="Calibri" w:cs="Calibri"/>
                <w:color w:val="3C3C3C"/>
              </w:rPr>
            </w:pPr>
            <w:r w:rsidRPr="004752E0">
              <w:rPr>
                <w:rFonts w:ascii="Calibri" w:hAnsi="Calibri" w:cs="Calibri"/>
                <w:color w:val="3C3C3C"/>
              </w:rPr>
              <w:t>public procurement market increasingly dominated by electronic means. *</w:t>
            </w:r>
          </w:p>
        </w:tc>
      </w:tr>
      <w:tr w:rsidR="00DD2F2A" w14:paraId="2A1EB877" w14:textId="77777777" w:rsidTr="00E03664">
        <w:trPr>
          <w:trHeight w:val="526"/>
        </w:trPr>
        <w:tc>
          <w:tcPr>
            <w:tcW w:w="10201" w:type="dxa"/>
          </w:tcPr>
          <w:p w14:paraId="35D0E645" w14:textId="396BEC80" w:rsidR="00DD2F2A" w:rsidRDefault="00DD2F2A" w:rsidP="00DD2F2A">
            <w:pPr>
              <w:rPr>
                <w:b/>
              </w:rPr>
            </w:pPr>
            <w:r w:rsidRPr="007D4244">
              <w:rPr>
                <w:b/>
              </w:rPr>
              <w:t>Conclusion</w:t>
            </w:r>
            <w:r>
              <w:t xml:space="preserve">: </w:t>
            </w:r>
            <w:sdt>
              <w:sdtPr>
                <w:id w:val="-1546976525"/>
                <w:placeholder>
                  <w:docPart w:val="94E29CB912094C838A993B98AD5387F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DD2F2A" w14:paraId="3938083E" w14:textId="77777777" w:rsidTr="00E03664">
        <w:trPr>
          <w:trHeight w:val="526"/>
        </w:trPr>
        <w:tc>
          <w:tcPr>
            <w:tcW w:w="10201" w:type="dxa"/>
          </w:tcPr>
          <w:p w14:paraId="4B8144C5" w14:textId="77777777" w:rsidR="00DD2F2A" w:rsidRDefault="00DD2F2A" w:rsidP="00DD2F2A">
            <w:pPr>
              <w:rPr>
                <w:b/>
              </w:rPr>
            </w:pPr>
            <w:r w:rsidRPr="005C6C35">
              <w:rPr>
                <w:b/>
              </w:rPr>
              <w:t>Qualitative analysis</w:t>
            </w:r>
          </w:p>
        </w:tc>
      </w:tr>
      <w:tr w:rsidR="004752E0" w14:paraId="3FF87950" w14:textId="77777777" w:rsidTr="004752E0">
        <w:trPr>
          <w:trHeight w:val="526"/>
        </w:trPr>
        <w:tc>
          <w:tcPr>
            <w:tcW w:w="10201" w:type="dxa"/>
            <w:shd w:val="clear" w:color="auto" w:fill="D8D8D8" w:themeFill="text2" w:themeFillTint="33"/>
          </w:tcPr>
          <w:p w14:paraId="7DB9D41D" w14:textId="77777777" w:rsidR="004752E0" w:rsidRPr="004752E0" w:rsidRDefault="004752E0" w:rsidP="00DD2F2A">
            <w:pPr>
              <w:rPr>
                <w:b/>
              </w:rPr>
            </w:pPr>
            <w:r w:rsidRPr="004752E0">
              <w:rPr>
                <w:b/>
              </w:rPr>
              <w:t>Quantitative analysis</w:t>
            </w:r>
          </w:p>
          <w:p w14:paraId="10EF74B7" w14:textId="2C1A77CA"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w:t>
            </w:r>
            <w:r w:rsidR="007254CF">
              <w:rPr>
                <w:rFonts w:ascii="Calibri" w:hAnsi="Calibri" w:cs="Calibri"/>
                <w:i/>
                <w:iCs/>
                <w:color w:val="3C3C3C"/>
              </w:rPr>
              <w:t>Quantitative indicators</w:t>
            </w:r>
            <w:r w:rsidRPr="004752E0">
              <w:rPr>
                <w:rFonts w:ascii="Calibri" w:hAnsi="Calibri" w:cs="Calibri"/>
                <w:i/>
                <w:iCs/>
                <w:color w:val="3C3C3C"/>
              </w:rPr>
              <w:t xml:space="preserve"> to substantiate assessment of sub-indicator 7(b) Assessment criterion (b):</w:t>
            </w:r>
          </w:p>
          <w:p w14:paraId="4D5D53D7" w14:textId="7C1B6B2D"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 Bids submitted online in procedures with sustainability c</w:t>
            </w:r>
            <w:r w:rsidR="00900FB0">
              <w:rPr>
                <w:rFonts w:ascii="Calibri" w:hAnsi="Calibri" w:cs="Calibri"/>
                <w:i/>
                <w:iCs/>
                <w:color w:val="3C3C3C"/>
              </w:rPr>
              <w:t>onsiderations</w:t>
            </w:r>
            <w:r w:rsidRPr="004752E0">
              <w:rPr>
                <w:rFonts w:ascii="Calibri" w:hAnsi="Calibri" w:cs="Calibri"/>
                <w:i/>
                <w:iCs/>
                <w:color w:val="3C3C3C"/>
              </w:rPr>
              <w:t xml:space="preserve"> (in %)</w:t>
            </w:r>
          </w:p>
          <w:p w14:paraId="10664443" w14:textId="3C0876DD"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 Bids submitted online by micro, small and medium-sized enterprises in procedures with sustainability c</w:t>
            </w:r>
            <w:r w:rsidR="00900FB0">
              <w:rPr>
                <w:rFonts w:ascii="Calibri" w:hAnsi="Calibri" w:cs="Calibri"/>
                <w:i/>
                <w:iCs/>
                <w:color w:val="3C3C3C"/>
              </w:rPr>
              <w:t>onsiderations</w:t>
            </w:r>
            <w:r w:rsidRPr="004752E0">
              <w:rPr>
                <w:rFonts w:ascii="Calibri" w:hAnsi="Calibri" w:cs="Calibri"/>
                <w:i/>
                <w:iCs/>
                <w:color w:val="3C3C3C"/>
              </w:rPr>
              <w:t xml:space="preserve"> (in %)</w:t>
            </w:r>
          </w:p>
          <w:p w14:paraId="77096F1C" w14:textId="3E557A0F" w:rsidR="004752E0" w:rsidRPr="004752E0" w:rsidRDefault="004752E0" w:rsidP="004752E0">
            <w:pPr>
              <w:rPr>
                <w:b/>
              </w:rPr>
            </w:pPr>
            <w:r w:rsidRPr="004752E0">
              <w:rPr>
                <w:rFonts w:ascii="Calibri" w:hAnsi="Calibri" w:cs="Calibri"/>
                <w:i/>
                <w:iCs/>
                <w:color w:val="3C3C3C"/>
              </w:rPr>
              <w:t>Source: e-Procurement system.</w:t>
            </w:r>
          </w:p>
        </w:tc>
      </w:tr>
      <w:tr w:rsidR="00DD2F2A" w14:paraId="7CCBEFD1" w14:textId="77777777" w:rsidTr="00E03664">
        <w:trPr>
          <w:trHeight w:val="526"/>
        </w:trPr>
        <w:tc>
          <w:tcPr>
            <w:tcW w:w="10201" w:type="dxa"/>
          </w:tcPr>
          <w:p w14:paraId="35A101B9" w14:textId="77777777" w:rsidR="00DD2F2A" w:rsidRDefault="00DD2F2A" w:rsidP="00DD2F2A">
            <w:pPr>
              <w:rPr>
                <w:b/>
              </w:rPr>
            </w:pPr>
            <w:r w:rsidRPr="005C6C35">
              <w:rPr>
                <w:b/>
              </w:rPr>
              <w:t>Gap analysis</w:t>
            </w:r>
          </w:p>
        </w:tc>
      </w:tr>
      <w:tr w:rsidR="00DD2F2A" w14:paraId="6C4DA4B2" w14:textId="77777777" w:rsidTr="00E03664">
        <w:trPr>
          <w:trHeight w:val="526"/>
        </w:trPr>
        <w:tc>
          <w:tcPr>
            <w:tcW w:w="10201" w:type="dxa"/>
          </w:tcPr>
          <w:p w14:paraId="36BC2E6C" w14:textId="77777777" w:rsidR="00DD2F2A" w:rsidRDefault="00DD2F2A" w:rsidP="00DD2F2A">
            <w:pPr>
              <w:rPr>
                <w:b/>
              </w:rPr>
            </w:pPr>
            <w:r>
              <w:rPr>
                <w:b/>
              </w:rPr>
              <w:lastRenderedPageBreak/>
              <w:t>Recommendation</w:t>
            </w:r>
          </w:p>
        </w:tc>
      </w:tr>
      <w:tr w:rsidR="004752E0" w14:paraId="336B849C" w14:textId="77777777" w:rsidTr="004752E0">
        <w:trPr>
          <w:trHeight w:val="526"/>
        </w:trPr>
        <w:tc>
          <w:tcPr>
            <w:tcW w:w="10201" w:type="dxa"/>
            <w:shd w:val="clear" w:color="auto" w:fill="C2FAEA" w:themeFill="accent2" w:themeFillTint="33"/>
          </w:tcPr>
          <w:p w14:paraId="4A2D8D84" w14:textId="33E2FF94" w:rsidR="004752E0" w:rsidRPr="004752E0" w:rsidRDefault="004752E0" w:rsidP="004752E0">
            <w:pPr>
              <w:rPr>
                <w:b/>
              </w:rPr>
            </w:pPr>
            <w:r w:rsidRPr="004752E0">
              <w:rPr>
                <w:b/>
              </w:rPr>
              <w:t>Assessment criterion 7(b)(c):</w:t>
            </w:r>
          </w:p>
          <w:p w14:paraId="2E94A3CB" w14:textId="107C9454" w:rsidR="004752E0" w:rsidRPr="004752E0" w:rsidRDefault="004752E0" w:rsidP="004752E0">
            <w:pPr>
              <w:autoSpaceDE w:val="0"/>
              <w:autoSpaceDN w:val="0"/>
              <w:adjustRightInd w:val="0"/>
              <w:jc w:val="left"/>
              <w:rPr>
                <w:rFonts w:ascii="Calibri" w:hAnsi="Calibri" w:cs="Calibri"/>
                <w:color w:val="3C3C3C"/>
              </w:rPr>
            </w:pPr>
            <w:r w:rsidRPr="004752E0">
              <w:rPr>
                <w:rFonts w:ascii="Calibri" w:hAnsi="Calibri" w:cs="Calibri"/>
                <w:color w:val="3C3C3C"/>
              </w:rPr>
              <w:t xml:space="preserve">The system manages data for the entire </w:t>
            </w:r>
            <w:r w:rsidR="00900FB0">
              <w:rPr>
                <w:rFonts w:ascii="Calibri" w:hAnsi="Calibri" w:cs="Calibri"/>
                <w:color w:val="3C3C3C"/>
              </w:rPr>
              <w:t>SPP</w:t>
            </w:r>
            <w:r w:rsidRPr="004752E0">
              <w:rPr>
                <w:rFonts w:ascii="Calibri" w:hAnsi="Calibri" w:cs="Calibri"/>
                <w:color w:val="3C3C3C"/>
              </w:rPr>
              <w:t xml:space="preserve"> process and allows analysis of trends, levels</w:t>
            </w:r>
          </w:p>
          <w:p w14:paraId="6E46F680" w14:textId="348CAA56" w:rsidR="004752E0" w:rsidRPr="004752E0" w:rsidRDefault="004752E0" w:rsidP="004752E0">
            <w:pPr>
              <w:rPr>
                <w:b/>
              </w:rPr>
            </w:pPr>
            <w:r w:rsidRPr="004752E0">
              <w:rPr>
                <w:rFonts w:ascii="Calibri" w:hAnsi="Calibri" w:cs="Calibri"/>
                <w:color w:val="3C3C3C"/>
              </w:rPr>
              <w:t xml:space="preserve">of participation, efficiency and economy of </w:t>
            </w:r>
            <w:r w:rsidR="00900FB0">
              <w:rPr>
                <w:rFonts w:ascii="Calibri" w:hAnsi="Calibri" w:cs="Calibri"/>
                <w:color w:val="3C3C3C"/>
              </w:rPr>
              <w:t>SPP</w:t>
            </w:r>
            <w:r w:rsidRPr="004752E0">
              <w:rPr>
                <w:rFonts w:ascii="Calibri" w:hAnsi="Calibri" w:cs="Calibri"/>
                <w:color w:val="3C3C3C"/>
              </w:rPr>
              <w:t xml:space="preserve"> and compliance with requirements. *</w:t>
            </w:r>
          </w:p>
        </w:tc>
      </w:tr>
      <w:tr w:rsidR="004752E0" w14:paraId="324E36E2" w14:textId="77777777" w:rsidTr="00E03664">
        <w:trPr>
          <w:trHeight w:val="526"/>
        </w:trPr>
        <w:tc>
          <w:tcPr>
            <w:tcW w:w="10201" w:type="dxa"/>
          </w:tcPr>
          <w:p w14:paraId="2B9C9D60" w14:textId="4F8B975E" w:rsidR="004752E0" w:rsidRDefault="004752E0" w:rsidP="004752E0">
            <w:pPr>
              <w:rPr>
                <w:b/>
              </w:rPr>
            </w:pPr>
            <w:r w:rsidRPr="007D4244">
              <w:rPr>
                <w:b/>
              </w:rPr>
              <w:t>Conclusion</w:t>
            </w:r>
            <w:r>
              <w:t xml:space="preserve">: </w:t>
            </w:r>
            <w:sdt>
              <w:sdtPr>
                <w:id w:val="1652868743"/>
                <w:placeholder>
                  <w:docPart w:val="F81B4533AC6B4F5FA5AC08C33DE8B82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4752E0" w14:paraId="55C92278" w14:textId="77777777" w:rsidTr="00E03664">
        <w:trPr>
          <w:trHeight w:val="526"/>
        </w:trPr>
        <w:tc>
          <w:tcPr>
            <w:tcW w:w="10201" w:type="dxa"/>
          </w:tcPr>
          <w:p w14:paraId="4ED17D84" w14:textId="7DB99BF2" w:rsidR="004752E0" w:rsidRDefault="004752E0" w:rsidP="004752E0">
            <w:pPr>
              <w:rPr>
                <w:b/>
              </w:rPr>
            </w:pPr>
            <w:r w:rsidRPr="005C6C35">
              <w:rPr>
                <w:b/>
              </w:rPr>
              <w:t>Qualitative analysis</w:t>
            </w:r>
          </w:p>
        </w:tc>
      </w:tr>
      <w:tr w:rsidR="004752E0" w14:paraId="10D2A498" w14:textId="77777777" w:rsidTr="004752E0">
        <w:trPr>
          <w:trHeight w:val="526"/>
        </w:trPr>
        <w:tc>
          <w:tcPr>
            <w:tcW w:w="10201" w:type="dxa"/>
            <w:shd w:val="clear" w:color="auto" w:fill="D8D8D8" w:themeFill="text2" w:themeFillTint="33"/>
          </w:tcPr>
          <w:p w14:paraId="54A07B97" w14:textId="77777777" w:rsidR="004752E0" w:rsidRPr="004752E0" w:rsidRDefault="004752E0" w:rsidP="004752E0">
            <w:pPr>
              <w:rPr>
                <w:b/>
              </w:rPr>
            </w:pPr>
            <w:r w:rsidRPr="004752E0">
              <w:rPr>
                <w:b/>
              </w:rPr>
              <w:t>Quantitative analysis</w:t>
            </w:r>
          </w:p>
          <w:p w14:paraId="6ED2F473" w14:textId="5B8A216C"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*Quantitative indicators to substantiate assessment of sub-indicator 7(b) Assessment criterion (c):</w:t>
            </w:r>
          </w:p>
          <w:p w14:paraId="2DF8BF76" w14:textId="7F100717"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 Number of contracts with sustainability c</w:t>
            </w:r>
            <w:r w:rsidR="00900FB0">
              <w:rPr>
                <w:rFonts w:ascii="Calibri" w:hAnsi="Calibri" w:cs="Calibri"/>
                <w:i/>
                <w:iCs/>
                <w:color w:val="3C3C3C"/>
              </w:rPr>
              <w:t>onsiderations</w:t>
            </w:r>
            <w:r w:rsidRPr="004752E0">
              <w:rPr>
                <w:rFonts w:ascii="Calibri" w:hAnsi="Calibri" w:cs="Calibri"/>
                <w:i/>
                <w:iCs/>
                <w:color w:val="3C3C3C"/>
              </w:rPr>
              <w:t xml:space="preserve"> and in % of total number of contracts</w:t>
            </w:r>
          </w:p>
          <w:p w14:paraId="3AD5EA0F" w14:textId="6DB09C12"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 xml:space="preserve">- Value of contracts with sustainability </w:t>
            </w:r>
            <w:r w:rsidR="00900FB0" w:rsidRPr="004752E0">
              <w:rPr>
                <w:rFonts w:ascii="Calibri" w:hAnsi="Calibri" w:cs="Calibri"/>
                <w:i/>
                <w:iCs/>
                <w:color w:val="3C3C3C"/>
              </w:rPr>
              <w:t>c</w:t>
            </w:r>
            <w:r w:rsidR="00900FB0">
              <w:rPr>
                <w:rFonts w:ascii="Calibri" w:hAnsi="Calibri" w:cs="Calibri"/>
                <w:i/>
                <w:iCs/>
                <w:color w:val="3C3C3C"/>
              </w:rPr>
              <w:t>onsiderations</w:t>
            </w:r>
            <w:r w:rsidRPr="004752E0">
              <w:rPr>
                <w:rFonts w:ascii="Calibri" w:hAnsi="Calibri" w:cs="Calibri"/>
                <w:i/>
                <w:iCs/>
                <w:color w:val="3C3C3C"/>
              </w:rPr>
              <w:t xml:space="preserve"> and in % of total value of contracts</w:t>
            </w:r>
          </w:p>
          <w:p w14:paraId="61CD2564" w14:textId="4236F8A0" w:rsidR="004752E0" w:rsidRPr="004752E0" w:rsidRDefault="004752E0" w:rsidP="004752E0">
            <w:pPr>
              <w:autoSpaceDE w:val="0"/>
              <w:autoSpaceDN w:val="0"/>
              <w:adjustRightInd w:val="0"/>
              <w:jc w:val="left"/>
              <w:rPr>
                <w:rFonts w:ascii="Calibri" w:hAnsi="Calibri" w:cs="Calibri"/>
                <w:i/>
                <w:iCs/>
                <w:color w:val="3C3C3C"/>
              </w:rPr>
            </w:pPr>
            <w:r w:rsidRPr="004752E0">
              <w:rPr>
                <w:rFonts w:ascii="Calibri" w:hAnsi="Calibri" w:cs="Calibri"/>
                <w:i/>
                <w:iCs/>
                <w:color w:val="3C3C3C"/>
              </w:rPr>
              <w:t xml:space="preserve">- Total value of contracts with sustainability </w:t>
            </w:r>
            <w:r w:rsidR="00900FB0" w:rsidRPr="004752E0">
              <w:rPr>
                <w:rFonts w:ascii="Calibri" w:hAnsi="Calibri" w:cs="Calibri"/>
                <w:i/>
                <w:iCs/>
                <w:color w:val="3C3C3C"/>
              </w:rPr>
              <w:t>c</w:t>
            </w:r>
            <w:r w:rsidR="00900FB0">
              <w:rPr>
                <w:rFonts w:ascii="Calibri" w:hAnsi="Calibri" w:cs="Calibri"/>
                <w:i/>
                <w:iCs/>
                <w:color w:val="3C3C3C"/>
              </w:rPr>
              <w:t>onsiderations</w:t>
            </w:r>
            <w:r w:rsidRPr="004752E0">
              <w:rPr>
                <w:rFonts w:ascii="Calibri" w:hAnsi="Calibri" w:cs="Calibri"/>
                <w:i/>
                <w:iCs/>
                <w:color w:val="3C3C3C"/>
              </w:rPr>
              <w:t xml:space="preserve"> awarded through competitive methods in most recent</w:t>
            </w:r>
            <w:r w:rsidR="00900FB0">
              <w:rPr>
                <w:rFonts w:ascii="Calibri" w:hAnsi="Calibri" w:cs="Calibri"/>
                <w:i/>
                <w:iCs/>
                <w:color w:val="3C3C3C"/>
              </w:rPr>
              <w:t xml:space="preserve"> </w:t>
            </w:r>
            <w:r w:rsidRPr="004752E0">
              <w:rPr>
                <w:rFonts w:ascii="Calibri" w:hAnsi="Calibri" w:cs="Calibri"/>
                <w:i/>
                <w:iCs/>
                <w:color w:val="3C3C3C"/>
              </w:rPr>
              <w:t>fiscal years.</w:t>
            </w:r>
          </w:p>
          <w:p w14:paraId="214C8D3A" w14:textId="162059AD" w:rsidR="004752E0" w:rsidRDefault="004752E0" w:rsidP="004752E0">
            <w:pPr>
              <w:rPr>
                <w:b/>
              </w:rPr>
            </w:pPr>
            <w:r w:rsidRPr="004752E0">
              <w:rPr>
                <w:rFonts w:ascii="Calibri" w:hAnsi="Calibri" w:cs="Calibri"/>
                <w:i/>
                <w:iCs/>
                <w:color w:val="3C3C3C"/>
              </w:rPr>
              <w:t>Source: e-Procurement system.</w:t>
            </w:r>
          </w:p>
        </w:tc>
      </w:tr>
      <w:tr w:rsidR="004752E0" w14:paraId="3CE8CE12" w14:textId="77777777" w:rsidTr="00E03664">
        <w:trPr>
          <w:trHeight w:val="526"/>
        </w:trPr>
        <w:tc>
          <w:tcPr>
            <w:tcW w:w="10201" w:type="dxa"/>
          </w:tcPr>
          <w:p w14:paraId="71ED6FD9" w14:textId="77A7D678" w:rsidR="004752E0" w:rsidRDefault="004752E0" w:rsidP="004752E0">
            <w:pPr>
              <w:rPr>
                <w:b/>
              </w:rPr>
            </w:pPr>
            <w:r w:rsidRPr="005C6C35">
              <w:rPr>
                <w:b/>
              </w:rPr>
              <w:t>Gap analysis</w:t>
            </w:r>
          </w:p>
        </w:tc>
      </w:tr>
      <w:tr w:rsidR="004752E0" w14:paraId="34F3E853" w14:textId="77777777" w:rsidTr="00E03664">
        <w:trPr>
          <w:trHeight w:val="526"/>
        </w:trPr>
        <w:tc>
          <w:tcPr>
            <w:tcW w:w="10201" w:type="dxa"/>
          </w:tcPr>
          <w:p w14:paraId="3353E7E4" w14:textId="7CDBA26A" w:rsidR="004752E0" w:rsidRDefault="004752E0" w:rsidP="004752E0">
            <w:pPr>
              <w:rPr>
                <w:b/>
              </w:rPr>
            </w:pPr>
            <w:r>
              <w:rPr>
                <w:b/>
              </w:rPr>
              <w:t>Recommendation</w:t>
            </w:r>
          </w:p>
        </w:tc>
      </w:tr>
    </w:tbl>
    <w:p w14:paraId="30C9DAF0" w14:textId="77777777" w:rsidR="00DD2F2A" w:rsidRDefault="00DD2F2A" w:rsidP="00DD2F2A"/>
    <w:p w14:paraId="68B8E0D8" w14:textId="3E8CFA47" w:rsidR="004752E0" w:rsidRPr="004C6C1F" w:rsidRDefault="00900FB0" w:rsidP="004752E0">
      <w:pPr>
        <w:rPr>
          <w:bCs/>
          <w:sz w:val="32"/>
          <w:szCs w:val="32"/>
        </w:rPr>
      </w:pPr>
      <w:r>
        <w:rPr>
          <w:bCs/>
          <w:sz w:val="32"/>
          <w:szCs w:val="32"/>
        </w:rPr>
        <w:t xml:space="preserve">SPP- </w:t>
      </w:r>
      <w:r w:rsidR="004752E0" w:rsidRPr="004C6C1F">
        <w:rPr>
          <w:bCs/>
          <w:sz w:val="32"/>
          <w:szCs w:val="32"/>
        </w:rPr>
        <w:t xml:space="preserve">Indicator </w:t>
      </w:r>
      <w:r w:rsidR="004752E0">
        <w:rPr>
          <w:bCs/>
          <w:sz w:val="32"/>
          <w:szCs w:val="32"/>
        </w:rPr>
        <w:t>8</w:t>
      </w:r>
      <w:r w:rsidR="004752E0" w:rsidRPr="004C6C1F">
        <w:rPr>
          <w:bCs/>
          <w:sz w:val="32"/>
          <w:szCs w:val="32"/>
        </w:rPr>
        <w:t xml:space="preserve">. </w:t>
      </w:r>
      <w:r w:rsidR="004752E0">
        <w:rPr>
          <w:bCs/>
          <w:sz w:val="32"/>
          <w:szCs w:val="32"/>
        </w:rPr>
        <w:t xml:space="preserve">The public procurement system has a strong capacity to develop and accelerate the shift to more sustainable </w:t>
      </w:r>
      <w:r>
        <w:rPr>
          <w:bCs/>
          <w:sz w:val="32"/>
          <w:szCs w:val="32"/>
        </w:rPr>
        <w:t xml:space="preserve">public </w:t>
      </w:r>
      <w:r w:rsidR="004752E0">
        <w:rPr>
          <w:bCs/>
          <w:sz w:val="32"/>
          <w:szCs w:val="32"/>
        </w:rPr>
        <w:t>procurement</w:t>
      </w:r>
    </w:p>
    <w:tbl>
      <w:tblPr>
        <w:tblStyle w:val="GridTable1Light-Accent2"/>
        <w:tblW w:w="10201" w:type="dxa"/>
        <w:tblLook w:val="0000" w:firstRow="0" w:lastRow="0" w:firstColumn="0" w:lastColumn="0" w:noHBand="0" w:noVBand="0"/>
      </w:tblPr>
      <w:tblGrid>
        <w:gridCol w:w="10201"/>
      </w:tblGrid>
      <w:tr w:rsidR="004752E0" w:rsidRPr="007976C9" w14:paraId="47C41DCF" w14:textId="77777777" w:rsidTr="00E03664">
        <w:trPr>
          <w:trHeight w:val="299"/>
        </w:trPr>
        <w:tc>
          <w:tcPr>
            <w:tcW w:w="10201" w:type="dxa"/>
            <w:shd w:val="clear" w:color="auto" w:fill="49F1C1" w:themeFill="accent2" w:themeFillTint="99"/>
          </w:tcPr>
          <w:p w14:paraId="1796AA4B" w14:textId="05212A6D" w:rsidR="004752E0" w:rsidRPr="003B5A67" w:rsidRDefault="004752E0" w:rsidP="00E03664">
            <w:pPr>
              <w:jc w:val="center"/>
              <w:rPr>
                <w:b/>
              </w:rPr>
            </w:pPr>
            <w:r w:rsidRPr="003B5A67">
              <w:rPr>
                <w:b/>
              </w:rPr>
              <w:t xml:space="preserve">Sub-indicator </w:t>
            </w:r>
            <w:r>
              <w:rPr>
                <w:b/>
              </w:rPr>
              <w:t>8(a</w:t>
            </w:r>
            <w:r w:rsidRPr="003B5A67">
              <w:rPr>
                <w:b/>
              </w:rPr>
              <w:t xml:space="preserve">) </w:t>
            </w:r>
          </w:p>
          <w:p w14:paraId="1978BBAA" w14:textId="04CFD61F" w:rsidR="004752E0" w:rsidRPr="004752E0" w:rsidRDefault="004752E0" w:rsidP="004752E0">
            <w:pPr>
              <w:tabs>
                <w:tab w:val="left" w:pos="1217"/>
              </w:tabs>
              <w:spacing w:line="0" w:lineRule="atLeast"/>
              <w:jc w:val="center"/>
              <w:rPr>
                <w:b/>
                <w:lang w:val="en-GB"/>
              </w:rPr>
            </w:pPr>
            <w:r>
              <w:rPr>
                <w:b/>
                <w:lang w:val="en-GB"/>
              </w:rPr>
              <w:t xml:space="preserve">Training, advice and assistance on sustainable </w:t>
            </w:r>
            <w:r w:rsidR="00900FB0">
              <w:rPr>
                <w:b/>
                <w:lang w:val="en-GB"/>
              </w:rPr>
              <w:t xml:space="preserve">public </w:t>
            </w:r>
            <w:r>
              <w:rPr>
                <w:b/>
                <w:lang w:val="en-GB"/>
              </w:rPr>
              <w:t>procurement</w:t>
            </w:r>
          </w:p>
        </w:tc>
      </w:tr>
      <w:tr w:rsidR="004752E0" w:rsidRPr="007976C9" w14:paraId="6F7D2A6E" w14:textId="77777777" w:rsidTr="00E03664">
        <w:trPr>
          <w:trHeight w:val="299"/>
        </w:trPr>
        <w:tc>
          <w:tcPr>
            <w:tcW w:w="10201" w:type="dxa"/>
            <w:shd w:val="clear" w:color="auto" w:fill="C2FAEA" w:themeFill="accent2" w:themeFillTint="33"/>
          </w:tcPr>
          <w:p w14:paraId="49B858C1" w14:textId="2575EA1E" w:rsidR="004752E0" w:rsidRPr="004752E0" w:rsidRDefault="004752E0" w:rsidP="00E03664">
            <w:pPr>
              <w:rPr>
                <w:b/>
              </w:rPr>
            </w:pPr>
            <w:r w:rsidRPr="004752E0">
              <w:rPr>
                <w:b/>
              </w:rPr>
              <w:t>Assessment criterion 8(a)(a):</w:t>
            </w:r>
          </w:p>
          <w:p w14:paraId="430E372B" w14:textId="19D15672" w:rsidR="004752E0" w:rsidRPr="004752E0" w:rsidRDefault="004752E0" w:rsidP="004752E0">
            <w:pPr>
              <w:autoSpaceDE w:val="0"/>
              <w:autoSpaceDN w:val="0"/>
              <w:adjustRightInd w:val="0"/>
              <w:jc w:val="left"/>
              <w:rPr>
                <w:rFonts w:ascii="Calibri" w:hAnsi="Calibri" w:cs="Calibri"/>
                <w:color w:val="3C3C3C"/>
              </w:rPr>
            </w:pPr>
            <w:r w:rsidRPr="004752E0">
              <w:rPr>
                <w:rFonts w:ascii="Calibri" w:hAnsi="Calibri" w:cs="Calibri"/>
                <w:color w:val="3C3C3C"/>
              </w:rPr>
              <w:t>Existing procurement training programs create awareness and understanding of government policies and the</w:t>
            </w:r>
          </w:p>
          <w:p w14:paraId="4DC73D08" w14:textId="13674484" w:rsidR="004752E0" w:rsidRPr="004752E0" w:rsidRDefault="004752E0" w:rsidP="004752E0">
            <w:pPr>
              <w:rPr>
                <w:b/>
              </w:rPr>
            </w:pPr>
            <w:r w:rsidRPr="004752E0">
              <w:rPr>
                <w:rFonts w:ascii="Calibri" w:hAnsi="Calibri" w:cs="Calibri"/>
                <w:color w:val="3C3C3C"/>
              </w:rPr>
              <w:t>benefits of SPP.</w:t>
            </w:r>
          </w:p>
        </w:tc>
      </w:tr>
      <w:tr w:rsidR="004752E0" w14:paraId="18CA4D6D" w14:textId="77777777" w:rsidTr="00E03664">
        <w:trPr>
          <w:trHeight w:val="366"/>
        </w:trPr>
        <w:tc>
          <w:tcPr>
            <w:tcW w:w="10201" w:type="dxa"/>
          </w:tcPr>
          <w:p w14:paraId="2FD1A597" w14:textId="337E0FC8" w:rsidR="004752E0" w:rsidRDefault="004752E0" w:rsidP="00E03664">
            <w:r w:rsidRPr="007D4244">
              <w:rPr>
                <w:b/>
              </w:rPr>
              <w:t>Conclusion</w:t>
            </w:r>
            <w:r>
              <w:t xml:space="preserve">: </w:t>
            </w:r>
            <w:sdt>
              <w:sdtPr>
                <w:id w:val="-1395200035"/>
                <w:placeholder>
                  <w:docPart w:val="09BBEDECE967437FBBBFE761BD090B9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4752E0" w:rsidRPr="007D4244" w14:paraId="5856F7F1" w14:textId="77777777" w:rsidTr="00E03664">
        <w:trPr>
          <w:trHeight w:val="770"/>
        </w:trPr>
        <w:tc>
          <w:tcPr>
            <w:tcW w:w="10201" w:type="dxa"/>
          </w:tcPr>
          <w:p w14:paraId="5D8BD428" w14:textId="77777777" w:rsidR="004752E0" w:rsidRPr="007D4244" w:rsidRDefault="004752E0" w:rsidP="00E03664">
            <w:pPr>
              <w:rPr>
                <w:b/>
              </w:rPr>
            </w:pPr>
            <w:r w:rsidRPr="005C6C35">
              <w:rPr>
                <w:b/>
              </w:rPr>
              <w:t>Qualitative analysis</w:t>
            </w:r>
          </w:p>
        </w:tc>
      </w:tr>
      <w:tr w:rsidR="004752E0" w:rsidRPr="005C6C35" w14:paraId="1DD2EE3B" w14:textId="77777777" w:rsidTr="00E03664">
        <w:trPr>
          <w:trHeight w:val="856"/>
        </w:trPr>
        <w:tc>
          <w:tcPr>
            <w:tcW w:w="10201" w:type="dxa"/>
          </w:tcPr>
          <w:p w14:paraId="1B72CA98" w14:textId="77777777" w:rsidR="004752E0" w:rsidRPr="005C6C35" w:rsidRDefault="004752E0" w:rsidP="00E03664">
            <w:pPr>
              <w:rPr>
                <w:b/>
              </w:rPr>
            </w:pPr>
            <w:r w:rsidRPr="005C6C35">
              <w:rPr>
                <w:b/>
              </w:rPr>
              <w:t>Gap analysis</w:t>
            </w:r>
          </w:p>
        </w:tc>
      </w:tr>
      <w:tr w:rsidR="004752E0" w:rsidRPr="005C6C35" w14:paraId="5C7E090C" w14:textId="77777777" w:rsidTr="00E03664">
        <w:trPr>
          <w:trHeight w:val="526"/>
        </w:trPr>
        <w:tc>
          <w:tcPr>
            <w:tcW w:w="10201" w:type="dxa"/>
          </w:tcPr>
          <w:p w14:paraId="400A0C13" w14:textId="77777777" w:rsidR="004752E0" w:rsidRPr="005C6C35" w:rsidRDefault="004752E0" w:rsidP="00E03664">
            <w:pPr>
              <w:rPr>
                <w:b/>
              </w:rPr>
            </w:pPr>
            <w:r>
              <w:rPr>
                <w:b/>
              </w:rPr>
              <w:t>Recommendation</w:t>
            </w:r>
          </w:p>
        </w:tc>
      </w:tr>
      <w:tr w:rsidR="00900FB0" w:rsidRPr="005C6C35" w14:paraId="2DF347E6" w14:textId="77777777" w:rsidTr="00900FB0">
        <w:trPr>
          <w:trHeight w:val="526"/>
        </w:trPr>
        <w:tc>
          <w:tcPr>
            <w:tcW w:w="10201" w:type="dxa"/>
            <w:shd w:val="clear" w:color="auto" w:fill="C2FAEA" w:themeFill="accent2" w:themeFillTint="33"/>
          </w:tcPr>
          <w:p w14:paraId="6C1E0D5E" w14:textId="5803A782" w:rsidR="00900FB0" w:rsidRPr="004752E0" w:rsidRDefault="00900FB0" w:rsidP="00900FB0">
            <w:pPr>
              <w:rPr>
                <w:b/>
              </w:rPr>
            </w:pPr>
            <w:r w:rsidRPr="004752E0">
              <w:rPr>
                <w:b/>
              </w:rPr>
              <w:t>Assessment criterion 8(a)(</w:t>
            </w:r>
            <w:r>
              <w:rPr>
                <w:b/>
              </w:rPr>
              <w:t>b</w:t>
            </w:r>
            <w:r w:rsidRPr="004752E0">
              <w:rPr>
                <w:b/>
              </w:rPr>
              <w:t>):</w:t>
            </w:r>
          </w:p>
          <w:p w14:paraId="1D2BA204" w14:textId="7ECA6B5C" w:rsidR="00900FB0" w:rsidRDefault="00900FB0" w:rsidP="00900FB0">
            <w:pPr>
              <w:autoSpaceDE w:val="0"/>
              <w:autoSpaceDN w:val="0"/>
              <w:adjustRightInd w:val="0"/>
              <w:jc w:val="left"/>
              <w:rPr>
                <w:b/>
              </w:rPr>
            </w:pPr>
            <w:r w:rsidRPr="004752E0">
              <w:rPr>
                <w:rFonts w:ascii="Calibri" w:hAnsi="Calibri" w:cs="Calibri"/>
                <w:color w:val="3C3C3C"/>
              </w:rPr>
              <w:t xml:space="preserve">Existing </w:t>
            </w:r>
            <w:r>
              <w:rPr>
                <w:rFonts w:ascii="Calibri" w:hAnsi="Calibri" w:cs="Calibri"/>
                <w:color w:val="3C3C3C"/>
              </w:rPr>
              <w:t>competency frameworks and/or certification systems include SPP considerations.</w:t>
            </w:r>
          </w:p>
        </w:tc>
      </w:tr>
      <w:tr w:rsidR="00900FB0" w:rsidRPr="005C6C35" w14:paraId="407CC4F4" w14:textId="77777777" w:rsidTr="00E03664">
        <w:trPr>
          <w:trHeight w:val="526"/>
        </w:trPr>
        <w:tc>
          <w:tcPr>
            <w:tcW w:w="10201" w:type="dxa"/>
          </w:tcPr>
          <w:p w14:paraId="724447A0" w14:textId="31A5CE63" w:rsidR="00900FB0" w:rsidRDefault="00900FB0" w:rsidP="00900FB0">
            <w:pPr>
              <w:rPr>
                <w:b/>
              </w:rPr>
            </w:pPr>
            <w:r w:rsidRPr="007D4244">
              <w:rPr>
                <w:b/>
              </w:rPr>
              <w:t>Conclusion</w:t>
            </w:r>
            <w:r>
              <w:t xml:space="preserve">: </w:t>
            </w:r>
            <w:sdt>
              <w:sdtPr>
                <w:id w:val="866635098"/>
                <w:placeholder>
                  <w:docPart w:val="02D964B6087C49F281909842BC00390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rsidRPr="005C6C35" w14:paraId="25837974" w14:textId="77777777" w:rsidTr="00E03664">
        <w:trPr>
          <w:trHeight w:val="526"/>
        </w:trPr>
        <w:tc>
          <w:tcPr>
            <w:tcW w:w="10201" w:type="dxa"/>
          </w:tcPr>
          <w:p w14:paraId="4B94C62D" w14:textId="1179CBB8" w:rsidR="00900FB0" w:rsidRDefault="00900FB0" w:rsidP="00900FB0">
            <w:pPr>
              <w:rPr>
                <w:b/>
              </w:rPr>
            </w:pPr>
            <w:r w:rsidRPr="005C6C35">
              <w:rPr>
                <w:b/>
              </w:rPr>
              <w:t>Qualitative analysis</w:t>
            </w:r>
          </w:p>
        </w:tc>
      </w:tr>
      <w:tr w:rsidR="00900FB0" w:rsidRPr="005C6C35" w14:paraId="1BAAC778" w14:textId="77777777" w:rsidTr="00E03664">
        <w:trPr>
          <w:trHeight w:val="526"/>
        </w:trPr>
        <w:tc>
          <w:tcPr>
            <w:tcW w:w="10201" w:type="dxa"/>
          </w:tcPr>
          <w:p w14:paraId="2813D3A2" w14:textId="088903F9" w:rsidR="00900FB0" w:rsidRDefault="00900FB0" w:rsidP="00900FB0">
            <w:pPr>
              <w:rPr>
                <w:b/>
              </w:rPr>
            </w:pPr>
            <w:r w:rsidRPr="005C6C35">
              <w:rPr>
                <w:b/>
              </w:rPr>
              <w:t>Gap analysis</w:t>
            </w:r>
          </w:p>
        </w:tc>
      </w:tr>
      <w:tr w:rsidR="00900FB0" w:rsidRPr="005C6C35" w14:paraId="58CDF06D" w14:textId="77777777" w:rsidTr="00E03664">
        <w:trPr>
          <w:trHeight w:val="526"/>
        </w:trPr>
        <w:tc>
          <w:tcPr>
            <w:tcW w:w="10201" w:type="dxa"/>
          </w:tcPr>
          <w:p w14:paraId="4D15CFB3" w14:textId="0B6A2ECB" w:rsidR="00900FB0" w:rsidRDefault="00900FB0" w:rsidP="00900FB0">
            <w:pPr>
              <w:rPr>
                <w:b/>
              </w:rPr>
            </w:pPr>
            <w:r>
              <w:rPr>
                <w:b/>
              </w:rPr>
              <w:t>Recommendation</w:t>
            </w:r>
          </w:p>
        </w:tc>
      </w:tr>
      <w:tr w:rsidR="00900FB0" w14:paraId="341A25E7" w14:textId="77777777" w:rsidTr="00E03664">
        <w:trPr>
          <w:trHeight w:val="526"/>
        </w:trPr>
        <w:tc>
          <w:tcPr>
            <w:tcW w:w="10201" w:type="dxa"/>
            <w:shd w:val="clear" w:color="auto" w:fill="C2FAEA" w:themeFill="accent2" w:themeFillTint="33"/>
          </w:tcPr>
          <w:p w14:paraId="6A2DEA86" w14:textId="4077B5BD" w:rsidR="00900FB0" w:rsidRPr="004752E0" w:rsidRDefault="00900FB0" w:rsidP="00900FB0">
            <w:pPr>
              <w:rPr>
                <w:b/>
              </w:rPr>
            </w:pPr>
            <w:r w:rsidRPr="004752E0">
              <w:rPr>
                <w:b/>
              </w:rPr>
              <w:t>Assessment criterion 8(a)(</w:t>
            </w:r>
            <w:r>
              <w:rPr>
                <w:b/>
              </w:rPr>
              <w:t>c</w:t>
            </w:r>
            <w:r w:rsidRPr="004752E0">
              <w:rPr>
                <w:b/>
              </w:rPr>
              <w:t>):</w:t>
            </w:r>
          </w:p>
          <w:p w14:paraId="7E8AF65C" w14:textId="520D6A3E" w:rsidR="00900FB0" w:rsidRPr="004752E0" w:rsidRDefault="00900FB0" w:rsidP="00900FB0">
            <w:pPr>
              <w:autoSpaceDE w:val="0"/>
              <w:autoSpaceDN w:val="0"/>
              <w:adjustRightInd w:val="0"/>
              <w:jc w:val="left"/>
              <w:rPr>
                <w:rFonts w:ascii="Calibri" w:hAnsi="Calibri" w:cs="Calibri"/>
                <w:color w:val="3C3C3C"/>
              </w:rPr>
            </w:pPr>
            <w:r w:rsidRPr="004752E0">
              <w:rPr>
                <w:rFonts w:ascii="Calibri" w:hAnsi="Calibri" w:cs="Calibri"/>
                <w:color w:val="3C3C3C"/>
              </w:rPr>
              <w:t>Procurement training programs appropriately cover sustainability, including the legal and regulatory framework</w:t>
            </w:r>
            <w:r>
              <w:rPr>
                <w:rFonts w:ascii="Calibri" w:hAnsi="Calibri" w:cs="Calibri"/>
                <w:color w:val="3C3C3C"/>
              </w:rPr>
              <w:t xml:space="preserve"> </w:t>
            </w:r>
            <w:r w:rsidRPr="004752E0">
              <w:rPr>
                <w:rFonts w:ascii="Calibri" w:hAnsi="Calibri" w:cs="Calibri"/>
                <w:color w:val="3C3C3C"/>
              </w:rPr>
              <w:t>and implementation.</w:t>
            </w:r>
          </w:p>
        </w:tc>
      </w:tr>
      <w:tr w:rsidR="00900FB0" w14:paraId="55AB4603" w14:textId="77777777" w:rsidTr="00E03664">
        <w:trPr>
          <w:trHeight w:val="526"/>
        </w:trPr>
        <w:tc>
          <w:tcPr>
            <w:tcW w:w="10201" w:type="dxa"/>
          </w:tcPr>
          <w:p w14:paraId="6A2CD9C5" w14:textId="61951098" w:rsidR="00900FB0" w:rsidRDefault="00900FB0" w:rsidP="00900FB0">
            <w:pPr>
              <w:rPr>
                <w:b/>
              </w:rPr>
            </w:pPr>
            <w:r w:rsidRPr="007D4244">
              <w:rPr>
                <w:b/>
              </w:rPr>
              <w:lastRenderedPageBreak/>
              <w:t>Conclusion</w:t>
            </w:r>
            <w:r>
              <w:t xml:space="preserve">: </w:t>
            </w:r>
            <w:sdt>
              <w:sdtPr>
                <w:id w:val="-1696538604"/>
                <w:placeholder>
                  <w:docPart w:val="9D73D19FD8084CE9903DC75BB19198C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09D5A352" w14:textId="77777777" w:rsidTr="00E03664">
        <w:trPr>
          <w:trHeight w:val="526"/>
        </w:trPr>
        <w:tc>
          <w:tcPr>
            <w:tcW w:w="10201" w:type="dxa"/>
          </w:tcPr>
          <w:p w14:paraId="5C3C2148" w14:textId="77777777" w:rsidR="00900FB0" w:rsidRDefault="00900FB0" w:rsidP="00900FB0">
            <w:pPr>
              <w:rPr>
                <w:b/>
              </w:rPr>
            </w:pPr>
            <w:r w:rsidRPr="005C6C35">
              <w:rPr>
                <w:b/>
              </w:rPr>
              <w:t>Qualitative analysis</w:t>
            </w:r>
          </w:p>
        </w:tc>
      </w:tr>
      <w:tr w:rsidR="00900FB0" w14:paraId="4B115F54" w14:textId="77777777" w:rsidTr="00E03664">
        <w:trPr>
          <w:trHeight w:val="526"/>
        </w:trPr>
        <w:tc>
          <w:tcPr>
            <w:tcW w:w="10201" w:type="dxa"/>
          </w:tcPr>
          <w:p w14:paraId="705D6C51" w14:textId="77777777" w:rsidR="00900FB0" w:rsidRDefault="00900FB0" w:rsidP="00900FB0">
            <w:pPr>
              <w:rPr>
                <w:b/>
              </w:rPr>
            </w:pPr>
            <w:r w:rsidRPr="005C6C35">
              <w:rPr>
                <w:b/>
              </w:rPr>
              <w:t>Gap analysis</w:t>
            </w:r>
          </w:p>
        </w:tc>
      </w:tr>
      <w:tr w:rsidR="00900FB0" w:rsidRPr="005C6C35" w14:paraId="5F1AB797" w14:textId="77777777" w:rsidTr="00E03664">
        <w:trPr>
          <w:trHeight w:val="526"/>
        </w:trPr>
        <w:tc>
          <w:tcPr>
            <w:tcW w:w="10201" w:type="dxa"/>
          </w:tcPr>
          <w:p w14:paraId="7482F5C0" w14:textId="77777777" w:rsidR="00900FB0" w:rsidRPr="005C6C35" w:rsidRDefault="00900FB0" w:rsidP="00900FB0">
            <w:pPr>
              <w:rPr>
                <w:b/>
              </w:rPr>
            </w:pPr>
            <w:r>
              <w:rPr>
                <w:b/>
              </w:rPr>
              <w:t>Recommendation</w:t>
            </w:r>
          </w:p>
        </w:tc>
      </w:tr>
      <w:tr w:rsidR="00900FB0" w14:paraId="40AE5895" w14:textId="77777777" w:rsidTr="00E03664">
        <w:trPr>
          <w:trHeight w:val="526"/>
        </w:trPr>
        <w:tc>
          <w:tcPr>
            <w:tcW w:w="10201" w:type="dxa"/>
            <w:shd w:val="clear" w:color="auto" w:fill="C2FAEA" w:themeFill="accent2" w:themeFillTint="33"/>
          </w:tcPr>
          <w:p w14:paraId="1F020AFA" w14:textId="1CEDD3B0" w:rsidR="00900FB0" w:rsidRPr="004752E0" w:rsidRDefault="00900FB0" w:rsidP="00900FB0">
            <w:pPr>
              <w:rPr>
                <w:b/>
              </w:rPr>
            </w:pPr>
            <w:r w:rsidRPr="004752E0">
              <w:rPr>
                <w:b/>
              </w:rPr>
              <w:t>Assessment criterion 8(a)(</w:t>
            </w:r>
            <w:r>
              <w:rPr>
                <w:b/>
              </w:rPr>
              <w:t>d</w:t>
            </w:r>
            <w:r w:rsidRPr="004752E0">
              <w:rPr>
                <w:b/>
              </w:rPr>
              <w:t>):</w:t>
            </w:r>
          </w:p>
          <w:p w14:paraId="0337E59A" w14:textId="32252118" w:rsidR="00900FB0" w:rsidRPr="004752E0" w:rsidRDefault="00900FB0" w:rsidP="00900FB0">
            <w:pPr>
              <w:autoSpaceDE w:val="0"/>
              <w:autoSpaceDN w:val="0"/>
              <w:adjustRightInd w:val="0"/>
              <w:jc w:val="left"/>
              <w:rPr>
                <w:rFonts w:ascii="Calibri" w:hAnsi="Calibri" w:cs="Calibri"/>
                <w:color w:val="3C3C3C"/>
              </w:rPr>
            </w:pPr>
            <w:r w:rsidRPr="004752E0">
              <w:rPr>
                <w:rFonts w:ascii="Calibri" w:hAnsi="Calibri" w:cs="Calibri"/>
                <w:color w:val="3C3C3C"/>
              </w:rPr>
              <w:t>Staff with procurement related functions (including external members of committees that have been assigned</w:t>
            </w:r>
          </w:p>
          <w:p w14:paraId="2C6BDA9C" w14:textId="02784997" w:rsidR="00900FB0" w:rsidRPr="004752E0" w:rsidRDefault="00900FB0" w:rsidP="00900FB0">
            <w:pPr>
              <w:rPr>
                <w:b/>
              </w:rPr>
            </w:pPr>
            <w:r w:rsidRPr="004752E0">
              <w:rPr>
                <w:rFonts w:ascii="Calibri" w:hAnsi="Calibri" w:cs="Calibri"/>
                <w:color w:val="3C3C3C"/>
              </w:rPr>
              <w:t>procurement related functions) have the necessary competencies and skills to implement SPP. *</w:t>
            </w:r>
          </w:p>
        </w:tc>
      </w:tr>
      <w:tr w:rsidR="00900FB0" w14:paraId="54776FD0" w14:textId="77777777" w:rsidTr="00E03664">
        <w:trPr>
          <w:trHeight w:val="526"/>
        </w:trPr>
        <w:tc>
          <w:tcPr>
            <w:tcW w:w="10201" w:type="dxa"/>
          </w:tcPr>
          <w:p w14:paraId="7B8911A9" w14:textId="08AF8F57" w:rsidR="00900FB0" w:rsidRDefault="00900FB0" w:rsidP="00900FB0">
            <w:pPr>
              <w:rPr>
                <w:b/>
              </w:rPr>
            </w:pPr>
            <w:r w:rsidRPr="007D4244">
              <w:rPr>
                <w:b/>
              </w:rPr>
              <w:t>Conclusion</w:t>
            </w:r>
            <w:r>
              <w:t xml:space="preserve">: </w:t>
            </w:r>
            <w:sdt>
              <w:sdtPr>
                <w:id w:val="359397086"/>
                <w:placeholder>
                  <w:docPart w:val="294F0458903A4198892345F7E84DB22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18D1B829" w14:textId="77777777" w:rsidTr="00E03664">
        <w:trPr>
          <w:trHeight w:val="526"/>
        </w:trPr>
        <w:tc>
          <w:tcPr>
            <w:tcW w:w="10201" w:type="dxa"/>
          </w:tcPr>
          <w:p w14:paraId="0E958310" w14:textId="77777777" w:rsidR="00900FB0" w:rsidRDefault="00900FB0" w:rsidP="00900FB0">
            <w:pPr>
              <w:rPr>
                <w:b/>
              </w:rPr>
            </w:pPr>
            <w:r w:rsidRPr="005C6C35">
              <w:rPr>
                <w:b/>
              </w:rPr>
              <w:t>Qualitative analysis</w:t>
            </w:r>
          </w:p>
        </w:tc>
      </w:tr>
      <w:tr w:rsidR="00900FB0" w14:paraId="434A6256" w14:textId="77777777" w:rsidTr="00E03664">
        <w:trPr>
          <w:trHeight w:val="526"/>
        </w:trPr>
        <w:tc>
          <w:tcPr>
            <w:tcW w:w="10201" w:type="dxa"/>
            <w:shd w:val="clear" w:color="auto" w:fill="D8D8D8" w:themeFill="text2" w:themeFillTint="33"/>
          </w:tcPr>
          <w:p w14:paraId="4092AAFA" w14:textId="77777777" w:rsidR="00900FB0" w:rsidRPr="00DD2F2A" w:rsidRDefault="00900FB0" w:rsidP="00900FB0">
            <w:pPr>
              <w:rPr>
                <w:b/>
              </w:rPr>
            </w:pPr>
            <w:r w:rsidRPr="00DD2F2A">
              <w:rPr>
                <w:b/>
              </w:rPr>
              <w:t>Quantitative analysis</w:t>
            </w:r>
          </w:p>
          <w:p w14:paraId="518B7F2B" w14:textId="56BA9C4A" w:rsidR="00900FB0" w:rsidRPr="004752E0" w:rsidRDefault="00900FB0" w:rsidP="00900FB0">
            <w:pPr>
              <w:autoSpaceDE w:val="0"/>
              <w:autoSpaceDN w:val="0"/>
              <w:adjustRightInd w:val="0"/>
              <w:jc w:val="left"/>
              <w:rPr>
                <w:rFonts w:ascii="Calibri" w:hAnsi="Calibri" w:cs="Calibri"/>
                <w:i/>
                <w:iCs/>
                <w:color w:val="3C3C3C"/>
              </w:rPr>
            </w:pPr>
            <w:r w:rsidRPr="004752E0">
              <w:rPr>
                <w:rFonts w:ascii="Calibri" w:hAnsi="Calibri" w:cs="Calibri"/>
                <w:i/>
                <w:iCs/>
                <w:color w:val="3C3C3C"/>
              </w:rPr>
              <w:t>* Quantitative indicators to substantiate assessment of sub-indicator 8(a) Assessment criterion (</w:t>
            </w:r>
            <w:r>
              <w:rPr>
                <w:rFonts w:ascii="Calibri" w:hAnsi="Calibri" w:cs="Calibri"/>
                <w:i/>
                <w:iCs/>
                <w:color w:val="3C3C3C"/>
              </w:rPr>
              <w:t>d</w:t>
            </w:r>
            <w:r w:rsidRPr="004752E0">
              <w:rPr>
                <w:rFonts w:ascii="Calibri" w:hAnsi="Calibri" w:cs="Calibri"/>
                <w:i/>
                <w:iCs/>
                <w:color w:val="3C3C3C"/>
              </w:rPr>
              <w:t>):</w:t>
            </w:r>
          </w:p>
          <w:p w14:paraId="6F9A719B" w14:textId="1C0820A2" w:rsidR="00900FB0" w:rsidRPr="004752E0" w:rsidRDefault="00900FB0" w:rsidP="00900FB0">
            <w:pPr>
              <w:autoSpaceDE w:val="0"/>
              <w:autoSpaceDN w:val="0"/>
              <w:adjustRightInd w:val="0"/>
              <w:jc w:val="left"/>
              <w:rPr>
                <w:rFonts w:ascii="Calibri" w:hAnsi="Calibri" w:cs="Calibri"/>
                <w:i/>
                <w:iCs/>
                <w:color w:val="3C3C3C"/>
              </w:rPr>
            </w:pPr>
            <w:r w:rsidRPr="004752E0">
              <w:rPr>
                <w:rFonts w:ascii="Calibri" w:hAnsi="Calibri" w:cs="Calibri"/>
                <w:i/>
                <w:iCs/>
                <w:color w:val="3C3C3C"/>
              </w:rPr>
              <w:t xml:space="preserve">Number of </w:t>
            </w:r>
            <w:r>
              <w:rPr>
                <w:rFonts w:ascii="Calibri" w:hAnsi="Calibri" w:cs="Calibri"/>
                <w:i/>
                <w:iCs/>
                <w:color w:val="3C3C3C"/>
              </w:rPr>
              <w:t>SPP</w:t>
            </w:r>
            <w:r w:rsidRPr="004752E0">
              <w:rPr>
                <w:rFonts w:ascii="Calibri" w:hAnsi="Calibri" w:cs="Calibri"/>
                <w:i/>
                <w:iCs/>
                <w:color w:val="3C3C3C"/>
              </w:rPr>
              <w:t xml:space="preserve"> training days per staff</w:t>
            </w:r>
          </w:p>
          <w:p w14:paraId="55B6077E" w14:textId="1305311C" w:rsidR="00900FB0" w:rsidRPr="00DD2F2A" w:rsidRDefault="00900FB0" w:rsidP="00900FB0">
            <w:pPr>
              <w:autoSpaceDE w:val="0"/>
              <w:autoSpaceDN w:val="0"/>
              <w:adjustRightInd w:val="0"/>
              <w:jc w:val="left"/>
              <w:rPr>
                <w:rFonts w:ascii="Calibri" w:hAnsi="Calibri" w:cs="Calibri"/>
                <w:i/>
                <w:iCs/>
                <w:color w:val="3C3C3C"/>
              </w:rPr>
            </w:pPr>
            <w:r w:rsidRPr="004752E0">
              <w:rPr>
                <w:rFonts w:ascii="Calibri" w:hAnsi="Calibri" w:cs="Calibri"/>
                <w:i/>
                <w:iCs/>
                <w:color w:val="3C3C3C"/>
              </w:rPr>
              <w:t>Source: HR department.</w:t>
            </w:r>
          </w:p>
        </w:tc>
      </w:tr>
      <w:tr w:rsidR="00900FB0" w14:paraId="232FF2B1" w14:textId="77777777" w:rsidTr="00E03664">
        <w:trPr>
          <w:trHeight w:val="526"/>
        </w:trPr>
        <w:tc>
          <w:tcPr>
            <w:tcW w:w="10201" w:type="dxa"/>
          </w:tcPr>
          <w:p w14:paraId="17AB56DC" w14:textId="77777777" w:rsidR="00900FB0" w:rsidRDefault="00900FB0" w:rsidP="00900FB0">
            <w:pPr>
              <w:rPr>
                <w:b/>
              </w:rPr>
            </w:pPr>
            <w:r w:rsidRPr="005C6C35">
              <w:rPr>
                <w:b/>
              </w:rPr>
              <w:t>Gap analysis</w:t>
            </w:r>
          </w:p>
        </w:tc>
      </w:tr>
      <w:tr w:rsidR="00900FB0" w14:paraId="60F86666" w14:textId="77777777" w:rsidTr="00E03664">
        <w:trPr>
          <w:trHeight w:val="526"/>
        </w:trPr>
        <w:tc>
          <w:tcPr>
            <w:tcW w:w="10201" w:type="dxa"/>
          </w:tcPr>
          <w:p w14:paraId="017E2FB2" w14:textId="77777777" w:rsidR="00900FB0" w:rsidRDefault="00900FB0" w:rsidP="00900FB0">
            <w:pPr>
              <w:rPr>
                <w:b/>
              </w:rPr>
            </w:pPr>
            <w:r>
              <w:rPr>
                <w:b/>
              </w:rPr>
              <w:t>Recommendation</w:t>
            </w:r>
          </w:p>
        </w:tc>
      </w:tr>
      <w:tr w:rsidR="00900FB0" w14:paraId="3CB2250C" w14:textId="77777777" w:rsidTr="00E03664">
        <w:trPr>
          <w:trHeight w:val="526"/>
        </w:trPr>
        <w:tc>
          <w:tcPr>
            <w:tcW w:w="10201" w:type="dxa"/>
            <w:shd w:val="clear" w:color="auto" w:fill="C2FAEA" w:themeFill="accent2" w:themeFillTint="33"/>
          </w:tcPr>
          <w:p w14:paraId="347D53BD" w14:textId="41A41CF5" w:rsidR="00900FB0" w:rsidRPr="004752E0" w:rsidRDefault="00900FB0" w:rsidP="00900FB0">
            <w:pPr>
              <w:rPr>
                <w:b/>
              </w:rPr>
            </w:pPr>
            <w:r w:rsidRPr="004752E0">
              <w:rPr>
                <w:b/>
              </w:rPr>
              <w:t>Assessment criterion 8(a)(</w:t>
            </w:r>
            <w:r>
              <w:rPr>
                <w:b/>
              </w:rPr>
              <w:t>e</w:t>
            </w:r>
            <w:r w:rsidRPr="004752E0">
              <w:rPr>
                <w:b/>
              </w:rPr>
              <w:t>):</w:t>
            </w:r>
          </w:p>
          <w:p w14:paraId="47024231" w14:textId="27AD3B68" w:rsidR="00900FB0" w:rsidRPr="004752E0" w:rsidRDefault="00900FB0" w:rsidP="00900FB0">
            <w:pPr>
              <w:rPr>
                <w:b/>
                <w:bCs/>
              </w:rPr>
            </w:pPr>
            <w:r w:rsidRPr="004752E0">
              <w:rPr>
                <w:rFonts w:ascii="Calibri" w:hAnsi="Calibri" w:cs="Calibri"/>
                <w:color w:val="3C3C3C"/>
              </w:rPr>
              <w:t>Existing advisory service or help desk functions appropriately cover sustainability considerations.</w:t>
            </w:r>
          </w:p>
        </w:tc>
      </w:tr>
      <w:tr w:rsidR="00900FB0" w14:paraId="63187E42" w14:textId="77777777" w:rsidTr="00E03664">
        <w:trPr>
          <w:trHeight w:val="526"/>
        </w:trPr>
        <w:tc>
          <w:tcPr>
            <w:tcW w:w="10201" w:type="dxa"/>
          </w:tcPr>
          <w:p w14:paraId="19440FA2" w14:textId="0BC3F235" w:rsidR="00900FB0" w:rsidRDefault="00900FB0" w:rsidP="00900FB0">
            <w:pPr>
              <w:rPr>
                <w:b/>
              </w:rPr>
            </w:pPr>
            <w:r w:rsidRPr="007D4244">
              <w:rPr>
                <w:b/>
              </w:rPr>
              <w:t>Conclusion</w:t>
            </w:r>
            <w:r>
              <w:t xml:space="preserve">: </w:t>
            </w:r>
            <w:sdt>
              <w:sdtPr>
                <w:id w:val="539953231"/>
                <w:placeholder>
                  <w:docPart w:val="E1D635DD7A434B4284D5FDD296DD1B3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69C07DAB" w14:textId="77777777" w:rsidTr="00E03664">
        <w:trPr>
          <w:trHeight w:val="526"/>
        </w:trPr>
        <w:tc>
          <w:tcPr>
            <w:tcW w:w="10201" w:type="dxa"/>
          </w:tcPr>
          <w:p w14:paraId="50ABCC11" w14:textId="77777777" w:rsidR="00900FB0" w:rsidRDefault="00900FB0" w:rsidP="00900FB0">
            <w:pPr>
              <w:rPr>
                <w:b/>
              </w:rPr>
            </w:pPr>
            <w:r w:rsidRPr="005C6C35">
              <w:rPr>
                <w:b/>
              </w:rPr>
              <w:t>Qualitative analysis</w:t>
            </w:r>
          </w:p>
        </w:tc>
      </w:tr>
      <w:tr w:rsidR="00900FB0" w14:paraId="42A371AE" w14:textId="77777777" w:rsidTr="00E03664">
        <w:trPr>
          <w:trHeight w:val="526"/>
        </w:trPr>
        <w:tc>
          <w:tcPr>
            <w:tcW w:w="10201" w:type="dxa"/>
          </w:tcPr>
          <w:p w14:paraId="1F9C1A23" w14:textId="77777777" w:rsidR="00900FB0" w:rsidRDefault="00900FB0" w:rsidP="00900FB0">
            <w:pPr>
              <w:rPr>
                <w:b/>
              </w:rPr>
            </w:pPr>
            <w:r w:rsidRPr="005C6C35">
              <w:rPr>
                <w:b/>
              </w:rPr>
              <w:t>Gap analysis</w:t>
            </w:r>
          </w:p>
        </w:tc>
      </w:tr>
      <w:tr w:rsidR="00900FB0" w14:paraId="0827D8AB" w14:textId="77777777" w:rsidTr="00E03664">
        <w:trPr>
          <w:trHeight w:val="526"/>
        </w:trPr>
        <w:tc>
          <w:tcPr>
            <w:tcW w:w="10201" w:type="dxa"/>
          </w:tcPr>
          <w:p w14:paraId="134CE632" w14:textId="77777777" w:rsidR="00900FB0" w:rsidRDefault="00900FB0" w:rsidP="00900FB0">
            <w:pPr>
              <w:rPr>
                <w:b/>
              </w:rPr>
            </w:pPr>
            <w:r>
              <w:rPr>
                <w:b/>
              </w:rPr>
              <w:t>Recommendation</w:t>
            </w:r>
          </w:p>
        </w:tc>
      </w:tr>
      <w:tr w:rsidR="00900FB0" w14:paraId="7E68BD99" w14:textId="77777777" w:rsidTr="00E03664">
        <w:trPr>
          <w:trHeight w:val="526"/>
        </w:trPr>
        <w:tc>
          <w:tcPr>
            <w:tcW w:w="10201" w:type="dxa"/>
            <w:shd w:val="clear" w:color="auto" w:fill="49F1C1" w:themeFill="accent2" w:themeFillTint="99"/>
          </w:tcPr>
          <w:p w14:paraId="7BAFDD0D" w14:textId="1E2B8FA0" w:rsidR="00900FB0" w:rsidRPr="003B5A67" w:rsidRDefault="00900FB0" w:rsidP="00900FB0">
            <w:pPr>
              <w:jc w:val="center"/>
              <w:rPr>
                <w:b/>
              </w:rPr>
            </w:pPr>
            <w:r w:rsidRPr="003B5A67">
              <w:rPr>
                <w:b/>
              </w:rPr>
              <w:t xml:space="preserve">Sub-indicator </w:t>
            </w:r>
            <w:r>
              <w:rPr>
                <w:b/>
              </w:rPr>
              <w:t>8(b</w:t>
            </w:r>
            <w:r w:rsidRPr="003B5A67">
              <w:rPr>
                <w:b/>
              </w:rPr>
              <w:t xml:space="preserve">) </w:t>
            </w:r>
          </w:p>
          <w:p w14:paraId="3295BDA8" w14:textId="4EFB0822" w:rsidR="00900FB0" w:rsidRDefault="00900FB0" w:rsidP="00900FB0">
            <w:pPr>
              <w:tabs>
                <w:tab w:val="left" w:pos="1217"/>
              </w:tabs>
              <w:spacing w:line="0" w:lineRule="atLeast"/>
              <w:jc w:val="center"/>
              <w:rPr>
                <w:b/>
                <w:lang w:val="en-GB"/>
              </w:rPr>
            </w:pPr>
            <w:r>
              <w:rPr>
                <w:b/>
                <w:lang w:val="en-GB"/>
              </w:rPr>
              <w:t>Monitoring of sustainable public procurement</w:t>
            </w:r>
          </w:p>
          <w:p w14:paraId="24C0401F" w14:textId="534EB285" w:rsidR="00900FB0" w:rsidRPr="004752E0" w:rsidRDefault="00900FB0" w:rsidP="00900FB0">
            <w:pPr>
              <w:tabs>
                <w:tab w:val="left" w:pos="1217"/>
              </w:tabs>
              <w:spacing w:line="0" w:lineRule="atLeast"/>
              <w:jc w:val="center"/>
              <w:rPr>
                <w:bCs/>
                <w:lang w:val="en-GB"/>
              </w:rPr>
            </w:pPr>
            <w:r>
              <w:rPr>
                <w:bCs/>
                <w:lang w:val="en-GB"/>
              </w:rPr>
              <w:t>The country’s performance measurement system meets the following conditions:</w:t>
            </w:r>
          </w:p>
        </w:tc>
      </w:tr>
      <w:tr w:rsidR="00900FB0" w14:paraId="30F7C954" w14:textId="77777777" w:rsidTr="00E03664">
        <w:trPr>
          <w:trHeight w:val="526"/>
        </w:trPr>
        <w:tc>
          <w:tcPr>
            <w:tcW w:w="10201" w:type="dxa"/>
            <w:shd w:val="clear" w:color="auto" w:fill="C2FAEA" w:themeFill="accent2" w:themeFillTint="33"/>
          </w:tcPr>
          <w:p w14:paraId="133E9CB5" w14:textId="77E74C32" w:rsidR="00900FB0" w:rsidRPr="004752E0" w:rsidRDefault="00900FB0" w:rsidP="00900FB0">
            <w:pPr>
              <w:rPr>
                <w:b/>
              </w:rPr>
            </w:pPr>
            <w:r w:rsidRPr="004752E0">
              <w:rPr>
                <w:b/>
              </w:rPr>
              <w:t>Assessment criterion 8(b)(a):</w:t>
            </w:r>
          </w:p>
          <w:p w14:paraId="1C02C2CC" w14:textId="60E9405C" w:rsidR="00900FB0" w:rsidRPr="004752E0" w:rsidRDefault="00900FB0" w:rsidP="00900FB0">
            <w:pPr>
              <w:rPr>
                <w:b/>
              </w:rPr>
            </w:pPr>
            <w:r w:rsidRPr="004752E0">
              <w:rPr>
                <w:rFonts w:ascii="Calibri" w:hAnsi="Calibri" w:cs="Calibri"/>
                <w:color w:val="3C3C3C"/>
              </w:rPr>
              <w:t xml:space="preserve">The system includes the monitoring of </w:t>
            </w:r>
            <w:proofErr w:type="spellStart"/>
            <w:r w:rsidRPr="004752E0">
              <w:rPr>
                <w:rFonts w:ascii="Calibri" w:hAnsi="Calibri" w:cs="Calibri"/>
                <w:color w:val="3C3C3C"/>
              </w:rPr>
              <w:t>institutionalisation</w:t>
            </w:r>
            <w:proofErr w:type="spellEnd"/>
            <w:r w:rsidRPr="004752E0">
              <w:rPr>
                <w:rFonts w:ascii="Calibri" w:hAnsi="Calibri" w:cs="Calibri"/>
                <w:color w:val="3C3C3C"/>
              </w:rPr>
              <w:t xml:space="preserve"> of sustainable public procurement versus set targets.</w:t>
            </w:r>
          </w:p>
        </w:tc>
      </w:tr>
      <w:tr w:rsidR="00900FB0" w14:paraId="0F777D70" w14:textId="77777777" w:rsidTr="00E03664">
        <w:trPr>
          <w:trHeight w:val="526"/>
        </w:trPr>
        <w:tc>
          <w:tcPr>
            <w:tcW w:w="10201" w:type="dxa"/>
          </w:tcPr>
          <w:p w14:paraId="2CF35E5A" w14:textId="7054027F" w:rsidR="00900FB0" w:rsidRDefault="00900FB0" w:rsidP="00900FB0">
            <w:pPr>
              <w:rPr>
                <w:b/>
              </w:rPr>
            </w:pPr>
            <w:r w:rsidRPr="007D4244">
              <w:rPr>
                <w:b/>
              </w:rPr>
              <w:t>Conclusion</w:t>
            </w:r>
            <w:r>
              <w:t xml:space="preserve">: </w:t>
            </w:r>
            <w:sdt>
              <w:sdtPr>
                <w:id w:val="89051496"/>
                <w:placeholder>
                  <w:docPart w:val="837EE01B0C7342BDBD4EAC2EE98D1DF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512911EB" w14:textId="77777777" w:rsidTr="00E03664">
        <w:trPr>
          <w:trHeight w:val="526"/>
        </w:trPr>
        <w:tc>
          <w:tcPr>
            <w:tcW w:w="10201" w:type="dxa"/>
          </w:tcPr>
          <w:p w14:paraId="354C74C9" w14:textId="77777777" w:rsidR="00900FB0" w:rsidRDefault="00900FB0" w:rsidP="00900FB0">
            <w:pPr>
              <w:rPr>
                <w:b/>
              </w:rPr>
            </w:pPr>
            <w:r w:rsidRPr="005C6C35">
              <w:rPr>
                <w:b/>
              </w:rPr>
              <w:t>Qualitative analysis</w:t>
            </w:r>
          </w:p>
        </w:tc>
      </w:tr>
      <w:tr w:rsidR="00900FB0" w14:paraId="59663D92" w14:textId="77777777" w:rsidTr="00E03664">
        <w:trPr>
          <w:trHeight w:val="526"/>
        </w:trPr>
        <w:tc>
          <w:tcPr>
            <w:tcW w:w="10201" w:type="dxa"/>
          </w:tcPr>
          <w:p w14:paraId="2FA1487A" w14:textId="77777777" w:rsidR="00900FB0" w:rsidRDefault="00900FB0" w:rsidP="00900FB0">
            <w:pPr>
              <w:rPr>
                <w:b/>
              </w:rPr>
            </w:pPr>
            <w:r w:rsidRPr="005C6C35">
              <w:rPr>
                <w:b/>
              </w:rPr>
              <w:t>Gap analysis</w:t>
            </w:r>
          </w:p>
        </w:tc>
      </w:tr>
      <w:tr w:rsidR="00900FB0" w14:paraId="4F468E6F" w14:textId="77777777" w:rsidTr="00E03664">
        <w:trPr>
          <w:trHeight w:val="526"/>
        </w:trPr>
        <w:tc>
          <w:tcPr>
            <w:tcW w:w="10201" w:type="dxa"/>
          </w:tcPr>
          <w:p w14:paraId="4254EE4B" w14:textId="77777777" w:rsidR="00900FB0" w:rsidRDefault="00900FB0" w:rsidP="00900FB0">
            <w:pPr>
              <w:rPr>
                <w:b/>
              </w:rPr>
            </w:pPr>
            <w:r>
              <w:rPr>
                <w:b/>
              </w:rPr>
              <w:t>Recommendation</w:t>
            </w:r>
          </w:p>
        </w:tc>
      </w:tr>
      <w:tr w:rsidR="00900FB0" w14:paraId="70C07C4C" w14:textId="77777777" w:rsidTr="00E03664">
        <w:trPr>
          <w:trHeight w:val="526"/>
        </w:trPr>
        <w:tc>
          <w:tcPr>
            <w:tcW w:w="10201" w:type="dxa"/>
            <w:shd w:val="clear" w:color="auto" w:fill="C2FAEA" w:themeFill="accent2" w:themeFillTint="33"/>
          </w:tcPr>
          <w:p w14:paraId="60D31456" w14:textId="0B38E676" w:rsidR="00900FB0" w:rsidRPr="004752E0" w:rsidRDefault="00900FB0" w:rsidP="00900FB0">
            <w:pPr>
              <w:rPr>
                <w:b/>
              </w:rPr>
            </w:pPr>
            <w:r w:rsidRPr="004752E0">
              <w:rPr>
                <w:b/>
              </w:rPr>
              <w:t>Assessment criterion 8(b)(b):</w:t>
            </w:r>
          </w:p>
          <w:p w14:paraId="0D46D0AF" w14:textId="5BBB988D" w:rsidR="00900FB0" w:rsidRPr="004752E0" w:rsidRDefault="00900FB0" w:rsidP="00900FB0">
            <w:pPr>
              <w:autoSpaceDE w:val="0"/>
              <w:autoSpaceDN w:val="0"/>
              <w:adjustRightInd w:val="0"/>
              <w:jc w:val="left"/>
              <w:rPr>
                <w:rFonts w:ascii="Calibri" w:hAnsi="Calibri" w:cs="Calibri"/>
                <w:color w:val="3C3C3C"/>
              </w:rPr>
            </w:pPr>
            <w:r w:rsidRPr="004752E0">
              <w:rPr>
                <w:rFonts w:ascii="Calibri" w:hAnsi="Calibri" w:cs="Calibri"/>
                <w:color w:val="3C3C3C"/>
              </w:rPr>
              <w:t>The system measures intermediate outcomes with regards to the implementation of the SPP policy.</w:t>
            </w:r>
          </w:p>
        </w:tc>
      </w:tr>
      <w:tr w:rsidR="00900FB0" w14:paraId="383C322D" w14:textId="77777777" w:rsidTr="00E03664">
        <w:trPr>
          <w:trHeight w:val="526"/>
        </w:trPr>
        <w:tc>
          <w:tcPr>
            <w:tcW w:w="10201" w:type="dxa"/>
          </w:tcPr>
          <w:p w14:paraId="236D6EB1" w14:textId="0E37F444" w:rsidR="00900FB0" w:rsidRDefault="00900FB0" w:rsidP="00900FB0">
            <w:pPr>
              <w:rPr>
                <w:b/>
              </w:rPr>
            </w:pPr>
            <w:r w:rsidRPr="007D4244">
              <w:rPr>
                <w:b/>
              </w:rPr>
              <w:t>Conclusion</w:t>
            </w:r>
            <w:r>
              <w:t xml:space="preserve">: </w:t>
            </w:r>
            <w:sdt>
              <w:sdtPr>
                <w:id w:val="1803025249"/>
                <w:placeholder>
                  <w:docPart w:val="1021DA76268C450B80BFF6BCAC38602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192E2CD8" w14:textId="77777777" w:rsidTr="00E03664">
        <w:trPr>
          <w:trHeight w:val="526"/>
        </w:trPr>
        <w:tc>
          <w:tcPr>
            <w:tcW w:w="10201" w:type="dxa"/>
          </w:tcPr>
          <w:p w14:paraId="133CA90E" w14:textId="77777777" w:rsidR="00900FB0" w:rsidRDefault="00900FB0" w:rsidP="00900FB0">
            <w:pPr>
              <w:rPr>
                <w:b/>
              </w:rPr>
            </w:pPr>
            <w:r w:rsidRPr="005C6C35">
              <w:rPr>
                <w:b/>
              </w:rPr>
              <w:t>Qualitative analysis</w:t>
            </w:r>
          </w:p>
        </w:tc>
      </w:tr>
      <w:tr w:rsidR="00900FB0" w14:paraId="6A1CE2B9" w14:textId="77777777" w:rsidTr="00E03664">
        <w:trPr>
          <w:trHeight w:val="526"/>
        </w:trPr>
        <w:tc>
          <w:tcPr>
            <w:tcW w:w="10201" w:type="dxa"/>
          </w:tcPr>
          <w:p w14:paraId="0B2A2011" w14:textId="77777777" w:rsidR="00900FB0" w:rsidRDefault="00900FB0" w:rsidP="00900FB0">
            <w:pPr>
              <w:rPr>
                <w:b/>
              </w:rPr>
            </w:pPr>
            <w:r w:rsidRPr="005C6C35">
              <w:rPr>
                <w:b/>
              </w:rPr>
              <w:lastRenderedPageBreak/>
              <w:t>Gap analysis</w:t>
            </w:r>
          </w:p>
        </w:tc>
      </w:tr>
      <w:tr w:rsidR="00900FB0" w14:paraId="417E6783" w14:textId="77777777" w:rsidTr="00E03664">
        <w:trPr>
          <w:trHeight w:val="526"/>
        </w:trPr>
        <w:tc>
          <w:tcPr>
            <w:tcW w:w="10201" w:type="dxa"/>
          </w:tcPr>
          <w:p w14:paraId="7132B609" w14:textId="77777777" w:rsidR="00900FB0" w:rsidRDefault="00900FB0" w:rsidP="00900FB0">
            <w:pPr>
              <w:rPr>
                <w:b/>
              </w:rPr>
            </w:pPr>
            <w:r>
              <w:rPr>
                <w:b/>
              </w:rPr>
              <w:t>Recommendation</w:t>
            </w:r>
          </w:p>
        </w:tc>
      </w:tr>
      <w:tr w:rsidR="00900FB0" w14:paraId="010AF64C" w14:textId="77777777" w:rsidTr="00E03664">
        <w:trPr>
          <w:trHeight w:val="526"/>
        </w:trPr>
        <w:tc>
          <w:tcPr>
            <w:tcW w:w="10201" w:type="dxa"/>
            <w:shd w:val="clear" w:color="auto" w:fill="C2FAEA" w:themeFill="accent2" w:themeFillTint="33"/>
          </w:tcPr>
          <w:p w14:paraId="2955EA54" w14:textId="4BB357B5" w:rsidR="00900FB0" w:rsidRPr="004752E0" w:rsidRDefault="00900FB0" w:rsidP="00900FB0">
            <w:pPr>
              <w:rPr>
                <w:b/>
              </w:rPr>
            </w:pPr>
            <w:r w:rsidRPr="004752E0">
              <w:rPr>
                <w:b/>
              </w:rPr>
              <w:t>Assessment criterion 8(b)(c):</w:t>
            </w:r>
          </w:p>
          <w:p w14:paraId="2DC5318F" w14:textId="66CF5C4B" w:rsidR="00900FB0" w:rsidRPr="004752E0" w:rsidRDefault="00900FB0" w:rsidP="00900FB0">
            <w:pPr>
              <w:rPr>
                <w:b/>
              </w:rPr>
            </w:pPr>
            <w:r w:rsidRPr="004752E0">
              <w:rPr>
                <w:rFonts w:ascii="Calibri" w:hAnsi="Calibri" w:cs="Calibri"/>
                <w:color w:val="3C3C3C"/>
              </w:rPr>
              <w:t>The system includes the assessment of development outcomes.</w:t>
            </w:r>
          </w:p>
        </w:tc>
      </w:tr>
      <w:tr w:rsidR="00900FB0" w14:paraId="78A4A7F9" w14:textId="77777777" w:rsidTr="00E03664">
        <w:trPr>
          <w:trHeight w:val="526"/>
        </w:trPr>
        <w:tc>
          <w:tcPr>
            <w:tcW w:w="10201" w:type="dxa"/>
          </w:tcPr>
          <w:p w14:paraId="1C976FB1" w14:textId="65BD5318" w:rsidR="00900FB0" w:rsidRDefault="00900FB0" w:rsidP="00900FB0">
            <w:pPr>
              <w:rPr>
                <w:b/>
              </w:rPr>
            </w:pPr>
            <w:r w:rsidRPr="007D4244">
              <w:rPr>
                <w:b/>
              </w:rPr>
              <w:t>Conclusion</w:t>
            </w:r>
            <w:r>
              <w:t xml:space="preserve">: </w:t>
            </w:r>
            <w:sdt>
              <w:sdtPr>
                <w:id w:val="1968321700"/>
                <w:placeholder>
                  <w:docPart w:val="D92F3F1EF40D4D28A7A12BB26066C62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3D6C6712" w14:textId="77777777" w:rsidTr="00E03664">
        <w:trPr>
          <w:trHeight w:val="526"/>
        </w:trPr>
        <w:tc>
          <w:tcPr>
            <w:tcW w:w="10201" w:type="dxa"/>
          </w:tcPr>
          <w:p w14:paraId="67D6FB1D" w14:textId="77777777" w:rsidR="00900FB0" w:rsidRDefault="00900FB0" w:rsidP="00900FB0">
            <w:pPr>
              <w:rPr>
                <w:b/>
              </w:rPr>
            </w:pPr>
            <w:r w:rsidRPr="005C6C35">
              <w:rPr>
                <w:b/>
              </w:rPr>
              <w:t>Qualitative analysis</w:t>
            </w:r>
          </w:p>
        </w:tc>
      </w:tr>
      <w:tr w:rsidR="00900FB0" w14:paraId="2D72BCE9" w14:textId="77777777" w:rsidTr="00E03664">
        <w:trPr>
          <w:trHeight w:val="526"/>
        </w:trPr>
        <w:tc>
          <w:tcPr>
            <w:tcW w:w="10201" w:type="dxa"/>
          </w:tcPr>
          <w:p w14:paraId="221F7FB3" w14:textId="77777777" w:rsidR="00900FB0" w:rsidRDefault="00900FB0" w:rsidP="00900FB0">
            <w:pPr>
              <w:rPr>
                <w:b/>
              </w:rPr>
            </w:pPr>
            <w:r w:rsidRPr="005C6C35">
              <w:rPr>
                <w:b/>
              </w:rPr>
              <w:t>Gap analysis</w:t>
            </w:r>
          </w:p>
        </w:tc>
      </w:tr>
      <w:tr w:rsidR="00900FB0" w14:paraId="397C01D7" w14:textId="77777777" w:rsidTr="00E03664">
        <w:trPr>
          <w:trHeight w:val="526"/>
        </w:trPr>
        <w:tc>
          <w:tcPr>
            <w:tcW w:w="10201" w:type="dxa"/>
          </w:tcPr>
          <w:p w14:paraId="25C60A0B" w14:textId="77777777" w:rsidR="00900FB0" w:rsidRDefault="00900FB0" w:rsidP="00900FB0">
            <w:pPr>
              <w:rPr>
                <w:b/>
              </w:rPr>
            </w:pPr>
            <w:r>
              <w:rPr>
                <w:b/>
              </w:rPr>
              <w:t>Recommendation</w:t>
            </w:r>
          </w:p>
        </w:tc>
      </w:tr>
      <w:tr w:rsidR="00900FB0" w14:paraId="4F63A672" w14:textId="77777777" w:rsidTr="004752E0">
        <w:trPr>
          <w:trHeight w:val="526"/>
        </w:trPr>
        <w:tc>
          <w:tcPr>
            <w:tcW w:w="10201" w:type="dxa"/>
            <w:shd w:val="clear" w:color="auto" w:fill="C2FAEA" w:themeFill="accent2" w:themeFillTint="33"/>
          </w:tcPr>
          <w:p w14:paraId="7C61D7BE" w14:textId="7175F294" w:rsidR="00900FB0" w:rsidRPr="00A82191" w:rsidRDefault="00900FB0" w:rsidP="00900FB0">
            <w:pPr>
              <w:rPr>
                <w:b/>
              </w:rPr>
            </w:pPr>
            <w:r w:rsidRPr="00A82191">
              <w:rPr>
                <w:b/>
              </w:rPr>
              <w:t>Assessment criterion 8(b)(d):</w:t>
            </w:r>
          </w:p>
          <w:p w14:paraId="002CBD37" w14:textId="1B6B8F4E" w:rsidR="00900FB0" w:rsidRPr="00FF55D9" w:rsidRDefault="00900FB0" w:rsidP="00FF55D9">
            <w:pPr>
              <w:autoSpaceDE w:val="0"/>
              <w:autoSpaceDN w:val="0"/>
              <w:adjustRightInd w:val="0"/>
              <w:jc w:val="left"/>
              <w:rPr>
                <w:rFonts w:ascii="Calibri" w:hAnsi="Calibri" w:cs="Calibri"/>
                <w:color w:val="3C3C3C"/>
              </w:rPr>
            </w:pPr>
            <w:r w:rsidRPr="00A82191">
              <w:rPr>
                <w:rFonts w:ascii="Calibri" w:hAnsi="Calibri" w:cs="Calibri"/>
                <w:color w:val="3C3C3C"/>
              </w:rPr>
              <w:t xml:space="preserve">Findings from monitoring and evaluation are used </w:t>
            </w:r>
            <w:r w:rsidRPr="008112B7">
              <w:rPr>
                <w:rFonts w:ascii="Calibri" w:hAnsi="Calibri" w:cs="Calibri"/>
                <w:color w:val="3C3C3C"/>
              </w:rPr>
              <w:t>to inform</w:t>
            </w:r>
            <w:r>
              <w:rPr>
                <w:rFonts w:ascii="Calibri" w:hAnsi="Calibri" w:cs="Calibri"/>
                <w:color w:val="3C3C3C"/>
              </w:rPr>
              <w:t xml:space="preserve"> </w:t>
            </w:r>
            <w:r w:rsidRPr="00A82191">
              <w:rPr>
                <w:rFonts w:ascii="Calibri" w:hAnsi="Calibri" w:cs="Calibri"/>
                <w:color w:val="3C3C3C"/>
              </w:rPr>
              <w:t xml:space="preserve">strategic policy making and communication </w:t>
            </w:r>
            <w:r w:rsidR="00FF55D9">
              <w:rPr>
                <w:rFonts w:ascii="Calibri" w:hAnsi="Calibri" w:cs="Calibri"/>
                <w:color w:val="3C3C3C"/>
              </w:rPr>
              <w:t xml:space="preserve">on SPP. </w:t>
            </w:r>
          </w:p>
        </w:tc>
      </w:tr>
      <w:tr w:rsidR="00900FB0" w14:paraId="15793123" w14:textId="77777777" w:rsidTr="00E03664">
        <w:trPr>
          <w:trHeight w:val="526"/>
        </w:trPr>
        <w:tc>
          <w:tcPr>
            <w:tcW w:w="10201" w:type="dxa"/>
          </w:tcPr>
          <w:p w14:paraId="6926EDAF" w14:textId="2C38983E" w:rsidR="00900FB0" w:rsidRDefault="00900FB0" w:rsidP="00900FB0">
            <w:pPr>
              <w:rPr>
                <w:b/>
              </w:rPr>
            </w:pPr>
            <w:r w:rsidRPr="007D4244">
              <w:rPr>
                <w:b/>
              </w:rPr>
              <w:t>Conclusion</w:t>
            </w:r>
            <w:r>
              <w:t xml:space="preserve">: </w:t>
            </w:r>
            <w:sdt>
              <w:sdtPr>
                <w:id w:val="-1478913730"/>
                <w:placeholder>
                  <w:docPart w:val="07C1B0C4157E4F1EBA1BE11421326B1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3D9B4E18" w14:textId="77777777" w:rsidTr="00E03664">
        <w:trPr>
          <w:trHeight w:val="526"/>
        </w:trPr>
        <w:tc>
          <w:tcPr>
            <w:tcW w:w="10201" w:type="dxa"/>
          </w:tcPr>
          <w:p w14:paraId="47204F9E" w14:textId="4712744D" w:rsidR="00900FB0" w:rsidRDefault="00900FB0" w:rsidP="00900FB0">
            <w:pPr>
              <w:rPr>
                <w:b/>
              </w:rPr>
            </w:pPr>
            <w:r w:rsidRPr="005C6C35">
              <w:rPr>
                <w:b/>
              </w:rPr>
              <w:t>Qualitative analysis</w:t>
            </w:r>
          </w:p>
        </w:tc>
      </w:tr>
      <w:tr w:rsidR="00900FB0" w14:paraId="60F649C9" w14:textId="77777777" w:rsidTr="00E03664">
        <w:trPr>
          <w:trHeight w:val="526"/>
        </w:trPr>
        <w:tc>
          <w:tcPr>
            <w:tcW w:w="10201" w:type="dxa"/>
          </w:tcPr>
          <w:p w14:paraId="695E47D3" w14:textId="2A048C62" w:rsidR="00900FB0" w:rsidRDefault="00900FB0" w:rsidP="00900FB0">
            <w:pPr>
              <w:rPr>
                <w:b/>
              </w:rPr>
            </w:pPr>
            <w:r w:rsidRPr="005C6C35">
              <w:rPr>
                <w:b/>
              </w:rPr>
              <w:t>Gap analysis</w:t>
            </w:r>
          </w:p>
        </w:tc>
      </w:tr>
      <w:tr w:rsidR="00900FB0" w14:paraId="7C5902E8" w14:textId="77777777" w:rsidTr="00E03664">
        <w:trPr>
          <w:trHeight w:val="526"/>
        </w:trPr>
        <w:tc>
          <w:tcPr>
            <w:tcW w:w="10201" w:type="dxa"/>
          </w:tcPr>
          <w:p w14:paraId="20692263" w14:textId="0B8A6059" w:rsidR="00900FB0" w:rsidRDefault="00900FB0" w:rsidP="00900FB0">
            <w:pPr>
              <w:rPr>
                <w:b/>
              </w:rPr>
            </w:pPr>
            <w:r>
              <w:rPr>
                <w:b/>
              </w:rPr>
              <w:t>Recommendation</w:t>
            </w:r>
          </w:p>
        </w:tc>
      </w:tr>
      <w:tr w:rsidR="00900FB0" w14:paraId="3EDD3F04" w14:textId="77777777" w:rsidTr="004752E0">
        <w:trPr>
          <w:trHeight w:val="526"/>
        </w:trPr>
        <w:tc>
          <w:tcPr>
            <w:tcW w:w="10201" w:type="dxa"/>
            <w:shd w:val="clear" w:color="auto" w:fill="C2FAEA" w:themeFill="accent2" w:themeFillTint="33"/>
          </w:tcPr>
          <w:p w14:paraId="5C50F49A" w14:textId="77777777" w:rsidR="00900FB0" w:rsidRPr="00A82191" w:rsidRDefault="00900FB0" w:rsidP="00900FB0">
            <w:pPr>
              <w:rPr>
                <w:b/>
              </w:rPr>
            </w:pPr>
            <w:r w:rsidRPr="00A82191">
              <w:rPr>
                <w:b/>
              </w:rPr>
              <w:t>Assessment criterion 8(b)(e):</w:t>
            </w:r>
          </w:p>
          <w:p w14:paraId="5CFF07DB" w14:textId="35174D11" w:rsidR="00900FB0" w:rsidRPr="00A82191" w:rsidRDefault="00900FB0" w:rsidP="00900FB0">
            <w:pPr>
              <w:rPr>
                <w:b/>
              </w:rPr>
            </w:pPr>
            <w:r w:rsidRPr="00A82191">
              <w:rPr>
                <w:rFonts w:ascii="Calibri" w:hAnsi="Calibri" w:cs="Calibri"/>
                <w:color w:val="3C3C3C"/>
              </w:rPr>
              <w:t xml:space="preserve">To improve the system, </w:t>
            </w:r>
            <w:r w:rsidR="00FF55D9">
              <w:rPr>
                <w:rFonts w:ascii="Calibri" w:hAnsi="Calibri" w:cs="Calibri"/>
                <w:color w:val="3C3C3C"/>
              </w:rPr>
              <w:t>SPP</w:t>
            </w:r>
            <w:r w:rsidRPr="00A82191">
              <w:rPr>
                <w:rFonts w:ascii="Calibri" w:hAnsi="Calibri" w:cs="Calibri"/>
                <w:color w:val="3C3C3C"/>
              </w:rPr>
              <w:t xml:space="preserve"> is integrated in strategic planning and results frameworks.</w:t>
            </w:r>
          </w:p>
        </w:tc>
      </w:tr>
      <w:tr w:rsidR="00900FB0" w14:paraId="5FF0B756" w14:textId="77777777" w:rsidTr="00E03664">
        <w:trPr>
          <w:trHeight w:val="526"/>
        </w:trPr>
        <w:tc>
          <w:tcPr>
            <w:tcW w:w="10201" w:type="dxa"/>
          </w:tcPr>
          <w:p w14:paraId="5BBC4004" w14:textId="0FE47EE4" w:rsidR="00900FB0" w:rsidRDefault="00900FB0" w:rsidP="00900FB0">
            <w:pPr>
              <w:rPr>
                <w:b/>
              </w:rPr>
            </w:pPr>
            <w:r w:rsidRPr="007D4244">
              <w:rPr>
                <w:b/>
              </w:rPr>
              <w:t>Conclusion</w:t>
            </w:r>
            <w:r>
              <w:t xml:space="preserve">: </w:t>
            </w:r>
            <w:sdt>
              <w:sdtPr>
                <w:id w:val="991601398"/>
                <w:placeholder>
                  <w:docPart w:val="52F96570B505435AB167B44F7B9A22D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900FB0" w14:paraId="628C97E0" w14:textId="77777777" w:rsidTr="00E03664">
        <w:trPr>
          <w:trHeight w:val="526"/>
        </w:trPr>
        <w:tc>
          <w:tcPr>
            <w:tcW w:w="10201" w:type="dxa"/>
          </w:tcPr>
          <w:p w14:paraId="003DEBD2" w14:textId="4C6D556A" w:rsidR="00900FB0" w:rsidRDefault="00900FB0" w:rsidP="00900FB0">
            <w:pPr>
              <w:rPr>
                <w:b/>
              </w:rPr>
            </w:pPr>
            <w:r w:rsidRPr="005C6C35">
              <w:rPr>
                <w:b/>
              </w:rPr>
              <w:t>Qualitative analysis</w:t>
            </w:r>
          </w:p>
        </w:tc>
      </w:tr>
      <w:tr w:rsidR="00900FB0" w14:paraId="1B226653" w14:textId="77777777" w:rsidTr="00E03664">
        <w:trPr>
          <w:trHeight w:val="526"/>
        </w:trPr>
        <w:tc>
          <w:tcPr>
            <w:tcW w:w="10201" w:type="dxa"/>
          </w:tcPr>
          <w:p w14:paraId="08E6D913" w14:textId="19729F4C" w:rsidR="00900FB0" w:rsidRDefault="00900FB0" w:rsidP="00900FB0">
            <w:pPr>
              <w:rPr>
                <w:b/>
              </w:rPr>
            </w:pPr>
            <w:r w:rsidRPr="005C6C35">
              <w:rPr>
                <w:b/>
              </w:rPr>
              <w:t>Gap analysis</w:t>
            </w:r>
          </w:p>
        </w:tc>
      </w:tr>
      <w:tr w:rsidR="00900FB0" w14:paraId="2AE93AB4" w14:textId="77777777" w:rsidTr="00E03664">
        <w:trPr>
          <w:trHeight w:val="526"/>
        </w:trPr>
        <w:tc>
          <w:tcPr>
            <w:tcW w:w="10201" w:type="dxa"/>
          </w:tcPr>
          <w:p w14:paraId="1DA3AB24" w14:textId="5D55EDA4" w:rsidR="00900FB0" w:rsidRDefault="00900FB0" w:rsidP="00900FB0">
            <w:pPr>
              <w:rPr>
                <w:b/>
              </w:rPr>
            </w:pPr>
            <w:r>
              <w:rPr>
                <w:b/>
              </w:rPr>
              <w:t>Recommendation</w:t>
            </w:r>
          </w:p>
        </w:tc>
      </w:tr>
    </w:tbl>
    <w:p w14:paraId="655F77A2" w14:textId="77777777" w:rsidR="004752E0" w:rsidRDefault="004752E0" w:rsidP="004752E0"/>
    <w:p w14:paraId="6EC3DBD1" w14:textId="1A7D7C96" w:rsidR="00DD2F2A" w:rsidRPr="00DD2F2A" w:rsidRDefault="004752E0" w:rsidP="004752E0">
      <w:pPr>
        <w:tabs>
          <w:tab w:val="left" w:pos="1010"/>
        </w:tabs>
        <w:sectPr w:rsidR="00DD2F2A" w:rsidRPr="00DD2F2A" w:rsidSect="00AE0755">
          <w:headerReference w:type="default" r:id="rId19"/>
          <w:footerReference w:type="even" r:id="rId20"/>
          <w:footerReference w:type="default" r:id="rId21"/>
          <w:headerReference w:type="first" r:id="rId22"/>
          <w:footerReference w:type="first" r:id="rId23"/>
          <w:pgSz w:w="11906" w:h="16838" w:code="9"/>
          <w:pgMar w:top="720" w:right="720" w:bottom="720" w:left="720" w:header="680" w:footer="720" w:gutter="0"/>
          <w:pgNumType w:start="0"/>
          <w:cols w:space="720"/>
          <w:titlePg/>
          <w:docGrid w:linePitch="299"/>
        </w:sectPr>
      </w:pPr>
      <w:r>
        <w:tab/>
      </w:r>
      <w:r>
        <w:tab/>
      </w:r>
    </w:p>
    <w:p w14:paraId="31367F02" w14:textId="1C313E32" w:rsidR="004E0E2B" w:rsidRPr="006E065A" w:rsidRDefault="004E0E2B" w:rsidP="00FA08B0">
      <w:pPr>
        <w:pStyle w:val="Heading2"/>
        <w:spacing w:before="0" w:after="0" w:line="360" w:lineRule="auto"/>
        <w:rPr>
          <w:sz w:val="40"/>
          <w:szCs w:val="40"/>
        </w:rPr>
      </w:pPr>
      <w:r w:rsidRPr="006E065A">
        <w:rPr>
          <w:sz w:val="40"/>
          <w:szCs w:val="40"/>
        </w:rPr>
        <w:lastRenderedPageBreak/>
        <w:t>Pillar III. Public Procurement Operations and Market Practices</w:t>
      </w:r>
    </w:p>
    <w:p w14:paraId="12B333D7" w14:textId="7128160C" w:rsidR="004E0E2B" w:rsidRPr="00FA08B0" w:rsidRDefault="008112B7" w:rsidP="00FA08B0">
      <w:pPr>
        <w:rPr>
          <w:bCs/>
          <w:sz w:val="32"/>
          <w:szCs w:val="32"/>
        </w:rPr>
      </w:pPr>
      <w:r>
        <w:rPr>
          <w:bCs/>
          <w:sz w:val="32"/>
          <w:szCs w:val="32"/>
        </w:rPr>
        <w:t>SPP-</w:t>
      </w:r>
      <w:r w:rsidR="00FA08B0" w:rsidRPr="00FA08B0">
        <w:rPr>
          <w:bCs/>
          <w:sz w:val="32"/>
          <w:szCs w:val="32"/>
        </w:rPr>
        <w:t xml:space="preserve">Indicator </w:t>
      </w:r>
      <w:r w:rsidR="00A82191">
        <w:rPr>
          <w:bCs/>
          <w:sz w:val="32"/>
          <w:szCs w:val="32"/>
        </w:rPr>
        <w:t>9</w:t>
      </w:r>
      <w:r w:rsidR="00FA08B0" w:rsidRPr="00FA08B0">
        <w:rPr>
          <w:bCs/>
          <w:sz w:val="32"/>
          <w:szCs w:val="32"/>
        </w:rPr>
        <w:t xml:space="preserve">. </w:t>
      </w:r>
      <w:r w:rsidR="00A82191">
        <w:rPr>
          <w:bCs/>
          <w:sz w:val="32"/>
          <w:szCs w:val="32"/>
        </w:rPr>
        <w:t xml:space="preserve">Sustainable </w:t>
      </w:r>
      <w:r>
        <w:rPr>
          <w:bCs/>
          <w:sz w:val="32"/>
          <w:szCs w:val="32"/>
        </w:rPr>
        <w:t xml:space="preserve">public </w:t>
      </w:r>
      <w:r w:rsidR="00A82191">
        <w:rPr>
          <w:bCs/>
          <w:sz w:val="32"/>
          <w:szCs w:val="32"/>
        </w:rPr>
        <w:t>procurement practices achieve stated objectives</w:t>
      </w:r>
    </w:p>
    <w:tbl>
      <w:tblPr>
        <w:tblStyle w:val="GridTable1Light-Accent3"/>
        <w:tblW w:w="10060" w:type="dxa"/>
        <w:tblLook w:val="0000" w:firstRow="0" w:lastRow="0" w:firstColumn="0" w:lastColumn="0" w:noHBand="0" w:noVBand="0"/>
      </w:tblPr>
      <w:tblGrid>
        <w:gridCol w:w="10060"/>
      </w:tblGrid>
      <w:tr w:rsidR="006E065A" w14:paraId="3DB9567F" w14:textId="77777777" w:rsidTr="00FA08B0">
        <w:trPr>
          <w:trHeight w:val="299"/>
        </w:trPr>
        <w:tc>
          <w:tcPr>
            <w:tcW w:w="10060" w:type="dxa"/>
            <w:shd w:val="clear" w:color="auto" w:fill="5ACBF8" w:themeFill="accent3" w:themeFillTint="99"/>
          </w:tcPr>
          <w:p w14:paraId="54E83B64" w14:textId="584BF133" w:rsidR="006E065A" w:rsidRPr="003B5A67" w:rsidRDefault="006E065A" w:rsidP="006E065A">
            <w:pPr>
              <w:jc w:val="center"/>
              <w:rPr>
                <w:b/>
              </w:rPr>
            </w:pPr>
            <w:r w:rsidRPr="003B5A67">
              <w:rPr>
                <w:b/>
              </w:rPr>
              <w:t>Sub-indicator</w:t>
            </w:r>
            <w:r>
              <w:rPr>
                <w:b/>
              </w:rPr>
              <w:t xml:space="preserve"> </w:t>
            </w:r>
            <w:r w:rsidR="00A82191">
              <w:rPr>
                <w:b/>
              </w:rPr>
              <w:t>9</w:t>
            </w:r>
            <w:r w:rsidRPr="003B5A67">
              <w:rPr>
                <w:b/>
              </w:rPr>
              <w:t xml:space="preserve">(a) </w:t>
            </w:r>
          </w:p>
          <w:p w14:paraId="68D49086" w14:textId="4C74A50B" w:rsidR="006E065A" w:rsidRPr="00A82191" w:rsidRDefault="00A82191" w:rsidP="00A82191">
            <w:pPr>
              <w:tabs>
                <w:tab w:val="left" w:pos="8138"/>
              </w:tabs>
              <w:spacing w:line="0" w:lineRule="atLeast"/>
              <w:jc w:val="center"/>
              <w:rPr>
                <w:b/>
              </w:rPr>
            </w:pPr>
            <w:r>
              <w:rPr>
                <w:b/>
              </w:rPr>
              <w:t>Sustainability considerations during the planning state</w:t>
            </w:r>
          </w:p>
        </w:tc>
      </w:tr>
      <w:tr w:rsidR="006E065A" w14:paraId="7328B150" w14:textId="77777777" w:rsidTr="00FA08B0">
        <w:trPr>
          <w:trHeight w:val="299"/>
        </w:trPr>
        <w:tc>
          <w:tcPr>
            <w:tcW w:w="10060" w:type="dxa"/>
            <w:shd w:val="clear" w:color="auto" w:fill="C7EDFC" w:themeFill="accent3" w:themeFillTint="33"/>
          </w:tcPr>
          <w:p w14:paraId="371AD7E1" w14:textId="57FC248A" w:rsidR="006E065A" w:rsidRPr="00A82191" w:rsidRDefault="006E065A" w:rsidP="006E065A">
            <w:pPr>
              <w:rPr>
                <w:b/>
              </w:rPr>
            </w:pPr>
            <w:r w:rsidRPr="00A82191">
              <w:rPr>
                <w:b/>
              </w:rPr>
              <w:t xml:space="preserve">Assessment criterion </w:t>
            </w:r>
            <w:r w:rsidR="00A82191" w:rsidRPr="00A82191">
              <w:rPr>
                <w:b/>
              </w:rPr>
              <w:t>9</w:t>
            </w:r>
            <w:r w:rsidR="00FA08B0" w:rsidRPr="00A82191">
              <w:rPr>
                <w:b/>
              </w:rPr>
              <w:t>(a)</w:t>
            </w:r>
            <w:r w:rsidRPr="00A82191">
              <w:rPr>
                <w:b/>
              </w:rPr>
              <w:t>(a):</w:t>
            </w:r>
          </w:p>
          <w:p w14:paraId="075EA8CD" w14:textId="77777777" w:rsidR="00A82191" w:rsidRPr="00A82191" w:rsidRDefault="00A82191" w:rsidP="00A82191">
            <w:pPr>
              <w:autoSpaceDE w:val="0"/>
              <w:autoSpaceDN w:val="0"/>
              <w:adjustRightInd w:val="0"/>
              <w:jc w:val="left"/>
              <w:rPr>
                <w:rFonts w:ascii="Calibri" w:hAnsi="Calibri" w:cs="Calibri"/>
                <w:color w:val="3C3C3C"/>
              </w:rPr>
            </w:pPr>
            <w:r w:rsidRPr="00A82191">
              <w:rPr>
                <w:rFonts w:ascii="Calibri" w:hAnsi="Calibri" w:cs="Calibri"/>
                <w:color w:val="3C3C3C"/>
              </w:rPr>
              <w:t>Needs analysis, risk assessment and market research guide a proactive identification of optimal procurement</w:t>
            </w:r>
          </w:p>
          <w:p w14:paraId="71C379E8" w14:textId="557E7752" w:rsidR="006E065A" w:rsidRPr="00A82191" w:rsidRDefault="00A82191" w:rsidP="00A82191">
            <w:pPr>
              <w:rPr>
                <w:b/>
              </w:rPr>
            </w:pPr>
            <w:r w:rsidRPr="00A82191">
              <w:rPr>
                <w:rFonts w:ascii="Calibri" w:hAnsi="Calibri" w:cs="Calibri"/>
                <w:color w:val="3C3C3C"/>
              </w:rPr>
              <w:t>strategies to pursue sustainability considerations.</w:t>
            </w:r>
          </w:p>
        </w:tc>
      </w:tr>
      <w:tr w:rsidR="006E065A" w14:paraId="26A69D16" w14:textId="77777777" w:rsidTr="00FA08B0">
        <w:trPr>
          <w:trHeight w:val="366"/>
        </w:trPr>
        <w:tc>
          <w:tcPr>
            <w:tcW w:w="10060" w:type="dxa"/>
          </w:tcPr>
          <w:p w14:paraId="25AE3150" w14:textId="6BACAEF1" w:rsidR="006E065A" w:rsidRDefault="006E065A" w:rsidP="004E0E2B">
            <w:r w:rsidRPr="007D4244">
              <w:rPr>
                <w:b/>
              </w:rPr>
              <w:t>Conclusion</w:t>
            </w:r>
            <w:r>
              <w:t xml:space="preserve">: </w:t>
            </w:r>
            <w:sdt>
              <w:sdtPr>
                <w:id w:val="757098180"/>
                <w:placeholder>
                  <w:docPart w:val="FFCF3123E245422E87119BCC42D02D4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6E065A" w14:paraId="51E76BD3" w14:textId="77777777" w:rsidTr="00FA08B0">
        <w:trPr>
          <w:trHeight w:val="770"/>
        </w:trPr>
        <w:tc>
          <w:tcPr>
            <w:tcW w:w="10060" w:type="dxa"/>
          </w:tcPr>
          <w:p w14:paraId="57A78D5F" w14:textId="77777777" w:rsidR="006E065A" w:rsidRPr="007D4244" w:rsidRDefault="006E065A" w:rsidP="004E0E2B">
            <w:pPr>
              <w:rPr>
                <w:b/>
              </w:rPr>
            </w:pPr>
            <w:r w:rsidRPr="005C6C35">
              <w:rPr>
                <w:b/>
              </w:rPr>
              <w:t>Qualitative analysis</w:t>
            </w:r>
          </w:p>
        </w:tc>
      </w:tr>
      <w:tr w:rsidR="006E065A" w14:paraId="407222E1" w14:textId="77777777" w:rsidTr="00FA08B0">
        <w:trPr>
          <w:trHeight w:val="856"/>
        </w:trPr>
        <w:tc>
          <w:tcPr>
            <w:tcW w:w="10060" w:type="dxa"/>
          </w:tcPr>
          <w:p w14:paraId="4FBDD3C6" w14:textId="77777777" w:rsidR="006E065A" w:rsidRPr="005C6C35" w:rsidRDefault="006E065A" w:rsidP="004E0E2B">
            <w:pPr>
              <w:rPr>
                <w:b/>
              </w:rPr>
            </w:pPr>
            <w:r w:rsidRPr="005C6C35">
              <w:rPr>
                <w:b/>
              </w:rPr>
              <w:t>Gap analysis</w:t>
            </w:r>
          </w:p>
        </w:tc>
      </w:tr>
      <w:tr w:rsidR="006E065A" w14:paraId="3A67A8C2" w14:textId="77777777" w:rsidTr="00FA08B0">
        <w:trPr>
          <w:trHeight w:val="526"/>
        </w:trPr>
        <w:tc>
          <w:tcPr>
            <w:tcW w:w="10060" w:type="dxa"/>
          </w:tcPr>
          <w:p w14:paraId="1E338AFC" w14:textId="77777777" w:rsidR="006E065A" w:rsidRPr="005C6C35" w:rsidRDefault="006E065A" w:rsidP="004E0E2B">
            <w:pPr>
              <w:rPr>
                <w:b/>
              </w:rPr>
            </w:pPr>
            <w:r>
              <w:rPr>
                <w:b/>
              </w:rPr>
              <w:t>Recommendation</w:t>
            </w:r>
          </w:p>
        </w:tc>
      </w:tr>
      <w:tr w:rsidR="008112B7" w14:paraId="0C8E8AEF" w14:textId="77777777" w:rsidTr="008112B7">
        <w:trPr>
          <w:trHeight w:val="526"/>
        </w:trPr>
        <w:tc>
          <w:tcPr>
            <w:tcW w:w="10060" w:type="dxa"/>
            <w:shd w:val="clear" w:color="auto" w:fill="C7EDFC" w:themeFill="accent3" w:themeFillTint="33"/>
          </w:tcPr>
          <w:p w14:paraId="079FE816" w14:textId="63DC358E" w:rsidR="008112B7" w:rsidRPr="00A82191" w:rsidRDefault="008112B7" w:rsidP="008112B7">
            <w:pPr>
              <w:rPr>
                <w:b/>
              </w:rPr>
            </w:pPr>
            <w:r w:rsidRPr="00A82191">
              <w:rPr>
                <w:b/>
              </w:rPr>
              <w:t>Assessment criterion 9(a)(</w:t>
            </w:r>
            <w:r>
              <w:rPr>
                <w:b/>
              </w:rPr>
              <w:t>b</w:t>
            </w:r>
            <w:r w:rsidRPr="00A82191">
              <w:rPr>
                <w:b/>
              </w:rPr>
              <w:t>):</w:t>
            </w:r>
          </w:p>
          <w:p w14:paraId="6DC72976" w14:textId="10AE36C7" w:rsidR="008112B7" w:rsidRDefault="008112B7" w:rsidP="008112B7">
            <w:pPr>
              <w:rPr>
                <w:b/>
              </w:rPr>
            </w:pPr>
            <w:r>
              <w:rPr>
                <w:rFonts w:ascii="Calibri" w:hAnsi="Calibri" w:cs="Calibri"/>
                <w:color w:val="3C3C3C"/>
              </w:rPr>
              <w:t>Market consultations are carried out as appropriate, both for specific procurement processes and for keeping in touch with general developments relevant for SPP</w:t>
            </w:r>
          </w:p>
        </w:tc>
      </w:tr>
      <w:tr w:rsidR="008112B7" w14:paraId="6732739C" w14:textId="77777777" w:rsidTr="00FA08B0">
        <w:trPr>
          <w:trHeight w:val="526"/>
        </w:trPr>
        <w:tc>
          <w:tcPr>
            <w:tcW w:w="10060" w:type="dxa"/>
          </w:tcPr>
          <w:p w14:paraId="08E22858" w14:textId="01447A5A" w:rsidR="008112B7" w:rsidRDefault="008112B7" w:rsidP="008112B7">
            <w:pPr>
              <w:rPr>
                <w:b/>
              </w:rPr>
            </w:pPr>
            <w:r w:rsidRPr="007D4244">
              <w:rPr>
                <w:b/>
              </w:rPr>
              <w:t>Conclusion</w:t>
            </w:r>
            <w:r>
              <w:t xml:space="preserve">: </w:t>
            </w:r>
            <w:sdt>
              <w:sdtPr>
                <w:id w:val="1597445724"/>
                <w:placeholder>
                  <w:docPart w:val="20EC1ACFD14A481493A5AAA262FC6FD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0496EC47" w14:textId="77777777" w:rsidTr="00FA08B0">
        <w:trPr>
          <w:trHeight w:val="526"/>
        </w:trPr>
        <w:tc>
          <w:tcPr>
            <w:tcW w:w="10060" w:type="dxa"/>
          </w:tcPr>
          <w:p w14:paraId="4D31A515" w14:textId="3C62C766" w:rsidR="008112B7" w:rsidRDefault="008112B7" w:rsidP="008112B7">
            <w:pPr>
              <w:rPr>
                <w:b/>
              </w:rPr>
            </w:pPr>
            <w:r w:rsidRPr="005C6C35">
              <w:rPr>
                <w:b/>
              </w:rPr>
              <w:t>Qualitative analysis</w:t>
            </w:r>
          </w:p>
        </w:tc>
      </w:tr>
      <w:tr w:rsidR="008112B7" w14:paraId="236BE6DA" w14:textId="77777777" w:rsidTr="00FA08B0">
        <w:trPr>
          <w:trHeight w:val="526"/>
        </w:trPr>
        <w:tc>
          <w:tcPr>
            <w:tcW w:w="10060" w:type="dxa"/>
          </w:tcPr>
          <w:p w14:paraId="7B486587" w14:textId="348861FB" w:rsidR="008112B7" w:rsidRDefault="008112B7" w:rsidP="008112B7">
            <w:pPr>
              <w:rPr>
                <w:b/>
              </w:rPr>
            </w:pPr>
            <w:r w:rsidRPr="005C6C35">
              <w:rPr>
                <w:b/>
              </w:rPr>
              <w:t>Gap analysis</w:t>
            </w:r>
          </w:p>
        </w:tc>
      </w:tr>
      <w:tr w:rsidR="008112B7" w14:paraId="500C09D1" w14:textId="77777777" w:rsidTr="00FA08B0">
        <w:trPr>
          <w:trHeight w:val="526"/>
        </w:trPr>
        <w:tc>
          <w:tcPr>
            <w:tcW w:w="10060" w:type="dxa"/>
          </w:tcPr>
          <w:p w14:paraId="44537067" w14:textId="6F23B06C" w:rsidR="008112B7" w:rsidRDefault="008112B7" w:rsidP="008112B7">
            <w:pPr>
              <w:rPr>
                <w:b/>
              </w:rPr>
            </w:pPr>
            <w:r>
              <w:rPr>
                <w:b/>
              </w:rPr>
              <w:t>Recommendation</w:t>
            </w:r>
          </w:p>
        </w:tc>
      </w:tr>
      <w:tr w:rsidR="008112B7" w14:paraId="212A523D" w14:textId="77777777" w:rsidTr="00FA08B0">
        <w:trPr>
          <w:trHeight w:val="526"/>
        </w:trPr>
        <w:tc>
          <w:tcPr>
            <w:tcW w:w="10060" w:type="dxa"/>
            <w:shd w:val="clear" w:color="auto" w:fill="C7EDFC" w:themeFill="accent3" w:themeFillTint="33"/>
          </w:tcPr>
          <w:p w14:paraId="6C61FD9F" w14:textId="497FB40F" w:rsidR="008112B7" w:rsidRPr="00A82191" w:rsidRDefault="008112B7" w:rsidP="008112B7">
            <w:pPr>
              <w:rPr>
                <w:b/>
              </w:rPr>
            </w:pPr>
            <w:r w:rsidRPr="00A82191">
              <w:rPr>
                <w:b/>
              </w:rPr>
              <w:t>Assessment criterion 9(a)(</w:t>
            </w:r>
            <w:r>
              <w:rPr>
                <w:b/>
              </w:rPr>
              <w:t>c</w:t>
            </w:r>
            <w:r w:rsidRPr="00A82191">
              <w:rPr>
                <w:b/>
              </w:rPr>
              <w:t>):</w:t>
            </w:r>
          </w:p>
          <w:p w14:paraId="055EB420" w14:textId="77777777" w:rsidR="008112B7" w:rsidRPr="00A82191" w:rsidRDefault="008112B7" w:rsidP="008112B7">
            <w:pPr>
              <w:autoSpaceDE w:val="0"/>
              <w:autoSpaceDN w:val="0"/>
              <w:adjustRightInd w:val="0"/>
              <w:jc w:val="left"/>
              <w:rPr>
                <w:rFonts w:ascii="Calibri" w:hAnsi="Calibri" w:cs="Calibri"/>
                <w:color w:val="3C3C3C"/>
              </w:rPr>
            </w:pPr>
            <w:r w:rsidRPr="00A82191">
              <w:rPr>
                <w:rFonts w:ascii="Calibri" w:hAnsi="Calibri" w:cs="Calibri"/>
                <w:color w:val="3C3C3C"/>
              </w:rPr>
              <w:t>Requirements and desired outcomes related to sustainability are clearly defined in the tender documents and</w:t>
            </w:r>
          </w:p>
          <w:p w14:paraId="064BB34D" w14:textId="1D30E61A" w:rsidR="008112B7" w:rsidRPr="00A82191" w:rsidRDefault="008112B7" w:rsidP="008112B7">
            <w:r w:rsidRPr="00A82191">
              <w:rPr>
                <w:rFonts w:ascii="Calibri" w:hAnsi="Calibri" w:cs="Calibri"/>
                <w:color w:val="3C3C3C"/>
              </w:rPr>
              <w:t>contracts.</w:t>
            </w:r>
          </w:p>
        </w:tc>
      </w:tr>
      <w:tr w:rsidR="008112B7" w14:paraId="2F1D0F3B" w14:textId="77777777" w:rsidTr="00FA08B0">
        <w:trPr>
          <w:trHeight w:val="526"/>
        </w:trPr>
        <w:tc>
          <w:tcPr>
            <w:tcW w:w="10060" w:type="dxa"/>
          </w:tcPr>
          <w:p w14:paraId="27F64E0D" w14:textId="3001E323" w:rsidR="008112B7" w:rsidRDefault="008112B7" w:rsidP="008112B7">
            <w:pPr>
              <w:rPr>
                <w:b/>
              </w:rPr>
            </w:pPr>
            <w:r w:rsidRPr="007D4244">
              <w:rPr>
                <w:b/>
              </w:rPr>
              <w:t>Conclusion</w:t>
            </w:r>
            <w:r>
              <w:t xml:space="preserve">: </w:t>
            </w:r>
            <w:sdt>
              <w:sdtPr>
                <w:id w:val="1240750187"/>
                <w:placeholder>
                  <w:docPart w:val="D10F9E4C29D341C3A8FC7EFD24D0548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1BA9A055" w14:textId="77777777" w:rsidTr="00FA08B0">
        <w:trPr>
          <w:trHeight w:val="526"/>
        </w:trPr>
        <w:tc>
          <w:tcPr>
            <w:tcW w:w="10060" w:type="dxa"/>
          </w:tcPr>
          <w:p w14:paraId="77874687" w14:textId="77777777" w:rsidR="008112B7" w:rsidRDefault="008112B7" w:rsidP="008112B7">
            <w:pPr>
              <w:rPr>
                <w:b/>
              </w:rPr>
            </w:pPr>
            <w:r w:rsidRPr="005C6C35">
              <w:rPr>
                <w:b/>
              </w:rPr>
              <w:t>Qualitative analysis</w:t>
            </w:r>
          </w:p>
        </w:tc>
      </w:tr>
      <w:tr w:rsidR="008112B7" w14:paraId="23FD6D05" w14:textId="77777777" w:rsidTr="00FA08B0">
        <w:trPr>
          <w:trHeight w:val="526"/>
        </w:trPr>
        <w:tc>
          <w:tcPr>
            <w:tcW w:w="10060" w:type="dxa"/>
          </w:tcPr>
          <w:p w14:paraId="7200CE76" w14:textId="77777777" w:rsidR="008112B7" w:rsidRDefault="008112B7" w:rsidP="008112B7">
            <w:pPr>
              <w:rPr>
                <w:b/>
              </w:rPr>
            </w:pPr>
            <w:r w:rsidRPr="005C6C35">
              <w:rPr>
                <w:b/>
              </w:rPr>
              <w:t>Gap analysis</w:t>
            </w:r>
          </w:p>
        </w:tc>
      </w:tr>
      <w:tr w:rsidR="008112B7" w14:paraId="59C927A5" w14:textId="77777777" w:rsidTr="00FA08B0">
        <w:trPr>
          <w:trHeight w:val="526"/>
        </w:trPr>
        <w:tc>
          <w:tcPr>
            <w:tcW w:w="10060" w:type="dxa"/>
          </w:tcPr>
          <w:p w14:paraId="1F494AD9" w14:textId="77777777" w:rsidR="008112B7" w:rsidRDefault="008112B7" w:rsidP="008112B7">
            <w:pPr>
              <w:rPr>
                <w:b/>
              </w:rPr>
            </w:pPr>
            <w:r>
              <w:rPr>
                <w:b/>
              </w:rPr>
              <w:t>Recommendation</w:t>
            </w:r>
          </w:p>
        </w:tc>
      </w:tr>
      <w:tr w:rsidR="008112B7" w14:paraId="6D33DCEE" w14:textId="77777777" w:rsidTr="00A82191">
        <w:trPr>
          <w:trHeight w:val="526"/>
        </w:trPr>
        <w:tc>
          <w:tcPr>
            <w:tcW w:w="10060" w:type="dxa"/>
            <w:shd w:val="clear" w:color="auto" w:fill="C7EDFC" w:themeFill="accent3" w:themeFillTint="33"/>
          </w:tcPr>
          <w:p w14:paraId="046D16B5" w14:textId="756CBD52" w:rsidR="008112B7" w:rsidRPr="00A82191" w:rsidRDefault="008112B7" w:rsidP="008112B7">
            <w:pPr>
              <w:rPr>
                <w:b/>
              </w:rPr>
            </w:pPr>
            <w:r w:rsidRPr="00A82191">
              <w:rPr>
                <w:b/>
              </w:rPr>
              <w:t>Assessment criterion 9(a)(</w:t>
            </w:r>
            <w:r>
              <w:rPr>
                <w:b/>
              </w:rPr>
              <w:t>d</w:t>
            </w:r>
            <w:r w:rsidRPr="00A82191">
              <w:rPr>
                <w:b/>
              </w:rPr>
              <w:t>):</w:t>
            </w:r>
          </w:p>
          <w:p w14:paraId="4ED219C8" w14:textId="2CEEBD60" w:rsidR="008112B7" w:rsidRPr="00A82191" w:rsidRDefault="008112B7" w:rsidP="008112B7">
            <w:pPr>
              <w:rPr>
                <w:b/>
              </w:rPr>
            </w:pPr>
            <w:r w:rsidRPr="00A82191">
              <w:rPr>
                <w:rFonts w:ascii="Calibri" w:hAnsi="Calibri" w:cs="Calibri"/>
                <w:color w:val="3C3C3C"/>
              </w:rPr>
              <w:t>Options to increase efficiency are considered, e.g., framework agreements or consolidated procurement.</w:t>
            </w:r>
          </w:p>
        </w:tc>
      </w:tr>
      <w:tr w:rsidR="008112B7" w14:paraId="6ABF361F" w14:textId="77777777" w:rsidTr="00FA08B0">
        <w:trPr>
          <w:trHeight w:val="526"/>
        </w:trPr>
        <w:tc>
          <w:tcPr>
            <w:tcW w:w="10060" w:type="dxa"/>
          </w:tcPr>
          <w:p w14:paraId="66872C66" w14:textId="7C59B5BC" w:rsidR="008112B7" w:rsidRDefault="008112B7" w:rsidP="008112B7">
            <w:pPr>
              <w:rPr>
                <w:b/>
              </w:rPr>
            </w:pPr>
            <w:r w:rsidRPr="007D4244">
              <w:rPr>
                <w:b/>
              </w:rPr>
              <w:t>Conclusion</w:t>
            </w:r>
            <w:r>
              <w:t xml:space="preserve">: </w:t>
            </w:r>
            <w:sdt>
              <w:sdtPr>
                <w:id w:val="20449078"/>
                <w:placeholder>
                  <w:docPart w:val="7DCA0DA41AC0486CBFDD256089C13B5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0C569BA" w14:textId="77777777" w:rsidTr="00FA08B0">
        <w:trPr>
          <w:trHeight w:val="526"/>
        </w:trPr>
        <w:tc>
          <w:tcPr>
            <w:tcW w:w="10060" w:type="dxa"/>
          </w:tcPr>
          <w:p w14:paraId="3497708C" w14:textId="64D2AD80" w:rsidR="008112B7" w:rsidRDefault="008112B7" w:rsidP="008112B7">
            <w:pPr>
              <w:rPr>
                <w:b/>
              </w:rPr>
            </w:pPr>
            <w:r w:rsidRPr="005C6C35">
              <w:rPr>
                <w:b/>
              </w:rPr>
              <w:t>Qualitative analysis</w:t>
            </w:r>
          </w:p>
        </w:tc>
      </w:tr>
      <w:tr w:rsidR="008112B7" w14:paraId="0EF8C9B2" w14:textId="77777777" w:rsidTr="00FA08B0">
        <w:trPr>
          <w:trHeight w:val="526"/>
        </w:trPr>
        <w:tc>
          <w:tcPr>
            <w:tcW w:w="10060" w:type="dxa"/>
          </w:tcPr>
          <w:p w14:paraId="3D2D53E8" w14:textId="0156FDBE" w:rsidR="008112B7" w:rsidRDefault="008112B7" w:rsidP="008112B7">
            <w:pPr>
              <w:rPr>
                <w:b/>
              </w:rPr>
            </w:pPr>
            <w:r w:rsidRPr="005C6C35">
              <w:rPr>
                <w:b/>
              </w:rPr>
              <w:t>Gap analysis</w:t>
            </w:r>
          </w:p>
        </w:tc>
      </w:tr>
      <w:tr w:rsidR="008112B7" w14:paraId="3340CE8B" w14:textId="77777777" w:rsidTr="00FA08B0">
        <w:trPr>
          <w:trHeight w:val="526"/>
        </w:trPr>
        <w:tc>
          <w:tcPr>
            <w:tcW w:w="10060" w:type="dxa"/>
          </w:tcPr>
          <w:p w14:paraId="3E1B2AAC" w14:textId="01510744" w:rsidR="008112B7" w:rsidRDefault="008112B7" w:rsidP="008112B7">
            <w:pPr>
              <w:rPr>
                <w:b/>
              </w:rPr>
            </w:pPr>
            <w:r>
              <w:rPr>
                <w:b/>
              </w:rPr>
              <w:t>Recommendation</w:t>
            </w:r>
          </w:p>
        </w:tc>
      </w:tr>
      <w:tr w:rsidR="008112B7" w14:paraId="6DB7ECFF" w14:textId="77777777" w:rsidTr="00A82191">
        <w:trPr>
          <w:trHeight w:val="526"/>
        </w:trPr>
        <w:tc>
          <w:tcPr>
            <w:tcW w:w="10060" w:type="dxa"/>
            <w:shd w:val="clear" w:color="auto" w:fill="C7EDFC" w:themeFill="accent3" w:themeFillTint="33"/>
          </w:tcPr>
          <w:p w14:paraId="44FD59C4" w14:textId="2FC5FBBF" w:rsidR="008112B7" w:rsidRPr="00A82191" w:rsidRDefault="008112B7" w:rsidP="008112B7">
            <w:pPr>
              <w:rPr>
                <w:b/>
              </w:rPr>
            </w:pPr>
            <w:r w:rsidRPr="00A82191">
              <w:rPr>
                <w:b/>
              </w:rPr>
              <w:t>Assessment criterion 9(a)(</w:t>
            </w:r>
            <w:r>
              <w:rPr>
                <w:b/>
              </w:rPr>
              <w:t>e</w:t>
            </w:r>
            <w:r w:rsidRPr="00A82191">
              <w:rPr>
                <w:b/>
              </w:rPr>
              <w:t>):</w:t>
            </w:r>
          </w:p>
          <w:p w14:paraId="08D7BFFC" w14:textId="77777777" w:rsidR="008112B7" w:rsidRPr="00A82191" w:rsidRDefault="008112B7" w:rsidP="008112B7">
            <w:pPr>
              <w:autoSpaceDE w:val="0"/>
              <w:autoSpaceDN w:val="0"/>
              <w:adjustRightInd w:val="0"/>
              <w:jc w:val="left"/>
              <w:rPr>
                <w:rFonts w:ascii="Calibri" w:hAnsi="Calibri" w:cs="Calibri"/>
                <w:color w:val="3C3C3C"/>
              </w:rPr>
            </w:pPr>
            <w:r w:rsidRPr="00A82191">
              <w:rPr>
                <w:rFonts w:ascii="Calibri" w:hAnsi="Calibri" w:cs="Calibri"/>
                <w:color w:val="3C3C3C"/>
              </w:rPr>
              <w:t>Different aspects of sustainability are considered and balanced, informed by risk analysis and in accordance</w:t>
            </w:r>
          </w:p>
          <w:p w14:paraId="3712F7C4" w14:textId="57ECDCCB" w:rsidR="008112B7" w:rsidRPr="00A82191" w:rsidRDefault="008112B7" w:rsidP="008112B7">
            <w:pPr>
              <w:rPr>
                <w:b/>
              </w:rPr>
            </w:pPr>
            <w:r w:rsidRPr="00A82191">
              <w:rPr>
                <w:rFonts w:ascii="Calibri" w:hAnsi="Calibri" w:cs="Calibri"/>
                <w:color w:val="3C3C3C"/>
              </w:rPr>
              <w:lastRenderedPageBreak/>
              <w:t>with national priorities.</w:t>
            </w:r>
          </w:p>
        </w:tc>
      </w:tr>
      <w:tr w:rsidR="008112B7" w14:paraId="67EB6AF0" w14:textId="77777777" w:rsidTr="00FA08B0">
        <w:trPr>
          <w:trHeight w:val="526"/>
        </w:trPr>
        <w:tc>
          <w:tcPr>
            <w:tcW w:w="10060" w:type="dxa"/>
          </w:tcPr>
          <w:p w14:paraId="74F7F7D4" w14:textId="79D1D269" w:rsidR="008112B7" w:rsidRDefault="008112B7" w:rsidP="008112B7">
            <w:pPr>
              <w:rPr>
                <w:b/>
              </w:rPr>
            </w:pPr>
            <w:r w:rsidRPr="007D4244">
              <w:rPr>
                <w:b/>
              </w:rPr>
              <w:lastRenderedPageBreak/>
              <w:t>Conclusion</w:t>
            </w:r>
            <w:r>
              <w:t xml:space="preserve">: </w:t>
            </w:r>
            <w:sdt>
              <w:sdtPr>
                <w:id w:val="-201320936"/>
                <w:placeholder>
                  <w:docPart w:val="681205AB1AD64AB691E047D18C4842B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62EFC5FA" w14:textId="77777777" w:rsidTr="00FA08B0">
        <w:trPr>
          <w:trHeight w:val="526"/>
        </w:trPr>
        <w:tc>
          <w:tcPr>
            <w:tcW w:w="10060" w:type="dxa"/>
          </w:tcPr>
          <w:p w14:paraId="3E1912B7" w14:textId="47123112" w:rsidR="008112B7" w:rsidRDefault="008112B7" w:rsidP="008112B7">
            <w:pPr>
              <w:rPr>
                <w:b/>
              </w:rPr>
            </w:pPr>
            <w:r w:rsidRPr="005C6C35">
              <w:rPr>
                <w:b/>
              </w:rPr>
              <w:t>Qualitative analysis</w:t>
            </w:r>
          </w:p>
        </w:tc>
      </w:tr>
      <w:tr w:rsidR="008112B7" w14:paraId="4B37DB79" w14:textId="77777777" w:rsidTr="00FA08B0">
        <w:trPr>
          <w:trHeight w:val="526"/>
        </w:trPr>
        <w:tc>
          <w:tcPr>
            <w:tcW w:w="10060" w:type="dxa"/>
          </w:tcPr>
          <w:p w14:paraId="6B6CE270" w14:textId="1FF15E53" w:rsidR="008112B7" w:rsidRDefault="008112B7" w:rsidP="008112B7">
            <w:pPr>
              <w:rPr>
                <w:b/>
              </w:rPr>
            </w:pPr>
            <w:r w:rsidRPr="005C6C35">
              <w:rPr>
                <w:b/>
              </w:rPr>
              <w:t>Gap analysis</w:t>
            </w:r>
          </w:p>
        </w:tc>
      </w:tr>
      <w:tr w:rsidR="008112B7" w14:paraId="61630F66" w14:textId="77777777" w:rsidTr="00FA08B0">
        <w:trPr>
          <w:trHeight w:val="526"/>
        </w:trPr>
        <w:tc>
          <w:tcPr>
            <w:tcW w:w="10060" w:type="dxa"/>
          </w:tcPr>
          <w:p w14:paraId="2815A4E1" w14:textId="09BC6761" w:rsidR="008112B7" w:rsidRDefault="008112B7" w:rsidP="008112B7">
            <w:pPr>
              <w:rPr>
                <w:b/>
              </w:rPr>
            </w:pPr>
            <w:r>
              <w:rPr>
                <w:b/>
              </w:rPr>
              <w:t>Recommendation</w:t>
            </w:r>
          </w:p>
        </w:tc>
      </w:tr>
      <w:tr w:rsidR="008112B7" w14:paraId="64591FF5" w14:textId="77777777" w:rsidTr="00A82191">
        <w:trPr>
          <w:trHeight w:val="526"/>
        </w:trPr>
        <w:tc>
          <w:tcPr>
            <w:tcW w:w="10060" w:type="dxa"/>
            <w:shd w:val="clear" w:color="auto" w:fill="C7EDFC" w:themeFill="accent3" w:themeFillTint="33"/>
          </w:tcPr>
          <w:p w14:paraId="5193AA45" w14:textId="0F2055D0" w:rsidR="008112B7" w:rsidRPr="00A82191" w:rsidRDefault="008112B7" w:rsidP="008112B7">
            <w:pPr>
              <w:rPr>
                <w:b/>
              </w:rPr>
            </w:pPr>
            <w:r w:rsidRPr="00A82191">
              <w:rPr>
                <w:b/>
              </w:rPr>
              <w:t>Assessment criterion 9(a)(</w:t>
            </w:r>
            <w:r>
              <w:rPr>
                <w:b/>
              </w:rPr>
              <w:t>f</w:t>
            </w:r>
            <w:r w:rsidRPr="00A82191">
              <w:rPr>
                <w:b/>
              </w:rPr>
              <w:t>):</w:t>
            </w:r>
          </w:p>
          <w:p w14:paraId="124B0DB2" w14:textId="34E362AD" w:rsidR="008112B7" w:rsidRPr="00A82191" w:rsidRDefault="008112B7" w:rsidP="008112B7">
            <w:pPr>
              <w:rPr>
                <w:b/>
              </w:rPr>
            </w:pPr>
            <w:r w:rsidRPr="00A82191">
              <w:rPr>
                <w:rFonts w:ascii="Calibri" w:hAnsi="Calibri" w:cs="Calibri"/>
                <w:color w:val="3C3C3C"/>
              </w:rPr>
              <w:t>Unnecessary purchases are avoided. *</w:t>
            </w:r>
          </w:p>
        </w:tc>
      </w:tr>
      <w:tr w:rsidR="008112B7" w14:paraId="4EA77E67" w14:textId="77777777" w:rsidTr="00FA08B0">
        <w:trPr>
          <w:trHeight w:val="526"/>
        </w:trPr>
        <w:tc>
          <w:tcPr>
            <w:tcW w:w="10060" w:type="dxa"/>
          </w:tcPr>
          <w:p w14:paraId="5317AF28" w14:textId="43D78ED9" w:rsidR="008112B7" w:rsidRDefault="008112B7" w:rsidP="008112B7">
            <w:pPr>
              <w:rPr>
                <w:b/>
              </w:rPr>
            </w:pPr>
            <w:r w:rsidRPr="007D4244">
              <w:rPr>
                <w:b/>
              </w:rPr>
              <w:t>Conclusion</w:t>
            </w:r>
            <w:r>
              <w:t xml:space="preserve">: </w:t>
            </w:r>
            <w:sdt>
              <w:sdtPr>
                <w:id w:val="-1305993566"/>
                <w:placeholder>
                  <w:docPart w:val="B059435746C542AF99FA364C729EF0E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8E9CFBE" w14:textId="77777777" w:rsidTr="00FA08B0">
        <w:trPr>
          <w:trHeight w:val="526"/>
        </w:trPr>
        <w:tc>
          <w:tcPr>
            <w:tcW w:w="10060" w:type="dxa"/>
          </w:tcPr>
          <w:p w14:paraId="36CB863E" w14:textId="71FC1970" w:rsidR="008112B7" w:rsidRDefault="008112B7" w:rsidP="008112B7">
            <w:pPr>
              <w:rPr>
                <w:b/>
              </w:rPr>
            </w:pPr>
            <w:r w:rsidRPr="005C6C35">
              <w:rPr>
                <w:b/>
              </w:rPr>
              <w:t>Qualitative analysis</w:t>
            </w:r>
          </w:p>
        </w:tc>
      </w:tr>
      <w:tr w:rsidR="008112B7" w14:paraId="7740389C" w14:textId="77777777" w:rsidTr="00A82191">
        <w:trPr>
          <w:trHeight w:val="526"/>
        </w:trPr>
        <w:tc>
          <w:tcPr>
            <w:tcW w:w="10060" w:type="dxa"/>
            <w:shd w:val="clear" w:color="auto" w:fill="D8D8D8" w:themeFill="text2" w:themeFillTint="33"/>
          </w:tcPr>
          <w:p w14:paraId="7D453781" w14:textId="77777777" w:rsidR="008112B7" w:rsidRDefault="008112B7" w:rsidP="008112B7">
            <w:pPr>
              <w:rPr>
                <w:b/>
              </w:rPr>
            </w:pPr>
            <w:r>
              <w:rPr>
                <w:b/>
              </w:rPr>
              <w:t>Quantitative analysis</w:t>
            </w:r>
          </w:p>
          <w:p w14:paraId="3C17B4B6" w14:textId="519AA9CC" w:rsidR="008112B7" w:rsidRPr="00A82191" w:rsidRDefault="008112B7" w:rsidP="008112B7">
            <w:pPr>
              <w:autoSpaceDE w:val="0"/>
              <w:autoSpaceDN w:val="0"/>
              <w:adjustRightInd w:val="0"/>
              <w:jc w:val="left"/>
              <w:rPr>
                <w:rFonts w:ascii="Calibri" w:hAnsi="Calibri" w:cs="Calibri"/>
                <w:i/>
                <w:iCs/>
                <w:color w:val="3C3C3C"/>
              </w:rPr>
            </w:pPr>
            <w:r w:rsidRPr="00A82191">
              <w:rPr>
                <w:rFonts w:ascii="Calibri" w:hAnsi="Calibri" w:cs="Calibri"/>
                <w:i/>
                <w:iCs/>
                <w:color w:val="3C3C3C"/>
              </w:rPr>
              <w:t xml:space="preserve">* </w:t>
            </w:r>
            <w:r w:rsidR="007254CF">
              <w:rPr>
                <w:rFonts w:ascii="Calibri" w:hAnsi="Calibri" w:cs="Calibri"/>
                <w:i/>
                <w:iCs/>
                <w:color w:val="3C3C3C"/>
              </w:rPr>
              <w:t>Quantitative indicators</w:t>
            </w:r>
            <w:r w:rsidRPr="00A82191">
              <w:rPr>
                <w:rFonts w:ascii="Calibri" w:hAnsi="Calibri" w:cs="Calibri"/>
                <w:i/>
                <w:iCs/>
                <w:color w:val="3C3C3C"/>
              </w:rPr>
              <w:t xml:space="preserve"> to substantiate assessment of sub-indicator 9(a) Assessment criterion (</w:t>
            </w:r>
            <w:r>
              <w:rPr>
                <w:rFonts w:ascii="Calibri" w:hAnsi="Calibri" w:cs="Calibri"/>
                <w:i/>
                <w:iCs/>
                <w:color w:val="3C3C3C"/>
              </w:rPr>
              <w:t>f</w:t>
            </w:r>
            <w:r w:rsidRPr="00A82191">
              <w:rPr>
                <w:rFonts w:ascii="Calibri" w:hAnsi="Calibri" w:cs="Calibri"/>
                <w:i/>
                <w:iCs/>
                <w:color w:val="3C3C3C"/>
              </w:rPr>
              <w:t>):</w:t>
            </w:r>
          </w:p>
          <w:p w14:paraId="747C71BF" w14:textId="77777777" w:rsidR="008112B7" w:rsidRPr="00A82191" w:rsidRDefault="008112B7" w:rsidP="008112B7">
            <w:pPr>
              <w:autoSpaceDE w:val="0"/>
              <w:autoSpaceDN w:val="0"/>
              <w:adjustRightInd w:val="0"/>
              <w:jc w:val="left"/>
              <w:rPr>
                <w:rFonts w:ascii="Calibri" w:hAnsi="Calibri" w:cs="Calibri"/>
                <w:i/>
                <w:iCs/>
                <w:color w:val="3C3C3C"/>
              </w:rPr>
            </w:pPr>
            <w:r w:rsidRPr="00A82191">
              <w:rPr>
                <w:rFonts w:ascii="Calibri" w:hAnsi="Calibri" w:cs="Calibri"/>
                <w:i/>
                <w:iCs/>
                <w:color w:val="3C3C3C"/>
              </w:rPr>
              <w:t>Value of unnecessary purchases avoided (p.a.)</w:t>
            </w:r>
          </w:p>
          <w:p w14:paraId="42A60CA7" w14:textId="65249F1A" w:rsidR="008112B7" w:rsidRPr="005C6C35" w:rsidRDefault="008112B7" w:rsidP="008112B7">
            <w:pPr>
              <w:rPr>
                <w:b/>
              </w:rPr>
            </w:pPr>
            <w:r w:rsidRPr="00A82191">
              <w:rPr>
                <w:rFonts w:ascii="Calibri" w:hAnsi="Calibri" w:cs="Calibri"/>
                <w:i/>
                <w:iCs/>
                <w:color w:val="3C3C3C"/>
              </w:rPr>
              <w:t>Source for all: e-Procurement system or manual statistics</w:t>
            </w:r>
          </w:p>
        </w:tc>
      </w:tr>
      <w:tr w:rsidR="008112B7" w14:paraId="000E42CC" w14:textId="77777777" w:rsidTr="00FA08B0">
        <w:trPr>
          <w:trHeight w:val="526"/>
        </w:trPr>
        <w:tc>
          <w:tcPr>
            <w:tcW w:w="10060" w:type="dxa"/>
          </w:tcPr>
          <w:p w14:paraId="2F919BAF" w14:textId="6F68E155" w:rsidR="008112B7" w:rsidRDefault="008112B7" w:rsidP="008112B7">
            <w:pPr>
              <w:rPr>
                <w:b/>
              </w:rPr>
            </w:pPr>
            <w:r w:rsidRPr="005C6C35">
              <w:rPr>
                <w:b/>
              </w:rPr>
              <w:t>Gap analysis</w:t>
            </w:r>
          </w:p>
        </w:tc>
      </w:tr>
      <w:tr w:rsidR="008112B7" w14:paraId="2E344986" w14:textId="77777777" w:rsidTr="00FA08B0">
        <w:trPr>
          <w:trHeight w:val="526"/>
        </w:trPr>
        <w:tc>
          <w:tcPr>
            <w:tcW w:w="10060" w:type="dxa"/>
          </w:tcPr>
          <w:p w14:paraId="7E481400" w14:textId="25997FA1" w:rsidR="008112B7" w:rsidRDefault="008112B7" w:rsidP="008112B7">
            <w:pPr>
              <w:rPr>
                <w:b/>
              </w:rPr>
            </w:pPr>
            <w:r>
              <w:rPr>
                <w:b/>
              </w:rPr>
              <w:t>Recommendation</w:t>
            </w:r>
          </w:p>
        </w:tc>
      </w:tr>
      <w:tr w:rsidR="008112B7" w14:paraId="325AFBEE" w14:textId="77777777" w:rsidTr="00FA08B0">
        <w:trPr>
          <w:trHeight w:val="299"/>
        </w:trPr>
        <w:tc>
          <w:tcPr>
            <w:tcW w:w="10060" w:type="dxa"/>
            <w:shd w:val="clear" w:color="auto" w:fill="5ACBF8" w:themeFill="accent3" w:themeFillTint="99"/>
          </w:tcPr>
          <w:p w14:paraId="32091ACD" w14:textId="65189165" w:rsidR="008112B7" w:rsidRPr="003B5A67" w:rsidRDefault="008112B7" w:rsidP="008112B7">
            <w:pPr>
              <w:jc w:val="center"/>
              <w:rPr>
                <w:b/>
              </w:rPr>
            </w:pPr>
            <w:r w:rsidRPr="003B5A67">
              <w:rPr>
                <w:b/>
              </w:rPr>
              <w:t>Sub-indicator</w:t>
            </w:r>
            <w:r>
              <w:rPr>
                <w:b/>
              </w:rPr>
              <w:t xml:space="preserve"> 9</w:t>
            </w:r>
            <w:r w:rsidRPr="003B5A67">
              <w:rPr>
                <w:b/>
              </w:rPr>
              <w:t>(</w:t>
            </w:r>
            <w:r>
              <w:rPr>
                <w:b/>
              </w:rPr>
              <w:t>b</w:t>
            </w:r>
            <w:r w:rsidRPr="003B5A67">
              <w:rPr>
                <w:b/>
              </w:rPr>
              <w:t xml:space="preserve">) </w:t>
            </w:r>
          </w:p>
          <w:p w14:paraId="7431B789" w14:textId="71CCBAD2" w:rsidR="008112B7" w:rsidRDefault="008112B7" w:rsidP="008112B7">
            <w:pPr>
              <w:jc w:val="center"/>
            </w:pPr>
            <w:r>
              <w:rPr>
                <w:b/>
              </w:rPr>
              <w:t>Sustainability considerations during the selection and contracting stage</w:t>
            </w:r>
          </w:p>
        </w:tc>
      </w:tr>
      <w:tr w:rsidR="008112B7" w14:paraId="088B3B21" w14:textId="77777777" w:rsidTr="00FA08B0">
        <w:trPr>
          <w:trHeight w:val="299"/>
        </w:trPr>
        <w:tc>
          <w:tcPr>
            <w:tcW w:w="10060" w:type="dxa"/>
            <w:shd w:val="clear" w:color="auto" w:fill="C7EDFC" w:themeFill="accent3" w:themeFillTint="33"/>
          </w:tcPr>
          <w:p w14:paraId="3FB566D9" w14:textId="57A8D8D0" w:rsidR="008112B7" w:rsidRPr="00BF10E8" w:rsidRDefault="008112B7" w:rsidP="008112B7">
            <w:pPr>
              <w:rPr>
                <w:b/>
              </w:rPr>
            </w:pPr>
            <w:r w:rsidRPr="00BF10E8">
              <w:rPr>
                <w:b/>
              </w:rPr>
              <w:t>Assessment criterion 9(b)(a):</w:t>
            </w:r>
          </w:p>
          <w:p w14:paraId="237E37AA" w14:textId="77777777" w:rsidR="008112B7" w:rsidRPr="00BF10E8" w:rsidRDefault="008112B7" w:rsidP="008112B7">
            <w:pPr>
              <w:autoSpaceDE w:val="0"/>
              <w:autoSpaceDN w:val="0"/>
              <w:adjustRightInd w:val="0"/>
              <w:jc w:val="left"/>
              <w:rPr>
                <w:rFonts w:ascii="Calibri" w:hAnsi="Calibri" w:cs="Calibri"/>
                <w:color w:val="3C3C3C"/>
              </w:rPr>
            </w:pPr>
            <w:r w:rsidRPr="00BF10E8">
              <w:rPr>
                <w:rFonts w:ascii="Calibri" w:hAnsi="Calibri" w:cs="Calibri"/>
                <w:color w:val="3C3C3C"/>
              </w:rPr>
              <w:t>Procurement methods are chosen, documented, and justified in accordance with the purpose and in</w:t>
            </w:r>
          </w:p>
          <w:p w14:paraId="459BE41E" w14:textId="3C2A41EF" w:rsidR="008112B7" w:rsidRPr="00BF10E8" w:rsidRDefault="008112B7" w:rsidP="008112B7">
            <w:r w:rsidRPr="00BF10E8">
              <w:rPr>
                <w:rFonts w:ascii="Calibri" w:hAnsi="Calibri" w:cs="Calibri"/>
                <w:color w:val="3C3C3C"/>
              </w:rPr>
              <w:t>compliance with the legal framework.</w:t>
            </w:r>
          </w:p>
        </w:tc>
      </w:tr>
      <w:tr w:rsidR="008112B7" w14:paraId="43C2C94B" w14:textId="77777777" w:rsidTr="00FA08B0">
        <w:trPr>
          <w:trHeight w:val="366"/>
        </w:trPr>
        <w:tc>
          <w:tcPr>
            <w:tcW w:w="10060" w:type="dxa"/>
          </w:tcPr>
          <w:p w14:paraId="276AB587" w14:textId="59456D54" w:rsidR="008112B7" w:rsidRDefault="008112B7" w:rsidP="008112B7">
            <w:r w:rsidRPr="007D4244">
              <w:rPr>
                <w:b/>
              </w:rPr>
              <w:t>Conclusion</w:t>
            </w:r>
            <w:r>
              <w:t xml:space="preserve">: </w:t>
            </w:r>
            <w:sdt>
              <w:sdtPr>
                <w:id w:val="147022394"/>
                <w:placeholder>
                  <w:docPart w:val="22614682E71D4FEDB96628FF8625646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0A26AD7B" w14:textId="77777777" w:rsidTr="00FA08B0">
        <w:trPr>
          <w:trHeight w:val="770"/>
        </w:trPr>
        <w:tc>
          <w:tcPr>
            <w:tcW w:w="10060" w:type="dxa"/>
          </w:tcPr>
          <w:p w14:paraId="6C4E1273" w14:textId="77777777" w:rsidR="008112B7" w:rsidRPr="007D4244" w:rsidRDefault="008112B7" w:rsidP="008112B7">
            <w:pPr>
              <w:rPr>
                <w:b/>
              </w:rPr>
            </w:pPr>
            <w:r w:rsidRPr="005C6C35">
              <w:rPr>
                <w:b/>
              </w:rPr>
              <w:t>Qualitative analysis</w:t>
            </w:r>
          </w:p>
        </w:tc>
      </w:tr>
      <w:tr w:rsidR="008112B7" w:rsidRPr="005C6C35" w14:paraId="525DDB40" w14:textId="77777777" w:rsidTr="00FA08B0">
        <w:trPr>
          <w:trHeight w:val="856"/>
        </w:trPr>
        <w:tc>
          <w:tcPr>
            <w:tcW w:w="10060" w:type="dxa"/>
          </w:tcPr>
          <w:p w14:paraId="0DA01BF9" w14:textId="77777777" w:rsidR="008112B7" w:rsidRPr="005C6C35" w:rsidRDefault="008112B7" w:rsidP="008112B7">
            <w:pPr>
              <w:rPr>
                <w:b/>
              </w:rPr>
            </w:pPr>
            <w:r w:rsidRPr="005C6C35">
              <w:rPr>
                <w:b/>
              </w:rPr>
              <w:t>Gap analysis</w:t>
            </w:r>
          </w:p>
        </w:tc>
      </w:tr>
      <w:tr w:rsidR="008112B7" w:rsidRPr="005C6C35" w14:paraId="3BE0D8C7" w14:textId="77777777" w:rsidTr="00FA08B0">
        <w:trPr>
          <w:trHeight w:val="526"/>
        </w:trPr>
        <w:tc>
          <w:tcPr>
            <w:tcW w:w="10060" w:type="dxa"/>
          </w:tcPr>
          <w:p w14:paraId="22128764" w14:textId="77777777" w:rsidR="008112B7" w:rsidRPr="005C6C35" w:rsidRDefault="008112B7" w:rsidP="008112B7">
            <w:pPr>
              <w:rPr>
                <w:b/>
              </w:rPr>
            </w:pPr>
            <w:r>
              <w:rPr>
                <w:b/>
              </w:rPr>
              <w:t>Recommendation</w:t>
            </w:r>
          </w:p>
        </w:tc>
      </w:tr>
      <w:tr w:rsidR="008112B7" w:rsidRPr="003456E3" w14:paraId="5A063679" w14:textId="77777777" w:rsidTr="00FA08B0">
        <w:trPr>
          <w:trHeight w:val="526"/>
        </w:trPr>
        <w:tc>
          <w:tcPr>
            <w:tcW w:w="10060" w:type="dxa"/>
            <w:shd w:val="clear" w:color="auto" w:fill="C7EDFC" w:themeFill="accent3" w:themeFillTint="33"/>
          </w:tcPr>
          <w:p w14:paraId="76E8C2E1" w14:textId="5C137E7A" w:rsidR="008112B7" w:rsidRPr="00BF10E8" w:rsidRDefault="008112B7" w:rsidP="008112B7">
            <w:pPr>
              <w:rPr>
                <w:b/>
              </w:rPr>
            </w:pPr>
            <w:r w:rsidRPr="00BF10E8">
              <w:rPr>
                <w:b/>
              </w:rPr>
              <w:t>Assessment criterion 9(b)(b):</w:t>
            </w:r>
          </w:p>
          <w:p w14:paraId="7A068C1A" w14:textId="77777777" w:rsidR="008112B7" w:rsidRPr="00BF10E8" w:rsidRDefault="008112B7" w:rsidP="008112B7">
            <w:pPr>
              <w:autoSpaceDE w:val="0"/>
              <w:autoSpaceDN w:val="0"/>
              <w:adjustRightInd w:val="0"/>
              <w:jc w:val="left"/>
              <w:rPr>
                <w:rFonts w:ascii="Calibri" w:hAnsi="Calibri" w:cs="Calibri"/>
                <w:color w:val="3C3C3C"/>
              </w:rPr>
            </w:pPr>
            <w:r w:rsidRPr="00BF10E8">
              <w:rPr>
                <w:rFonts w:ascii="Calibri" w:hAnsi="Calibri" w:cs="Calibri"/>
                <w:color w:val="3C3C3C"/>
              </w:rPr>
              <w:t>Multi-stage procedures are used in complex procurements to ensure only qualified and eligible participants</w:t>
            </w:r>
          </w:p>
          <w:p w14:paraId="5A8922BB" w14:textId="6839B9C7" w:rsidR="008112B7" w:rsidRPr="00BF10E8" w:rsidRDefault="008112B7" w:rsidP="008112B7">
            <w:r w:rsidRPr="00BF10E8">
              <w:rPr>
                <w:rFonts w:ascii="Calibri" w:hAnsi="Calibri" w:cs="Calibri"/>
                <w:color w:val="3C3C3C"/>
              </w:rPr>
              <w:t>are included in the competitive process.</w:t>
            </w:r>
          </w:p>
        </w:tc>
      </w:tr>
      <w:tr w:rsidR="008112B7" w14:paraId="4A83438C" w14:textId="77777777" w:rsidTr="00FA08B0">
        <w:trPr>
          <w:trHeight w:val="526"/>
        </w:trPr>
        <w:tc>
          <w:tcPr>
            <w:tcW w:w="10060" w:type="dxa"/>
          </w:tcPr>
          <w:p w14:paraId="21FEE426" w14:textId="33B7D1FB" w:rsidR="008112B7" w:rsidRDefault="008112B7" w:rsidP="008112B7">
            <w:pPr>
              <w:rPr>
                <w:b/>
              </w:rPr>
            </w:pPr>
            <w:r w:rsidRPr="007D4244">
              <w:rPr>
                <w:b/>
              </w:rPr>
              <w:t>Conclusion</w:t>
            </w:r>
            <w:r>
              <w:t xml:space="preserve">: </w:t>
            </w:r>
            <w:sdt>
              <w:sdtPr>
                <w:id w:val="523213539"/>
                <w:placeholder>
                  <w:docPart w:val="80C60D8B297442B398818D907A09DAD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11B0F571" w14:textId="77777777" w:rsidTr="00FA08B0">
        <w:trPr>
          <w:trHeight w:val="526"/>
        </w:trPr>
        <w:tc>
          <w:tcPr>
            <w:tcW w:w="10060" w:type="dxa"/>
          </w:tcPr>
          <w:p w14:paraId="2C92AAD8" w14:textId="77777777" w:rsidR="008112B7" w:rsidRDefault="008112B7" w:rsidP="008112B7">
            <w:pPr>
              <w:rPr>
                <w:b/>
              </w:rPr>
            </w:pPr>
            <w:r w:rsidRPr="005C6C35">
              <w:rPr>
                <w:b/>
              </w:rPr>
              <w:t>Qualitative analysis</w:t>
            </w:r>
          </w:p>
        </w:tc>
      </w:tr>
      <w:tr w:rsidR="008112B7" w14:paraId="7041DFFE" w14:textId="77777777" w:rsidTr="00FA08B0">
        <w:trPr>
          <w:trHeight w:val="526"/>
        </w:trPr>
        <w:tc>
          <w:tcPr>
            <w:tcW w:w="10060" w:type="dxa"/>
          </w:tcPr>
          <w:p w14:paraId="04C0B73A" w14:textId="77777777" w:rsidR="008112B7" w:rsidRDefault="008112B7" w:rsidP="008112B7">
            <w:pPr>
              <w:rPr>
                <w:b/>
              </w:rPr>
            </w:pPr>
            <w:r w:rsidRPr="005C6C35">
              <w:rPr>
                <w:b/>
              </w:rPr>
              <w:t>Gap analysis</w:t>
            </w:r>
          </w:p>
        </w:tc>
      </w:tr>
      <w:tr w:rsidR="008112B7" w14:paraId="6249DA8D" w14:textId="77777777" w:rsidTr="00FA08B0">
        <w:trPr>
          <w:trHeight w:val="526"/>
        </w:trPr>
        <w:tc>
          <w:tcPr>
            <w:tcW w:w="10060" w:type="dxa"/>
          </w:tcPr>
          <w:p w14:paraId="36B1E924" w14:textId="77777777" w:rsidR="008112B7" w:rsidRDefault="008112B7" w:rsidP="008112B7">
            <w:pPr>
              <w:rPr>
                <w:b/>
              </w:rPr>
            </w:pPr>
            <w:r>
              <w:rPr>
                <w:b/>
              </w:rPr>
              <w:t>Recommendation</w:t>
            </w:r>
          </w:p>
        </w:tc>
      </w:tr>
      <w:tr w:rsidR="008112B7" w14:paraId="4D24657F" w14:textId="77777777" w:rsidTr="00FA08B0">
        <w:trPr>
          <w:trHeight w:val="526"/>
        </w:trPr>
        <w:tc>
          <w:tcPr>
            <w:tcW w:w="10060" w:type="dxa"/>
            <w:shd w:val="clear" w:color="auto" w:fill="C7EDFC" w:themeFill="accent3" w:themeFillTint="33"/>
          </w:tcPr>
          <w:p w14:paraId="67000EB7" w14:textId="47BFFC38" w:rsidR="008112B7" w:rsidRPr="00BF10E8" w:rsidRDefault="008112B7" w:rsidP="008112B7">
            <w:pPr>
              <w:rPr>
                <w:b/>
              </w:rPr>
            </w:pPr>
            <w:r w:rsidRPr="00BF10E8">
              <w:rPr>
                <w:b/>
              </w:rPr>
              <w:t>Assessment criterion 9(b)(c):</w:t>
            </w:r>
          </w:p>
          <w:p w14:paraId="0A0717B0" w14:textId="027B88F7" w:rsidR="008112B7" w:rsidRPr="00BF10E8" w:rsidRDefault="008112B7" w:rsidP="008112B7">
            <w:pPr>
              <w:rPr>
                <w:b/>
              </w:rPr>
            </w:pPr>
            <w:r>
              <w:rPr>
                <w:rFonts w:ascii="Calibri" w:hAnsi="Calibri" w:cs="Calibri"/>
                <w:color w:val="3C3C3C"/>
              </w:rPr>
              <w:t>There are no significant barriers to MSME participation as either main supplier or sub-contractor (as appropriate given market context and the object of the process).</w:t>
            </w:r>
          </w:p>
        </w:tc>
      </w:tr>
      <w:tr w:rsidR="008112B7" w14:paraId="2E8D3C3C" w14:textId="77777777" w:rsidTr="00FA08B0">
        <w:trPr>
          <w:trHeight w:val="526"/>
        </w:trPr>
        <w:tc>
          <w:tcPr>
            <w:tcW w:w="10060" w:type="dxa"/>
          </w:tcPr>
          <w:p w14:paraId="40FC6A77" w14:textId="69C5CEE7" w:rsidR="008112B7" w:rsidRDefault="008112B7" w:rsidP="008112B7">
            <w:pPr>
              <w:rPr>
                <w:b/>
              </w:rPr>
            </w:pPr>
            <w:r w:rsidRPr="007D4244">
              <w:rPr>
                <w:b/>
              </w:rPr>
              <w:lastRenderedPageBreak/>
              <w:t>Conclusion</w:t>
            </w:r>
            <w:r>
              <w:t xml:space="preserve">: </w:t>
            </w:r>
            <w:sdt>
              <w:sdtPr>
                <w:id w:val="1470551436"/>
                <w:placeholder>
                  <w:docPart w:val="42529FF38885451C8EFD4C1857F5F53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0153D4F6" w14:textId="77777777" w:rsidTr="00FA08B0">
        <w:trPr>
          <w:trHeight w:val="526"/>
        </w:trPr>
        <w:tc>
          <w:tcPr>
            <w:tcW w:w="10060" w:type="dxa"/>
          </w:tcPr>
          <w:p w14:paraId="07166600" w14:textId="32570EC5" w:rsidR="008112B7" w:rsidRDefault="008112B7" w:rsidP="008112B7">
            <w:pPr>
              <w:rPr>
                <w:b/>
              </w:rPr>
            </w:pPr>
            <w:r w:rsidRPr="005C6C35">
              <w:rPr>
                <w:b/>
              </w:rPr>
              <w:t>Qualitative analysis</w:t>
            </w:r>
          </w:p>
        </w:tc>
      </w:tr>
      <w:tr w:rsidR="008112B7" w14:paraId="59840A7D" w14:textId="77777777" w:rsidTr="00FA08B0">
        <w:trPr>
          <w:trHeight w:val="526"/>
        </w:trPr>
        <w:tc>
          <w:tcPr>
            <w:tcW w:w="10060" w:type="dxa"/>
          </w:tcPr>
          <w:p w14:paraId="7A5CE9D8" w14:textId="724FC4FF" w:rsidR="008112B7" w:rsidRDefault="008112B7" w:rsidP="008112B7">
            <w:pPr>
              <w:rPr>
                <w:b/>
              </w:rPr>
            </w:pPr>
            <w:r w:rsidRPr="005C6C35">
              <w:rPr>
                <w:b/>
              </w:rPr>
              <w:t>Gap analysis</w:t>
            </w:r>
          </w:p>
        </w:tc>
      </w:tr>
      <w:tr w:rsidR="008112B7" w14:paraId="499FE699" w14:textId="77777777" w:rsidTr="00FA08B0">
        <w:trPr>
          <w:trHeight w:val="526"/>
        </w:trPr>
        <w:tc>
          <w:tcPr>
            <w:tcW w:w="10060" w:type="dxa"/>
          </w:tcPr>
          <w:p w14:paraId="5D8B71F7" w14:textId="1C2C6AA1" w:rsidR="008112B7" w:rsidRDefault="008112B7" w:rsidP="008112B7">
            <w:pPr>
              <w:rPr>
                <w:b/>
              </w:rPr>
            </w:pPr>
            <w:r>
              <w:rPr>
                <w:b/>
              </w:rPr>
              <w:t>Recommendation</w:t>
            </w:r>
          </w:p>
        </w:tc>
      </w:tr>
      <w:tr w:rsidR="008112B7" w14:paraId="0C5ED4E7" w14:textId="77777777" w:rsidTr="00FA08B0">
        <w:trPr>
          <w:trHeight w:val="299"/>
        </w:trPr>
        <w:tc>
          <w:tcPr>
            <w:tcW w:w="10060" w:type="dxa"/>
            <w:shd w:val="clear" w:color="auto" w:fill="C7EDFC" w:themeFill="accent3" w:themeFillTint="33"/>
          </w:tcPr>
          <w:p w14:paraId="17DD8BFF" w14:textId="22BB743B" w:rsidR="008112B7" w:rsidRPr="00BF10E8" w:rsidRDefault="008112B7" w:rsidP="008112B7">
            <w:pPr>
              <w:rPr>
                <w:b/>
              </w:rPr>
            </w:pPr>
            <w:r w:rsidRPr="00BF10E8">
              <w:rPr>
                <w:b/>
              </w:rPr>
              <w:t>Assessment criterion 9(b)(d):</w:t>
            </w:r>
          </w:p>
          <w:p w14:paraId="54B7C41B" w14:textId="77777777" w:rsidR="008112B7" w:rsidRPr="00BF10E8" w:rsidRDefault="008112B7" w:rsidP="008112B7">
            <w:pPr>
              <w:autoSpaceDE w:val="0"/>
              <w:autoSpaceDN w:val="0"/>
              <w:adjustRightInd w:val="0"/>
              <w:jc w:val="left"/>
              <w:rPr>
                <w:rFonts w:ascii="Calibri" w:hAnsi="Calibri" w:cs="Calibri"/>
                <w:color w:val="3C3C3C"/>
              </w:rPr>
            </w:pPr>
            <w:r w:rsidRPr="00BF10E8">
              <w:rPr>
                <w:rFonts w:ascii="Calibri" w:hAnsi="Calibri" w:cs="Calibri"/>
                <w:color w:val="3C3C3C"/>
              </w:rPr>
              <w:t xml:space="preserve">Clear and integrated procurement documents, </w:t>
            </w:r>
            <w:proofErr w:type="spellStart"/>
            <w:r w:rsidRPr="00BF10E8">
              <w:rPr>
                <w:rFonts w:ascii="Calibri" w:hAnsi="Calibri" w:cs="Calibri"/>
                <w:color w:val="3C3C3C"/>
              </w:rPr>
              <w:t>standardised</w:t>
            </w:r>
            <w:proofErr w:type="spellEnd"/>
            <w:r w:rsidRPr="00BF10E8">
              <w:rPr>
                <w:rFonts w:ascii="Calibri" w:hAnsi="Calibri" w:cs="Calibri"/>
                <w:color w:val="3C3C3C"/>
              </w:rPr>
              <w:t xml:space="preserve"> where possible and proportionate to the need,</w:t>
            </w:r>
          </w:p>
          <w:p w14:paraId="295065D1" w14:textId="28EB183A" w:rsidR="008112B7" w:rsidRPr="00BF10E8" w:rsidRDefault="008112B7" w:rsidP="008112B7">
            <w:r w:rsidRPr="00BF10E8">
              <w:rPr>
                <w:rFonts w:ascii="Calibri" w:hAnsi="Calibri" w:cs="Calibri"/>
                <w:color w:val="3C3C3C"/>
              </w:rPr>
              <w:t>are used to encourage broad participation from potential bidders.</w:t>
            </w:r>
          </w:p>
        </w:tc>
      </w:tr>
      <w:tr w:rsidR="008112B7" w14:paraId="7BBFC622" w14:textId="77777777" w:rsidTr="00FA08B0">
        <w:trPr>
          <w:trHeight w:val="366"/>
        </w:trPr>
        <w:tc>
          <w:tcPr>
            <w:tcW w:w="10060" w:type="dxa"/>
          </w:tcPr>
          <w:p w14:paraId="64A7283E" w14:textId="4486DA37" w:rsidR="008112B7" w:rsidRDefault="008112B7" w:rsidP="008112B7">
            <w:r w:rsidRPr="007D4244">
              <w:rPr>
                <w:b/>
              </w:rPr>
              <w:t>Conclusion</w:t>
            </w:r>
            <w:r>
              <w:t xml:space="preserve">: </w:t>
            </w:r>
            <w:sdt>
              <w:sdtPr>
                <w:id w:val="-836530731"/>
                <w:placeholder>
                  <w:docPart w:val="2D0398B8C52F45179A05F2C1DB1D0DDE"/>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170B5134" w14:textId="77777777" w:rsidTr="00FA08B0">
        <w:trPr>
          <w:trHeight w:val="770"/>
        </w:trPr>
        <w:tc>
          <w:tcPr>
            <w:tcW w:w="10060" w:type="dxa"/>
          </w:tcPr>
          <w:p w14:paraId="449B5B53" w14:textId="77777777" w:rsidR="008112B7" w:rsidRPr="007D4244" w:rsidRDefault="008112B7" w:rsidP="008112B7">
            <w:pPr>
              <w:rPr>
                <w:b/>
              </w:rPr>
            </w:pPr>
            <w:r w:rsidRPr="005C6C35">
              <w:rPr>
                <w:b/>
              </w:rPr>
              <w:t>Qualitative analysis</w:t>
            </w:r>
          </w:p>
        </w:tc>
      </w:tr>
      <w:tr w:rsidR="008112B7" w:rsidRPr="005C6C35" w14:paraId="47C508FD" w14:textId="77777777" w:rsidTr="00FA08B0">
        <w:trPr>
          <w:trHeight w:val="856"/>
        </w:trPr>
        <w:tc>
          <w:tcPr>
            <w:tcW w:w="10060" w:type="dxa"/>
          </w:tcPr>
          <w:p w14:paraId="1950B1E3" w14:textId="77777777" w:rsidR="008112B7" w:rsidRPr="005C6C35" w:rsidRDefault="008112B7" w:rsidP="008112B7">
            <w:pPr>
              <w:rPr>
                <w:b/>
              </w:rPr>
            </w:pPr>
            <w:r w:rsidRPr="005C6C35">
              <w:rPr>
                <w:b/>
              </w:rPr>
              <w:t>Gap analysis</w:t>
            </w:r>
          </w:p>
        </w:tc>
      </w:tr>
      <w:tr w:rsidR="008112B7" w:rsidRPr="005C6C35" w14:paraId="399E8755" w14:textId="77777777" w:rsidTr="00FA08B0">
        <w:trPr>
          <w:trHeight w:val="526"/>
        </w:trPr>
        <w:tc>
          <w:tcPr>
            <w:tcW w:w="10060" w:type="dxa"/>
          </w:tcPr>
          <w:p w14:paraId="4BD4B131" w14:textId="77777777" w:rsidR="008112B7" w:rsidRPr="005C6C35" w:rsidRDefault="008112B7" w:rsidP="008112B7">
            <w:pPr>
              <w:rPr>
                <w:b/>
              </w:rPr>
            </w:pPr>
            <w:r>
              <w:rPr>
                <w:b/>
              </w:rPr>
              <w:t>Recommendation</w:t>
            </w:r>
          </w:p>
        </w:tc>
      </w:tr>
      <w:tr w:rsidR="008112B7" w14:paraId="770F4564" w14:textId="77777777" w:rsidTr="00FA08B0">
        <w:trPr>
          <w:trHeight w:val="526"/>
        </w:trPr>
        <w:tc>
          <w:tcPr>
            <w:tcW w:w="10060" w:type="dxa"/>
            <w:shd w:val="clear" w:color="auto" w:fill="C7EDFC" w:themeFill="accent3" w:themeFillTint="33"/>
          </w:tcPr>
          <w:p w14:paraId="3F090AF5" w14:textId="2F29F64C" w:rsidR="008112B7" w:rsidRPr="00BF10E8" w:rsidRDefault="008112B7" w:rsidP="008112B7">
            <w:pPr>
              <w:rPr>
                <w:b/>
              </w:rPr>
            </w:pPr>
            <w:r w:rsidRPr="00BF10E8">
              <w:rPr>
                <w:b/>
              </w:rPr>
              <w:t>Assessment criterion 9(b)(e):</w:t>
            </w:r>
          </w:p>
          <w:p w14:paraId="4DC6E990" w14:textId="77777777" w:rsidR="008112B7" w:rsidRPr="00BF10E8" w:rsidRDefault="008112B7" w:rsidP="008112B7">
            <w:pPr>
              <w:autoSpaceDE w:val="0"/>
              <w:autoSpaceDN w:val="0"/>
              <w:adjustRightInd w:val="0"/>
              <w:jc w:val="left"/>
              <w:rPr>
                <w:rFonts w:ascii="Calibri" w:hAnsi="Calibri" w:cs="Calibri"/>
                <w:color w:val="3C3C3C"/>
              </w:rPr>
            </w:pPr>
            <w:r w:rsidRPr="00BF10E8">
              <w:rPr>
                <w:rFonts w:ascii="Calibri" w:hAnsi="Calibri" w:cs="Calibri"/>
                <w:color w:val="3C3C3C"/>
              </w:rPr>
              <w:t>Procurement documents include well-balanced sustainability requirements that are linked to the subject</w:t>
            </w:r>
          </w:p>
          <w:p w14:paraId="58F62C53" w14:textId="62FB27FB" w:rsidR="008112B7" w:rsidRPr="00BF10E8" w:rsidRDefault="008112B7" w:rsidP="008112B7">
            <w:pPr>
              <w:rPr>
                <w:b/>
              </w:rPr>
            </w:pPr>
            <w:r w:rsidRPr="00BF10E8">
              <w:rPr>
                <w:rFonts w:ascii="Calibri" w:hAnsi="Calibri" w:cs="Calibri"/>
                <w:color w:val="3C3C3C"/>
              </w:rPr>
              <w:t>matter of the contract, informed by the risk assessment in the planning stage.</w:t>
            </w:r>
          </w:p>
        </w:tc>
      </w:tr>
      <w:tr w:rsidR="008112B7" w14:paraId="162547AF" w14:textId="77777777" w:rsidTr="00FA08B0">
        <w:trPr>
          <w:trHeight w:val="526"/>
        </w:trPr>
        <w:tc>
          <w:tcPr>
            <w:tcW w:w="10060" w:type="dxa"/>
          </w:tcPr>
          <w:p w14:paraId="53CDB854" w14:textId="4D94B0E4" w:rsidR="008112B7" w:rsidRDefault="008112B7" w:rsidP="008112B7">
            <w:pPr>
              <w:rPr>
                <w:b/>
              </w:rPr>
            </w:pPr>
            <w:r w:rsidRPr="007D4244">
              <w:rPr>
                <w:b/>
              </w:rPr>
              <w:t>Conclusion</w:t>
            </w:r>
            <w:r>
              <w:t xml:space="preserve">: </w:t>
            </w:r>
            <w:sdt>
              <w:sdtPr>
                <w:id w:val="1024527180"/>
                <w:placeholder>
                  <w:docPart w:val="9396ACAEBFC94A798FFE48584662DFD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67CD47BD" w14:textId="77777777" w:rsidTr="00FA08B0">
        <w:trPr>
          <w:trHeight w:val="526"/>
        </w:trPr>
        <w:tc>
          <w:tcPr>
            <w:tcW w:w="10060" w:type="dxa"/>
          </w:tcPr>
          <w:p w14:paraId="7C446B17" w14:textId="77777777" w:rsidR="008112B7" w:rsidRDefault="008112B7" w:rsidP="008112B7">
            <w:pPr>
              <w:rPr>
                <w:b/>
              </w:rPr>
            </w:pPr>
            <w:r w:rsidRPr="005C6C35">
              <w:rPr>
                <w:b/>
              </w:rPr>
              <w:t>Qualitative analysis</w:t>
            </w:r>
          </w:p>
        </w:tc>
      </w:tr>
      <w:tr w:rsidR="008112B7" w14:paraId="02DFFA96" w14:textId="77777777" w:rsidTr="00FA08B0">
        <w:trPr>
          <w:trHeight w:val="526"/>
        </w:trPr>
        <w:tc>
          <w:tcPr>
            <w:tcW w:w="10060" w:type="dxa"/>
          </w:tcPr>
          <w:p w14:paraId="78D0F1FA" w14:textId="77777777" w:rsidR="008112B7" w:rsidRDefault="008112B7" w:rsidP="008112B7">
            <w:pPr>
              <w:rPr>
                <w:b/>
              </w:rPr>
            </w:pPr>
            <w:r w:rsidRPr="005C6C35">
              <w:rPr>
                <w:b/>
              </w:rPr>
              <w:t>Gap analysis</w:t>
            </w:r>
          </w:p>
        </w:tc>
      </w:tr>
      <w:tr w:rsidR="008112B7" w:rsidRPr="005C6C35" w14:paraId="4F5B0710" w14:textId="77777777" w:rsidTr="00FA08B0">
        <w:trPr>
          <w:trHeight w:val="526"/>
        </w:trPr>
        <w:tc>
          <w:tcPr>
            <w:tcW w:w="10060" w:type="dxa"/>
          </w:tcPr>
          <w:p w14:paraId="5284E53C" w14:textId="77777777" w:rsidR="008112B7" w:rsidRPr="005C6C35" w:rsidRDefault="008112B7" w:rsidP="008112B7">
            <w:pPr>
              <w:rPr>
                <w:b/>
              </w:rPr>
            </w:pPr>
            <w:r>
              <w:rPr>
                <w:b/>
              </w:rPr>
              <w:t>Recommendation</w:t>
            </w:r>
          </w:p>
        </w:tc>
      </w:tr>
      <w:tr w:rsidR="008112B7" w:rsidRPr="005C6C35" w14:paraId="5499103D" w14:textId="77777777" w:rsidTr="00FA08B0">
        <w:trPr>
          <w:trHeight w:val="526"/>
        </w:trPr>
        <w:tc>
          <w:tcPr>
            <w:tcW w:w="10060" w:type="dxa"/>
            <w:shd w:val="clear" w:color="auto" w:fill="C7EDFC" w:themeFill="accent3" w:themeFillTint="33"/>
          </w:tcPr>
          <w:p w14:paraId="4A532C22" w14:textId="1E0322BF" w:rsidR="008112B7" w:rsidRPr="00BF10E8" w:rsidRDefault="008112B7" w:rsidP="008112B7">
            <w:pPr>
              <w:rPr>
                <w:b/>
              </w:rPr>
            </w:pPr>
            <w:r w:rsidRPr="00BF10E8">
              <w:rPr>
                <w:b/>
              </w:rPr>
              <w:t>Assessment criterion 9(b)(f):</w:t>
            </w:r>
          </w:p>
          <w:p w14:paraId="4323EF1D" w14:textId="1532ADCB" w:rsidR="008112B7" w:rsidRPr="00BF10E8" w:rsidRDefault="008112B7" w:rsidP="008112B7">
            <w:pPr>
              <w:autoSpaceDE w:val="0"/>
              <w:autoSpaceDN w:val="0"/>
              <w:adjustRightInd w:val="0"/>
              <w:jc w:val="left"/>
              <w:rPr>
                <w:rFonts w:ascii="Calibri" w:hAnsi="Calibri" w:cs="Calibri"/>
                <w:color w:val="3C3C3C"/>
              </w:rPr>
            </w:pPr>
            <w:proofErr w:type="spellStart"/>
            <w:r w:rsidRPr="00BF10E8">
              <w:rPr>
                <w:rFonts w:ascii="Calibri" w:hAnsi="Calibri" w:cs="Calibri"/>
                <w:color w:val="3C3C3C"/>
              </w:rPr>
              <w:t>Standardised</w:t>
            </w:r>
            <w:proofErr w:type="spellEnd"/>
            <w:r w:rsidRPr="00BF10E8">
              <w:rPr>
                <w:rFonts w:ascii="Calibri" w:hAnsi="Calibri" w:cs="Calibri"/>
                <w:color w:val="3C3C3C"/>
              </w:rPr>
              <w:t xml:space="preserve"> product specifications or eco-labels or social labels are used to draft specifications, as prescribed</w:t>
            </w:r>
            <w:r>
              <w:rPr>
                <w:rFonts w:ascii="Calibri" w:hAnsi="Calibri" w:cs="Calibri"/>
                <w:color w:val="3C3C3C"/>
              </w:rPr>
              <w:t xml:space="preserve"> </w:t>
            </w:r>
            <w:r w:rsidRPr="00BF10E8">
              <w:rPr>
                <w:rFonts w:ascii="Calibri" w:hAnsi="Calibri" w:cs="Calibri"/>
                <w:color w:val="3C3C3C"/>
              </w:rPr>
              <w:t>in the legal and regulatory framework.</w:t>
            </w:r>
          </w:p>
        </w:tc>
      </w:tr>
      <w:tr w:rsidR="008112B7" w:rsidRPr="005C6C35" w14:paraId="2DD3D62C" w14:textId="77777777" w:rsidTr="00FA08B0">
        <w:trPr>
          <w:trHeight w:val="526"/>
        </w:trPr>
        <w:tc>
          <w:tcPr>
            <w:tcW w:w="10060" w:type="dxa"/>
          </w:tcPr>
          <w:p w14:paraId="218CB3A0" w14:textId="5951DA42" w:rsidR="008112B7" w:rsidRDefault="008112B7" w:rsidP="008112B7">
            <w:pPr>
              <w:rPr>
                <w:b/>
              </w:rPr>
            </w:pPr>
            <w:r w:rsidRPr="007D4244">
              <w:rPr>
                <w:b/>
              </w:rPr>
              <w:t>Conclusion</w:t>
            </w:r>
            <w:r>
              <w:t xml:space="preserve">: </w:t>
            </w:r>
            <w:sdt>
              <w:sdtPr>
                <w:id w:val="548498893"/>
                <w:placeholder>
                  <w:docPart w:val="6C430B15D43A473FB3787AF9F6EA3FD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5C6C35" w14:paraId="745D828E" w14:textId="77777777" w:rsidTr="00FA08B0">
        <w:trPr>
          <w:trHeight w:val="526"/>
        </w:trPr>
        <w:tc>
          <w:tcPr>
            <w:tcW w:w="10060" w:type="dxa"/>
          </w:tcPr>
          <w:p w14:paraId="580C8BD6" w14:textId="418C7FFF" w:rsidR="008112B7" w:rsidRDefault="008112B7" w:rsidP="008112B7">
            <w:pPr>
              <w:rPr>
                <w:b/>
              </w:rPr>
            </w:pPr>
            <w:r w:rsidRPr="005C6C35">
              <w:rPr>
                <w:b/>
              </w:rPr>
              <w:t>Qualitative analysis</w:t>
            </w:r>
          </w:p>
        </w:tc>
      </w:tr>
      <w:tr w:rsidR="008112B7" w:rsidRPr="005C6C35" w14:paraId="1249AE74" w14:textId="77777777" w:rsidTr="00FA08B0">
        <w:trPr>
          <w:trHeight w:val="526"/>
        </w:trPr>
        <w:tc>
          <w:tcPr>
            <w:tcW w:w="10060" w:type="dxa"/>
          </w:tcPr>
          <w:p w14:paraId="2592F83B" w14:textId="52C583AA" w:rsidR="008112B7" w:rsidRDefault="008112B7" w:rsidP="008112B7">
            <w:pPr>
              <w:rPr>
                <w:b/>
              </w:rPr>
            </w:pPr>
            <w:r w:rsidRPr="005C6C35">
              <w:rPr>
                <w:b/>
              </w:rPr>
              <w:t>Gap analysis</w:t>
            </w:r>
          </w:p>
        </w:tc>
      </w:tr>
      <w:tr w:rsidR="008112B7" w:rsidRPr="005C6C35" w14:paraId="66C41D04" w14:textId="77777777" w:rsidTr="00FA08B0">
        <w:trPr>
          <w:trHeight w:val="526"/>
        </w:trPr>
        <w:tc>
          <w:tcPr>
            <w:tcW w:w="10060" w:type="dxa"/>
          </w:tcPr>
          <w:p w14:paraId="297E20FC" w14:textId="1D8734A5" w:rsidR="008112B7" w:rsidRDefault="008112B7" w:rsidP="008112B7">
            <w:pPr>
              <w:rPr>
                <w:b/>
              </w:rPr>
            </w:pPr>
            <w:r>
              <w:rPr>
                <w:b/>
              </w:rPr>
              <w:t>Recommendation</w:t>
            </w:r>
          </w:p>
        </w:tc>
      </w:tr>
      <w:tr w:rsidR="008112B7" w14:paraId="7D784819" w14:textId="77777777" w:rsidTr="00FA08B0">
        <w:trPr>
          <w:trHeight w:val="299"/>
        </w:trPr>
        <w:tc>
          <w:tcPr>
            <w:tcW w:w="10060" w:type="dxa"/>
            <w:shd w:val="clear" w:color="auto" w:fill="C7EDFC" w:themeFill="accent3" w:themeFillTint="33"/>
          </w:tcPr>
          <w:p w14:paraId="34B64058" w14:textId="35E01088" w:rsidR="008112B7" w:rsidRPr="00BF10E8" w:rsidRDefault="008112B7" w:rsidP="008112B7">
            <w:pPr>
              <w:rPr>
                <w:b/>
              </w:rPr>
            </w:pPr>
            <w:r w:rsidRPr="00BF10E8">
              <w:rPr>
                <w:b/>
              </w:rPr>
              <w:t>Assessment criterion 9(b)(g):</w:t>
            </w:r>
          </w:p>
          <w:p w14:paraId="4ECF302F" w14:textId="3B4C3C78" w:rsidR="008112B7" w:rsidRPr="00BF10E8" w:rsidRDefault="008112B7" w:rsidP="008112B7">
            <w:r w:rsidRPr="00BF10E8">
              <w:rPr>
                <w:rFonts w:ascii="Calibri" w:hAnsi="Calibri" w:cs="Calibri"/>
                <w:color w:val="3C3C3C"/>
              </w:rPr>
              <w:t>Evaluation and award criteria are objective, relevant and precisely specified in the procurement documents.</w:t>
            </w:r>
          </w:p>
        </w:tc>
      </w:tr>
      <w:tr w:rsidR="008112B7" w14:paraId="0CC5015F" w14:textId="77777777" w:rsidTr="00FA08B0">
        <w:trPr>
          <w:trHeight w:val="366"/>
        </w:trPr>
        <w:tc>
          <w:tcPr>
            <w:tcW w:w="10060" w:type="dxa"/>
          </w:tcPr>
          <w:p w14:paraId="738D3F5E" w14:textId="3D534515" w:rsidR="008112B7" w:rsidRDefault="008112B7" w:rsidP="008112B7">
            <w:r w:rsidRPr="007D4244">
              <w:rPr>
                <w:b/>
              </w:rPr>
              <w:t>Conclusion</w:t>
            </w:r>
            <w:r>
              <w:t xml:space="preserve">: </w:t>
            </w:r>
            <w:sdt>
              <w:sdtPr>
                <w:id w:val="1266964321"/>
                <w:placeholder>
                  <w:docPart w:val="65209B12C0E3466DBA6F25033B782EC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4281B885" w14:textId="77777777" w:rsidTr="00FA08B0">
        <w:trPr>
          <w:trHeight w:val="770"/>
        </w:trPr>
        <w:tc>
          <w:tcPr>
            <w:tcW w:w="10060" w:type="dxa"/>
          </w:tcPr>
          <w:p w14:paraId="588D5EFB" w14:textId="2EE3E86C" w:rsidR="008112B7" w:rsidRPr="007D4244" w:rsidRDefault="008112B7" w:rsidP="008112B7">
            <w:pPr>
              <w:rPr>
                <w:b/>
              </w:rPr>
            </w:pPr>
            <w:r w:rsidRPr="005C6C35">
              <w:rPr>
                <w:b/>
              </w:rPr>
              <w:t>Qualitative analysis</w:t>
            </w:r>
          </w:p>
        </w:tc>
      </w:tr>
      <w:tr w:rsidR="008112B7" w:rsidRPr="005C6C35" w14:paraId="48EDB684" w14:textId="77777777" w:rsidTr="00FA08B0">
        <w:trPr>
          <w:trHeight w:val="856"/>
        </w:trPr>
        <w:tc>
          <w:tcPr>
            <w:tcW w:w="10060" w:type="dxa"/>
          </w:tcPr>
          <w:p w14:paraId="2958A63A" w14:textId="30CE38A4" w:rsidR="008112B7" w:rsidRPr="005C6C35" w:rsidRDefault="008112B7" w:rsidP="008112B7">
            <w:pPr>
              <w:rPr>
                <w:b/>
              </w:rPr>
            </w:pPr>
            <w:r w:rsidRPr="005C6C35">
              <w:rPr>
                <w:b/>
              </w:rPr>
              <w:t>Gap analysis</w:t>
            </w:r>
          </w:p>
        </w:tc>
      </w:tr>
      <w:tr w:rsidR="008112B7" w:rsidRPr="005C6C35" w14:paraId="5E7FB314" w14:textId="77777777" w:rsidTr="00FA08B0">
        <w:trPr>
          <w:trHeight w:val="526"/>
        </w:trPr>
        <w:tc>
          <w:tcPr>
            <w:tcW w:w="10060" w:type="dxa"/>
          </w:tcPr>
          <w:p w14:paraId="5C4F0500" w14:textId="4CB4FBE9" w:rsidR="008112B7" w:rsidRPr="005C6C35" w:rsidRDefault="008112B7" w:rsidP="008112B7">
            <w:pPr>
              <w:rPr>
                <w:b/>
              </w:rPr>
            </w:pPr>
            <w:r>
              <w:rPr>
                <w:b/>
              </w:rPr>
              <w:lastRenderedPageBreak/>
              <w:t>Recommendation</w:t>
            </w:r>
          </w:p>
        </w:tc>
      </w:tr>
      <w:tr w:rsidR="008112B7" w14:paraId="6BC7D3D0" w14:textId="77777777" w:rsidTr="00FA08B0">
        <w:trPr>
          <w:trHeight w:val="526"/>
        </w:trPr>
        <w:tc>
          <w:tcPr>
            <w:tcW w:w="10060" w:type="dxa"/>
            <w:shd w:val="clear" w:color="auto" w:fill="C7EDFC" w:themeFill="accent3" w:themeFillTint="33"/>
          </w:tcPr>
          <w:p w14:paraId="54DCEAA8" w14:textId="1B988C37" w:rsidR="008112B7" w:rsidRPr="00BF10E8" w:rsidRDefault="008112B7" w:rsidP="008112B7">
            <w:pPr>
              <w:rPr>
                <w:b/>
              </w:rPr>
            </w:pPr>
            <w:r w:rsidRPr="00BF10E8">
              <w:rPr>
                <w:b/>
              </w:rPr>
              <w:t>Assessment criterion 9(b)(h):</w:t>
            </w:r>
          </w:p>
          <w:p w14:paraId="3A23001B" w14:textId="21295BA1" w:rsidR="008112B7" w:rsidRPr="00BF10E8" w:rsidRDefault="008112B7" w:rsidP="008112B7">
            <w:pPr>
              <w:rPr>
                <w:b/>
              </w:rPr>
            </w:pPr>
            <w:r w:rsidRPr="00BF10E8">
              <w:rPr>
                <w:rFonts w:ascii="Calibri" w:hAnsi="Calibri" w:cs="Calibri"/>
                <w:color w:val="3C3C3C"/>
              </w:rPr>
              <w:t>Sustainability considerations are included in the selection and award criteria. *</w:t>
            </w:r>
          </w:p>
        </w:tc>
      </w:tr>
      <w:tr w:rsidR="008112B7" w14:paraId="1B5DD7A9" w14:textId="77777777" w:rsidTr="00FA08B0">
        <w:trPr>
          <w:trHeight w:val="526"/>
        </w:trPr>
        <w:tc>
          <w:tcPr>
            <w:tcW w:w="10060" w:type="dxa"/>
          </w:tcPr>
          <w:p w14:paraId="19B6F83C" w14:textId="33E51FB0" w:rsidR="008112B7" w:rsidRDefault="008112B7" w:rsidP="008112B7">
            <w:pPr>
              <w:rPr>
                <w:b/>
              </w:rPr>
            </w:pPr>
            <w:r w:rsidRPr="007D4244">
              <w:rPr>
                <w:b/>
              </w:rPr>
              <w:t>Conclusion</w:t>
            </w:r>
            <w:r>
              <w:t xml:space="preserve">: </w:t>
            </w:r>
            <w:sdt>
              <w:sdtPr>
                <w:id w:val="1818376557"/>
                <w:placeholder>
                  <w:docPart w:val="61F924ECC91341EEAB53D8C11C2A58F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7BEFDF1" w14:textId="77777777" w:rsidTr="00FA08B0">
        <w:trPr>
          <w:trHeight w:val="526"/>
        </w:trPr>
        <w:tc>
          <w:tcPr>
            <w:tcW w:w="10060" w:type="dxa"/>
          </w:tcPr>
          <w:p w14:paraId="618B4ABC" w14:textId="6EA9290C" w:rsidR="008112B7" w:rsidRDefault="008112B7" w:rsidP="008112B7">
            <w:pPr>
              <w:rPr>
                <w:b/>
              </w:rPr>
            </w:pPr>
            <w:r w:rsidRPr="005C6C35">
              <w:rPr>
                <w:b/>
              </w:rPr>
              <w:t>Qualitative analysis</w:t>
            </w:r>
          </w:p>
        </w:tc>
      </w:tr>
      <w:tr w:rsidR="008112B7" w14:paraId="0895069B" w14:textId="77777777" w:rsidTr="00823843">
        <w:trPr>
          <w:trHeight w:val="526"/>
        </w:trPr>
        <w:tc>
          <w:tcPr>
            <w:tcW w:w="10060" w:type="dxa"/>
            <w:shd w:val="clear" w:color="auto" w:fill="D8D8D8" w:themeFill="text2" w:themeFillTint="33"/>
          </w:tcPr>
          <w:p w14:paraId="060C92EF" w14:textId="77777777" w:rsidR="008112B7" w:rsidRDefault="008112B7" w:rsidP="008112B7">
            <w:pPr>
              <w:rPr>
                <w:b/>
              </w:rPr>
            </w:pPr>
            <w:r>
              <w:rPr>
                <w:b/>
              </w:rPr>
              <w:t>Quantitative analysis</w:t>
            </w:r>
          </w:p>
          <w:p w14:paraId="330F5DB4" w14:textId="4C02CCE6" w:rsidR="008112B7" w:rsidRPr="00823843" w:rsidRDefault="008112B7" w:rsidP="008112B7">
            <w:pPr>
              <w:autoSpaceDE w:val="0"/>
              <w:autoSpaceDN w:val="0"/>
              <w:adjustRightInd w:val="0"/>
              <w:jc w:val="left"/>
              <w:rPr>
                <w:rFonts w:ascii="Calibri" w:hAnsi="Calibri" w:cs="Calibri"/>
                <w:i/>
                <w:iCs/>
                <w:color w:val="3C3C3C"/>
              </w:rPr>
            </w:pPr>
            <w:r w:rsidRPr="00823843">
              <w:rPr>
                <w:rFonts w:ascii="Calibri" w:hAnsi="Calibri" w:cs="Calibri"/>
                <w:i/>
                <w:iCs/>
                <w:color w:val="3C3C3C"/>
              </w:rPr>
              <w:t>*Quantitative indicators to substantiate assessment of sub-indicator 9(b) Assessment criterion (h):</w:t>
            </w:r>
          </w:p>
          <w:p w14:paraId="6F8A8812" w14:textId="28BF79A6" w:rsidR="008112B7" w:rsidRPr="00823843" w:rsidRDefault="008112B7" w:rsidP="008112B7">
            <w:pPr>
              <w:autoSpaceDE w:val="0"/>
              <w:autoSpaceDN w:val="0"/>
              <w:adjustRightInd w:val="0"/>
              <w:jc w:val="left"/>
              <w:rPr>
                <w:rFonts w:ascii="Calibri" w:hAnsi="Calibri" w:cs="Calibri"/>
                <w:i/>
                <w:iCs/>
                <w:color w:val="3C3C3C"/>
              </w:rPr>
            </w:pPr>
            <w:r w:rsidRPr="00823843">
              <w:rPr>
                <w:rFonts w:ascii="Calibri" w:hAnsi="Calibri" w:cs="Calibri"/>
                <w:i/>
                <w:iCs/>
                <w:color w:val="3C3C3C"/>
              </w:rPr>
              <w:t>- Number of procurement procedures with sustainability c</w:t>
            </w:r>
            <w:r>
              <w:rPr>
                <w:rFonts w:ascii="Calibri" w:hAnsi="Calibri" w:cs="Calibri"/>
                <w:i/>
                <w:iCs/>
                <w:color w:val="3C3C3C"/>
              </w:rPr>
              <w:t>onsiderations</w:t>
            </w:r>
            <w:r w:rsidRPr="00823843">
              <w:rPr>
                <w:rFonts w:ascii="Calibri" w:hAnsi="Calibri" w:cs="Calibri"/>
                <w:i/>
                <w:iCs/>
                <w:color w:val="3C3C3C"/>
              </w:rPr>
              <w:t xml:space="preserve"> (in % of total number of procedures).</w:t>
            </w:r>
          </w:p>
          <w:p w14:paraId="5B7A9438" w14:textId="5C02F694" w:rsidR="008112B7" w:rsidRPr="005C6C35" w:rsidRDefault="008112B7" w:rsidP="008112B7">
            <w:pPr>
              <w:rPr>
                <w:b/>
              </w:rPr>
            </w:pPr>
            <w:r w:rsidRPr="00823843">
              <w:rPr>
                <w:rFonts w:ascii="Calibri" w:hAnsi="Calibri" w:cs="Calibri"/>
                <w:i/>
                <w:iCs/>
                <w:color w:val="3C3C3C"/>
              </w:rPr>
              <w:t>- Value of procurement procedures with sustainability c</w:t>
            </w:r>
            <w:r>
              <w:rPr>
                <w:rFonts w:ascii="Calibri" w:hAnsi="Calibri" w:cs="Calibri"/>
                <w:i/>
                <w:iCs/>
                <w:color w:val="3C3C3C"/>
              </w:rPr>
              <w:t>onsiderations</w:t>
            </w:r>
            <w:r w:rsidRPr="00823843">
              <w:rPr>
                <w:rFonts w:ascii="Calibri" w:hAnsi="Calibri" w:cs="Calibri"/>
                <w:i/>
                <w:iCs/>
                <w:color w:val="3C3C3C"/>
              </w:rPr>
              <w:t xml:space="preserve"> (in % of total value of procedures).</w:t>
            </w:r>
          </w:p>
        </w:tc>
      </w:tr>
      <w:tr w:rsidR="008112B7" w14:paraId="558D95E6" w14:textId="77777777" w:rsidTr="00FA08B0">
        <w:trPr>
          <w:trHeight w:val="526"/>
        </w:trPr>
        <w:tc>
          <w:tcPr>
            <w:tcW w:w="10060" w:type="dxa"/>
          </w:tcPr>
          <w:p w14:paraId="20D9909D" w14:textId="34430204" w:rsidR="008112B7" w:rsidRDefault="008112B7" w:rsidP="008112B7">
            <w:pPr>
              <w:rPr>
                <w:b/>
              </w:rPr>
            </w:pPr>
            <w:r w:rsidRPr="005C6C35">
              <w:rPr>
                <w:b/>
              </w:rPr>
              <w:t>Gap analysis</w:t>
            </w:r>
          </w:p>
        </w:tc>
      </w:tr>
      <w:tr w:rsidR="008112B7" w:rsidRPr="005C6C35" w14:paraId="596FE6FA" w14:textId="77777777" w:rsidTr="00FA08B0">
        <w:trPr>
          <w:trHeight w:val="526"/>
        </w:trPr>
        <w:tc>
          <w:tcPr>
            <w:tcW w:w="10060" w:type="dxa"/>
          </w:tcPr>
          <w:p w14:paraId="61C4E41C" w14:textId="4A80997B" w:rsidR="008112B7" w:rsidRPr="005C6C35" w:rsidRDefault="008112B7" w:rsidP="008112B7">
            <w:pPr>
              <w:rPr>
                <w:b/>
              </w:rPr>
            </w:pPr>
            <w:r>
              <w:rPr>
                <w:b/>
              </w:rPr>
              <w:t>Recommendation</w:t>
            </w:r>
          </w:p>
        </w:tc>
      </w:tr>
      <w:tr w:rsidR="008112B7" w:rsidRPr="005C6C35" w14:paraId="7E12F790" w14:textId="77777777" w:rsidTr="00823843">
        <w:trPr>
          <w:trHeight w:val="526"/>
        </w:trPr>
        <w:tc>
          <w:tcPr>
            <w:tcW w:w="10060" w:type="dxa"/>
            <w:shd w:val="clear" w:color="auto" w:fill="C7EDFC" w:themeFill="accent3" w:themeFillTint="33"/>
          </w:tcPr>
          <w:p w14:paraId="50A4EB5D" w14:textId="60A1E363" w:rsidR="008112B7" w:rsidRPr="00823843" w:rsidRDefault="008112B7" w:rsidP="008112B7">
            <w:pPr>
              <w:rPr>
                <w:b/>
              </w:rPr>
            </w:pPr>
            <w:r w:rsidRPr="00823843">
              <w:rPr>
                <w:b/>
              </w:rPr>
              <w:t>Assessment criterion 9(b)(i):</w:t>
            </w:r>
          </w:p>
          <w:p w14:paraId="3109AB57" w14:textId="77777777" w:rsidR="008112B7" w:rsidRPr="00823843" w:rsidRDefault="008112B7" w:rsidP="008112B7">
            <w:pPr>
              <w:autoSpaceDE w:val="0"/>
              <w:autoSpaceDN w:val="0"/>
              <w:adjustRightInd w:val="0"/>
              <w:jc w:val="left"/>
              <w:rPr>
                <w:rFonts w:ascii="Calibri" w:hAnsi="Calibri" w:cs="Calibri"/>
                <w:color w:val="3C3C3C"/>
              </w:rPr>
            </w:pPr>
            <w:r w:rsidRPr="00823843">
              <w:rPr>
                <w:rFonts w:ascii="Calibri" w:hAnsi="Calibri" w:cs="Calibri"/>
                <w:color w:val="3C3C3C"/>
              </w:rPr>
              <w:t>When non-price attributes and/or life cycle costs are used as award criteria, appropriate techniques are</w:t>
            </w:r>
          </w:p>
          <w:p w14:paraId="0EE18E0B" w14:textId="6A0EB097" w:rsidR="008112B7" w:rsidRPr="00823843" w:rsidRDefault="008112B7" w:rsidP="008112B7">
            <w:pPr>
              <w:rPr>
                <w:b/>
              </w:rPr>
            </w:pPr>
            <w:r w:rsidRPr="00823843">
              <w:rPr>
                <w:rFonts w:ascii="Calibri" w:hAnsi="Calibri" w:cs="Calibri"/>
                <w:color w:val="3C3C3C"/>
              </w:rPr>
              <w:t>chosen and clearly described in the procurement documents to determine best value for money</w:t>
            </w:r>
            <w:r w:rsidRPr="00823843">
              <w:rPr>
                <w:rFonts w:ascii="Calibri-Italic" w:hAnsi="Calibri-Italic" w:cs="Calibri-Italic"/>
                <w:i/>
                <w:iCs/>
                <w:color w:val="3C3C3C"/>
              </w:rPr>
              <w:t xml:space="preserve">. </w:t>
            </w:r>
            <w:r w:rsidRPr="00823843">
              <w:rPr>
                <w:rFonts w:ascii="Calibri" w:hAnsi="Calibri" w:cs="Calibri"/>
                <w:color w:val="3C3C3C"/>
              </w:rPr>
              <w:t>*</w:t>
            </w:r>
          </w:p>
        </w:tc>
      </w:tr>
      <w:tr w:rsidR="008112B7" w:rsidRPr="005C6C35" w14:paraId="1B76AABC" w14:textId="77777777" w:rsidTr="00FA08B0">
        <w:trPr>
          <w:trHeight w:val="526"/>
        </w:trPr>
        <w:tc>
          <w:tcPr>
            <w:tcW w:w="10060" w:type="dxa"/>
          </w:tcPr>
          <w:p w14:paraId="01E724AD" w14:textId="629D563A" w:rsidR="008112B7" w:rsidRDefault="008112B7" w:rsidP="008112B7">
            <w:pPr>
              <w:rPr>
                <w:b/>
              </w:rPr>
            </w:pPr>
            <w:r w:rsidRPr="007D4244">
              <w:rPr>
                <w:b/>
              </w:rPr>
              <w:t>Conclusion</w:t>
            </w:r>
            <w:r>
              <w:t xml:space="preserve">: </w:t>
            </w:r>
            <w:sdt>
              <w:sdtPr>
                <w:id w:val="96767126"/>
                <w:placeholder>
                  <w:docPart w:val="F7BC7CB59AD640ADAD38368511FDE64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5C6C35" w14:paraId="754DD7A4" w14:textId="77777777" w:rsidTr="00FA08B0">
        <w:trPr>
          <w:trHeight w:val="526"/>
        </w:trPr>
        <w:tc>
          <w:tcPr>
            <w:tcW w:w="10060" w:type="dxa"/>
          </w:tcPr>
          <w:p w14:paraId="79420885" w14:textId="58D40A94" w:rsidR="008112B7" w:rsidRDefault="008112B7" w:rsidP="008112B7">
            <w:pPr>
              <w:rPr>
                <w:b/>
              </w:rPr>
            </w:pPr>
            <w:r w:rsidRPr="005C6C35">
              <w:rPr>
                <w:b/>
              </w:rPr>
              <w:t>Qualitative analysis</w:t>
            </w:r>
          </w:p>
        </w:tc>
      </w:tr>
      <w:tr w:rsidR="008112B7" w:rsidRPr="005C6C35" w14:paraId="77B469F9" w14:textId="77777777" w:rsidTr="00823843">
        <w:trPr>
          <w:trHeight w:val="526"/>
        </w:trPr>
        <w:tc>
          <w:tcPr>
            <w:tcW w:w="10060" w:type="dxa"/>
            <w:shd w:val="clear" w:color="auto" w:fill="D8D8D8" w:themeFill="text2" w:themeFillTint="33"/>
          </w:tcPr>
          <w:p w14:paraId="59A6A5DB" w14:textId="77777777" w:rsidR="008112B7" w:rsidRPr="00823843" w:rsidRDefault="008112B7" w:rsidP="008112B7">
            <w:pPr>
              <w:rPr>
                <w:b/>
              </w:rPr>
            </w:pPr>
            <w:r w:rsidRPr="00823843">
              <w:rPr>
                <w:b/>
              </w:rPr>
              <w:t>Quantitative analysis</w:t>
            </w:r>
          </w:p>
          <w:p w14:paraId="454CD509" w14:textId="42AE1BBA" w:rsidR="008112B7" w:rsidRPr="00823843" w:rsidRDefault="008112B7" w:rsidP="008112B7">
            <w:pPr>
              <w:autoSpaceDE w:val="0"/>
              <w:autoSpaceDN w:val="0"/>
              <w:adjustRightInd w:val="0"/>
              <w:jc w:val="left"/>
              <w:rPr>
                <w:rFonts w:ascii="Calibri" w:hAnsi="Calibri" w:cs="Calibri"/>
                <w:i/>
                <w:iCs/>
                <w:color w:val="3C3C3C"/>
              </w:rPr>
            </w:pPr>
            <w:r w:rsidRPr="00823843">
              <w:rPr>
                <w:rFonts w:ascii="Calibri" w:hAnsi="Calibri" w:cs="Calibri"/>
                <w:i/>
                <w:iCs/>
                <w:color w:val="3C3C3C"/>
              </w:rPr>
              <w:t>*</w:t>
            </w:r>
            <w:r w:rsidR="007254CF">
              <w:rPr>
                <w:rFonts w:ascii="Calibri" w:hAnsi="Calibri" w:cs="Calibri"/>
                <w:i/>
                <w:iCs/>
                <w:color w:val="3C3C3C"/>
              </w:rPr>
              <w:t>Quantitative indicators</w:t>
            </w:r>
            <w:r w:rsidRPr="00823843">
              <w:rPr>
                <w:rFonts w:ascii="Calibri" w:hAnsi="Calibri" w:cs="Calibri"/>
                <w:i/>
                <w:iCs/>
                <w:color w:val="3C3C3C"/>
              </w:rPr>
              <w:t xml:space="preserve"> to substantiate assessment of sub-indicator 9(b) Assessment criterion (i):</w:t>
            </w:r>
          </w:p>
          <w:p w14:paraId="2F95A186" w14:textId="77777777" w:rsidR="008112B7" w:rsidRPr="00823843" w:rsidRDefault="008112B7" w:rsidP="008112B7">
            <w:pPr>
              <w:autoSpaceDE w:val="0"/>
              <w:autoSpaceDN w:val="0"/>
              <w:adjustRightInd w:val="0"/>
              <w:jc w:val="left"/>
              <w:rPr>
                <w:rFonts w:ascii="Calibri" w:hAnsi="Calibri" w:cs="Calibri"/>
                <w:i/>
                <w:iCs/>
                <w:color w:val="3C3C3C"/>
              </w:rPr>
            </w:pPr>
            <w:r w:rsidRPr="00823843">
              <w:rPr>
                <w:rFonts w:ascii="Calibri" w:hAnsi="Calibri" w:cs="Calibri"/>
                <w:i/>
                <w:iCs/>
                <w:color w:val="3C3C3C"/>
              </w:rPr>
              <w:t>- Number of procedures that use non-price attributes (in % of total number of procedures)</w:t>
            </w:r>
          </w:p>
          <w:p w14:paraId="384CDC83" w14:textId="1A6250B2" w:rsidR="008112B7" w:rsidRPr="00823843" w:rsidRDefault="008112B7" w:rsidP="008112B7">
            <w:pPr>
              <w:autoSpaceDE w:val="0"/>
              <w:autoSpaceDN w:val="0"/>
              <w:adjustRightInd w:val="0"/>
              <w:jc w:val="left"/>
              <w:rPr>
                <w:b/>
              </w:rPr>
            </w:pPr>
            <w:r w:rsidRPr="00823843">
              <w:rPr>
                <w:rFonts w:ascii="Calibri" w:hAnsi="Calibri" w:cs="Calibri"/>
                <w:i/>
                <w:iCs/>
                <w:color w:val="3C3C3C"/>
              </w:rPr>
              <w:t>- Value of procedures that use non-price attributes (in % of total value of procedures)</w:t>
            </w:r>
          </w:p>
        </w:tc>
      </w:tr>
      <w:tr w:rsidR="008112B7" w:rsidRPr="005C6C35" w14:paraId="01F2B38C" w14:textId="77777777" w:rsidTr="00FA08B0">
        <w:trPr>
          <w:trHeight w:val="526"/>
        </w:trPr>
        <w:tc>
          <w:tcPr>
            <w:tcW w:w="10060" w:type="dxa"/>
          </w:tcPr>
          <w:p w14:paraId="119E536A" w14:textId="1D1812CB" w:rsidR="008112B7" w:rsidRDefault="008112B7" w:rsidP="008112B7">
            <w:pPr>
              <w:rPr>
                <w:b/>
              </w:rPr>
            </w:pPr>
            <w:r w:rsidRPr="005C6C35">
              <w:rPr>
                <w:b/>
              </w:rPr>
              <w:t>Gap analysis</w:t>
            </w:r>
          </w:p>
        </w:tc>
      </w:tr>
      <w:tr w:rsidR="008112B7" w:rsidRPr="005C6C35" w14:paraId="31962926" w14:textId="77777777" w:rsidTr="00FA08B0">
        <w:trPr>
          <w:trHeight w:val="526"/>
        </w:trPr>
        <w:tc>
          <w:tcPr>
            <w:tcW w:w="10060" w:type="dxa"/>
          </w:tcPr>
          <w:p w14:paraId="1F058398" w14:textId="3F95BC2E" w:rsidR="008112B7" w:rsidRDefault="008112B7" w:rsidP="008112B7">
            <w:pPr>
              <w:rPr>
                <w:b/>
              </w:rPr>
            </w:pPr>
            <w:r>
              <w:rPr>
                <w:b/>
              </w:rPr>
              <w:t>Recommendation</w:t>
            </w:r>
          </w:p>
        </w:tc>
      </w:tr>
      <w:tr w:rsidR="008112B7" w14:paraId="3B42E5C6" w14:textId="77777777" w:rsidTr="00FA08B0">
        <w:trPr>
          <w:trHeight w:val="299"/>
        </w:trPr>
        <w:tc>
          <w:tcPr>
            <w:tcW w:w="10060" w:type="dxa"/>
            <w:shd w:val="clear" w:color="auto" w:fill="C7EDFC" w:themeFill="accent3" w:themeFillTint="33"/>
          </w:tcPr>
          <w:p w14:paraId="231EB71C" w14:textId="1144FE2A" w:rsidR="008112B7" w:rsidRPr="009467AA" w:rsidRDefault="008112B7" w:rsidP="008112B7">
            <w:pPr>
              <w:rPr>
                <w:b/>
              </w:rPr>
            </w:pPr>
            <w:r w:rsidRPr="009467AA">
              <w:rPr>
                <w:b/>
              </w:rPr>
              <w:t>Assessment criterion 9(b)(j):</w:t>
            </w:r>
          </w:p>
          <w:p w14:paraId="3C238F72" w14:textId="5D04F1F8" w:rsidR="008112B7" w:rsidRPr="009467AA" w:rsidRDefault="008112B7" w:rsidP="008112B7">
            <w:pPr>
              <w:rPr>
                <w:b/>
              </w:rPr>
            </w:pPr>
            <w:r w:rsidRPr="009467AA">
              <w:rPr>
                <w:rFonts w:ascii="Calibri" w:hAnsi="Calibri" w:cs="Calibri"/>
                <w:color w:val="3C3C3C"/>
              </w:rPr>
              <w:t>Compliance with sustainability c</w:t>
            </w:r>
            <w:r>
              <w:rPr>
                <w:rFonts w:ascii="Calibri" w:hAnsi="Calibri" w:cs="Calibri"/>
                <w:color w:val="3C3C3C"/>
              </w:rPr>
              <w:t>onsiderations</w:t>
            </w:r>
            <w:r w:rsidRPr="009467AA">
              <w:rPr>
                <w:rFonts w:ascii="Calibri" w:hAnsi="Calibri" w:cs="Calibri"/>
                <w:color w:val="3C3C3C"/>
              </w:rPr>
              <w:t xml:space="preserve"> is verified based on predetermined, valid mechanisms of verification.</w:t>
            </w:r>
          </w:p>
        </w:tc>
      </w:tr>
      <w:tr w:rsidR="008112B7" w14:paraId="66146831" w14:textId="77777777" w:rsidTr="00FA08B0">
        <w:trPr>
          <w:trHeight w:val="366"/>
        </w:trPr>
        <w:tc>
          <w:tcPr>
            <w:tcW w:w="10060" w:type="dxa"/>
          </w:tcPr>
          <w:p w14:paraId="21C03740" w14:textId="1A3BFFA6" w:rsidR="008112B7" w:rsidRDefault="008112B7" w:rsidP="008112B7">
            <w:r w:rsidRPr="007D4244">
              <w:rPr>
                <w:b/>
              </w:rPr>
              <w:t>Conclusion</w:t>
            </w:r>
            <w:r>
              <w:t xml:space="preserve">: </w:t>
            </w:r>
            <w:sdt>
              <w:sdtPr>
                <w:id w:val="-1674636784"/>
                <w:placeholder>
                  <w:docPart w:val="541C29A27FD145C7AD71ABC7F3F1589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37603E76" w14:textId="77777777" w:rsidTr="00FA08B0">
        <w:trPr>
          <w:trHeight w:val="770"/>
        </w:trPr>
        <w:tc>
          <w:tcPr>
            <w:tcW w:w="10060" w:type="dxa"/>
          </w:tcPr>
          <w:p w14:paraId="77815329" w14:textId="33A01E79" w:rsidR="008112B7" w:rsidRPr="007D4244" w:rsidRDefault="008112B7" w:rsidP="008112B7">
            <w:pPr>
              <w:rPr>
                <w:b/>
              </w:rPr>
            </w:pPr>
            <w:r w:rsidRPr="005C6C35">
              <w:rPr>
                <w:b/>
              </w:rPr>
              <w:t>Qualitative analysis</w:t>
            </w:r>
          </w:p>
        </w:tc>
      </w:tr>
      <w:tr w:rsidR="008112B7" w:rsidRPr="005C6C35" w14:paraId="4D2269EA" w14:textId="77777777" w:rsidTr="00FA08B0">
        <w:trPr>
          <w:trHeight w:val="856"/>
        </w:trPr>
        <w:tc>
          <w:tcPr>
            <w:tcW w:w="10060" w:type="dxa"/>
          </w:tcPr>
          <w:p w14:paraId="7CC282D7" w14:textId="24DAA55A" w:rsidR="008112B7" w:rsidRPr="005C6C35" w:rsidRDefault="008112B7" w:rsidP="008112B7">
            <w:pPr>
              <w:rPr>
                <w:b/>
              </w:rPr>
            </w:pPr>
            <w:r w:rsidRPr="005C6C35">
              <w:rPr>
                <w:b/>
              </w:rPr>
              <w:t>Gap analysis</w:t>
            </w:r>
          </w:p>
        </w:tc>
      </w:tr>
      <w:tr w:rsidR="008112B7" w:rsidRPr="005C6C35" w14:paraId="29278253" w14:textId="77777777" w:rsidTr="00FA08B0">
        <w:trPr>
          <w:trHeight w:val="526"/>
        </w:trPr>
        <w:tc>
          <w:tcPr>
            <w:tcW w:w="10060" w:type="dxa"/>
          </w:tcPr>
          <w:p w14:paraId="696A2C04" w14:textId="1AE3F43D" w:rsidR="008112B7" w:rsidRPr="005C6C35" w:rsidRDefault="008112B7" w:rsidP="008112B7">
            <w:pPr>
              <w:rPr>
                <w:b/>
              </w:rPr>
            </w:pPr>
            <w:r>
              <w:rPr>
                <w:b/>
              </w:rPr>
              <w:t>Recommendation</w:t>
            </w:r>
          </w:p>
        </w:tc>
      </w:tr>
      <w:tr w:rsidR="008112B7" w14:paraId="41C5E786" w14:textId="77777777" w:rsidTr="00FA08B0">
        <w:trPr>
          <w:trHeight w:val="526"/>
        </w:trPr>
        <w:tc>
          <w:tcPr>
            <w:tcW w:w="10060" w:type="dxa"/>
            <w:shd w:val="clear" w:color="auto" w:fill="C7EDFC" w:themeFill="accent3" w:themeFillTint="33"/>
          </w:tcPr>
          <w:p w14:paraId="2CC75DFE" w14:textId="61069B43" w:rsidR="008112B7" w:rsidRPr="009467AA" w:rsidRDefault="008112B7" w:rsidP="008112B7">
            <w:pPr>
              <w:rPr>
                <w:b/>
              </w:rPr>
            </w:pPr>
            <w:r w:rsidRPr="009467AA">
              <w:rPr>
                <w:b/>
              </w:rPr>
              <w:t>Assessment criterion 9(b)(k):</w:t>
            </w:r>
          </w:p>
          <w:p w14:paraId="734C973D" w14:textId="77777777" w:rsidR="008112B7" w:rsidRPr="009467AA" w:rsidRDefault="008112B7" w:rsidP="008112B7">
            <w:pPr>
              <w:autoSpaceDE w:val="0"/>
              <w:autoSpaceDN w:val="0"/>
              <w:adjustRightInd w:val="0"/>
              <w:jc w:val="left"/>
              <w:rPr>
                <w:rFonts w:ascii="Calibri" w:hAnsi="Calibri" w:cs="Calibri"/>
                <w:color w:val="3C3C3C"/>
              </w:rPr>
            </w:pPr>
            <w:r w:rsidRPr="009467AA">
              <w:rPr>
                <w:rFonts w:ascii="Calibri" w:hAnsi="Calibri" w:cs="Calibri"/>
                <w:color w:val="3C3C3C"/>
              </w:rPr>
              <w:t>Appropriate techniques are applied to determine best value for money based on the criteria stated in the</w:t>
            </w:r>
          </w:p>
          <w:p w14:paraId="776D93A4" w14:textId="5C52EE81" w:rsidR="008112B7" w:rsidRPr="009467AA" w:rsidRDefault="008112B7" w:rsidP="008112B7">
            <w:pPr>
              <w:rPr>
                <w:b/>
              </w:rPr>
            </w:pPr>
            <w:r w:rsidRPr="009467AA">
              <w:rPr>
                <w:rFonts w:ascii="Calibri" w:hAnsi="Calibri" w:cs="Calibri"/>
                <w:color w:val="3C3C3C"/>
              </w:rPr>
              <w:t>procurement documents and to award the contract.</w:t>
            </w:r>
          </w:p>
        </w:tc>
      </w:tr>
      <w:tr w:rsidR="008112B7" w14:paraId="6ABFB12D" w14:textId="77777777" w:rsidTr="00FA08B0">
        <w:trPr>
          <w:trHeight w:val="526"/>
        </w:trPr>
        <w:tc>
          <w:tcPr>
            <w:tcW w:w="10060" w:type="dxa"/>
          </w:tcPr>
          <w:p w14:paraId="72F98DBE" w14:textId="4A64A355" w:rsidR="008112B7" w:rsidRDefault="008112B7" w:rsidP="008112B7">
            <w:pPr>
              <w:rPr>
                <w:b/>
              </w:rPr>
            </w:pPr>
            <w:r w:rsidRPr="007D4244">
              <w:rPr>
                <w:b/>
              </w:rPr>
              <w:t>Conclusion</w:t>
            </w:r>
            <w:r>
              <w:t xml:space="preserve">: </w:t>
            </w:r>
            <w:sdt>
              <w:sdtPr>
                <w:id w:val="174007257"/>
                <w:placeholder>
                  <w:docPart w:val="1589A40FB0A34AF29C0F57B2B9779BD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6C050A8" w14:textId="77777777" w:rsidTr="00FA08B0">
        <w:trPr>
          <w:trHeight w:val="526"/>
        </w:trPr>
        <w:tc>
          <w:tcPr>
            <w:tcW w:w="10060" w:type="dxa"/>
          </w:tcPr>
          <w:p w14:paraId="662BBB60" w14:textId="54A02D47" w:rsidR="008112B7" w:rsidRDefault="008112B7" w:rsidP="008112B7">
            <w:pPr>
              <w:rPr>
                <w:b/>
              </w:rPr>
            </w:pPr>
            <w:r w:rsidRPr="005C6C35">
              <w:rPr>
                <w:b/>
              </w:rPr>
              <w:t>Qualitative analysis</w:t>
            </w:r>
          </w:p>
        </w:tc>
      </w:tr>
      <w:tr w:rsidR="008112B7" w14:paraId="5CE13F82" w14:textId="77777777" w:rsidTr="00FA08B0">
        <w:trPr>
          <w:trHeight w:val="526"/>
        </w:trPr>
        <w:tc>
          <w:tcPr>
            <w:tcW w:w="10060" w:type="dxa"/>
          </w:tcPr>
          <w:p w14:paraId="39250944" w14:textId="31A9815D" w:rsidR="008112B7" w:rsidRDefault="008112B7" w:rsidP="008112B7">
            <w:pPr>
              <w:rPr>
                <w:b/>
              </w:rPr>
            </w:pPr>
            <w:r w:rsidRPr="005C6C35">
              <w:rPr>
                <w:b/>
              </w:rPr>
              <w:t>Gap analysis</w:t>
            </w:r>
          </w:p>
        </w:tc>
      </w:tr>
      <w:tr w:rsidR="008112B7" w:rsidRPr="005C6C35" w14:paraId="7E7E55EB" w14:textId="77777777" w:rsidTr="00FA08B0">
        <w:trPr>
          <w:trHeight w:val="526"/>
        </w:trPr>
        <w:tc>
          <w:tcPr>
            <w:tcW w:w="10060" w:type="dxa"/>
          </w:tcPr>
          <w:p w14:paraId="7B4E1B68" w14:textId="32042398" w:rsidR="008112B7" w:rsidRPr="005C6C35" w:rsidRDefault="008112B7" w:rsidP="008112B7">
            <w:pPr>
              <w:rPr>
                <w:b/>
              </w:rPr>
            </w:pPr>
            <w:r>
              <w:rPr>
                <w:b/>
              </w:rPr>
              <w:lastRenderedPageBreak/>
              <w:t>Recommendation</w:t>
            </w:r>
          </w:p>
        </w:tc>
      </w:tr>
      <w:tr w:rsidR="008112B7" w14:paraId="3E3C1590" w14:textId="77777777" w:rsidTr="00FA08B0">
        <w:trPr>
          <w:trHeight w:val="526"/>
        </w:trPr>
        <w:tc>
          <w:tcPr>
            <w:tcW w:w="10060" w:type="dxa"/>
            <w:shd w:val="clear" w:color="auto" w:fill="C7EDFC" w:themeFill="accent3" w:themeFillTint="33"/>
          </w:tcPr>
          <w:p w14:paraId="26607E87" w14:textId="7DAB9329" w:rsidR="008112B7" w:rsidRPr="009467AA" w:rsidRDefault="008112B7" w:rsidP="008112B7">
            <w:pPr>
              <w:rPr>
                <w:b/>
              </w:rPr>
            </w:pPr>
            <w:r w:rsidRPr="009467AA">
              <w:rPr>
                <w:b/>
              </w:rPr>
              <w:t>Assessment criterion 9(b)(l):</w:t>
            </w:r>
          </w:p>
          <w:p w14:paraId="64EEFC6C" w14:textId="003E561C" w:rsidR="008112B7" w:rsidRPr="009467AA" w:rsidRDefault="008112B7" w:rsidP="008112B7">
            <w:pPr>
              <w:autoSpaceDE w:val="0"/>
              <w:autoSpaceDN w:val="0"/>
              <w:adjustRightInd w:val="0"/>
              <w:jc w:val="left"/>
              <w:rPr>
                <w:rFonts w:ascii="Calibri" w:hAnsi="Calibri" w:cs="Calibri"/>
                <w:color w:val="3C3C3C"/>
              </w:rPr>
            </w:pPr>
            <w:r w:rsidRPr="009467AA">
              <w:rPr>
                <w:rFonts w:ascii="Calibri" w:hAnsi="Calibri" w:cs="Calibri"/>
                <w:color w:val="3C3C3C"/>
              </w:rPr>
              <w:t>Contract awards are announced as required, notably reflecting sustainability considerations as envisioned in</w:t>
            </w:r>
          </w:p>
          <w:p w14:paraId="5EE2CF6B" w14:textId="3F56B465" w:rsidR="008112B7" w:rsidRPr="009467AA" w:rsidRDefault="008112B7" w:rsidP="008112B7">
            <w:pPr>
              <w:rPr>
                <w:b/>
              </w:rPr>
            </w:pPr>
            <w:r w:rsidRPr="009467AA">
              <w:rPr>
                <w:rFonts w:ascii="Calibri" w:hAnsi="Calibri" w:cs="Calibri"/>
                <w:color w:val="3C3C3C"/>
              </w:rPr>
              <w:t>the call for tender.</w:t>
            </w:r>
          </w:p>
        </w:tc>
      </w:tr>
      <w:tr w:rsidR="008112B7" w14:paraId="64B937BF" w14:textId="77777777" w:rsidTr="00FA08B0">
        <w:trPr>
          <w:trHeight w:val="526"/>
        </w:trPr>
        <w:tc>
          <w:tcPr>
            <w:tcW w:w="10060" w:type="dxa"/>
          </w:tcPr>
          <w:p w14:paraId="734622FD" w14:textId="40238026" w:rsidR="008112B7" w:rsidRDefault="008112B7" w:rsidP="008112B7">
            <w:pPr>
              <w:rPr>
                <w:b/>
              </w:rPr>
            </w:pPr>
            <w:r w:rsidRPr="007D4244">
              <w:rPr>
                <w:b/>
              </w:rPr>
              <w:t>Conclusion</w:t>
            </w:r>
            <w:r>
              <w:t xml:space="preserve">: </w:t>
            </w:r>
            <w:sdt>
              <w:sdtPr>
                <w:id w:val="-463274597"/>
                <w:placeholder>
                  <w:docPart w:val="10B7B3F3C94243C688A694331F1CDBED"/>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483263DA" w14:textId="77777777" w:rsidTr="00FA08B0">
        <w:trPr>
          <w:trHeight w:val="526"/>
        </w:trPr>
        <w:tc>
          <w:tcPr>
            <w:tcW w:w="10060" w:type="dxa"/>
          </w:tcPr>
          <w:p w14:paraId="36F3F608" w14:textId="20A8EDFC" w:rsidR="008112B7" w:rsidRDefault="008112B7" w:rsidP="008112B7">
            <w:pPr>
              <w:rPr>
                <w:b/>
              </w:rPr>
            </w:pPr>
            <w:r w:rsidRPr="005C6C35">
              <w:rPr>
                <w:b/>
              </w:rPr>
              <w:t>Qualitative analysis</w:t>
            </w:r>
          </w:p>
        </w:tc>
      </w:tr>
      <w:tr w:rsidR="008112B7" w14:paraId="51E1BB26" w14:textId="77777777" w:rsidTr="00FA08B0">
        <w:trPr>
          <w:trHeight w:val="526"/>
        </w:trPr>
        <w:tc>
          <w:tcPr>
            <w:tcW w:w="10060" w:type="dxa"/>
          </w:tcPr>
          <w:p w14:paraId="1D4096B1" w14:textId="407FC1A1" w:rsidR="008112B7" w:rsidRDefault="008112B7" w:rsidP="008112B7">
            <w:pPr>
              <w:rPr>
                <w:b/>
              </w:rPr>
            </w:pPr>
            <w:r w:rsidRPr="005C6C35">
              <w:rPr>
                <w:b/>
              </w:rPr>
              <w:t>Gap analysis</w:t>
            </w:r>
          </w:p>
        </w:tc>
      </w:tr>
      <w:tr w:rsidR="008112B7" w:rsidRPr="005C6C35" w14:paraId="2898639D" w14:textId="77777777" w:rsidTr="00FA08B0">
        <w:trPr>
          <w:trHeight w:val="526"/>
        </w:trPr>
        <w:tc>
          <w:tcPr>
            <w:tcW w:w="10060" w:type="dxa"/>
          </w:tcPr>
          <w:p w14:paraId="27956034" w14:textId="6CA89984" w:rsidR="008112B7" w:rsidRPr="005C6C35" w:rsidRDefault="008112B7" w:rsidP="008112B7">
            <w:pPr>
              <w:rPr>
                <w:b/>
              </w:rPr>
            </w:pPr>
            <w:r>
              <w:rPr>
                <w:b/>
              </w:rPr>
              <w:t>Recommendation</w:t>
            </w:r>
          </w:p>
        </w:tc>
      </w:tr>
      <w:tr w:rsidR="008112B7" w14:paraId="36D372E2" w14:textId="77777777" w:rsidTr="00FA08B0">
        <w:trPr>
          <w:trHeight w:val="299"/>
        </w:trPr>
        <w:tc>
          <w:tcPr>
            <w:tcW w:w="10060" w:type="dxa"/>
            <w:shd w:val="clear" w:color="auto" w:fill="C7EDFC" w:themeFill="accent3" w:themeFillTint="33"/>
          </w:tcPr>
          <w:p w14:paraId="5BAAE8CE" w14:textId="5A585B74" w:rsidR="008112B7" w:rsidRPr="009467AA" w:rsidRDefault="008112B7" w:rsidP="008112B7">
            <w:pPr>
              <w:rPr>
                <w:b/>
              </w:rPr>
            </w:pPr>
            <w:r w:rsidRPr="009467AA">
              <w:rPr>
                <w:b/>
              </w:rPr>
              <w:t>Assessment criterion 9(b)(m):</w:t>
            </w:r>
          </w:p>
          <w:p w14:paraId="46B2076B" w14:textId="0D6FCE05" w:rsidR="008112B7" w:rsidRPr="009467AA" w:rsidRDefault="008112B7" w:rsidP="008112B7">
            <w:r w:rsidRPr="009467AA">
              <w:rPr>
                <w:rFonts w:ascii="Calibri" w:hAnsi="Calibri" w:cs="Calibri"/>
                <w:color w:val="3C3C3C"/>
              </w:rPr>
              <w:t>Where appropriate, sustainability considerations are reflected in contract clauses. *</w:t>
            </w:r>
          </w:p>
        </w:tc>
      </w:tr>
      <w:tr w:rsidR="008112B7" w14:paraId="6E982E25" w14:textId="77777777" w:rsidTr="00FA08B0">
        <w:trPr>
          <w:trHeight w:val="366"/>
        </w:trPr>
        <w:tc>
          <w:tcPr>
            <w:tcW w:w="10060" w:type="dxa"/>
          </w:tcPr>
          <w:p w14:paraId="1B99993B" w14:textId="303A8001" w:rsidR="008112B7" w:rsidRDefault="008112B7" w:rsidP="008112B7">
            <w:r w:rsidRPr="007D4244">
              <w:rPr>
                <w:b/>
              </w:rPr>
              <w:t>Conclusion</w:t>
            </w:r>
            <w:r>
              <w:t xml:space="preserve">: </w:t>
            </w:r>
            <w:sdt>
              <w:sdtPr>
                <w:id w:val="-1110959705"/>
                <w:placeholder>
                  <w:docPart w:val="1E871622ACF447FD8E3AAD72E1845EB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2C0F1359" w14:textId="77777777" w:rsidTr="00FA08B0">
        <w:trPr>
          <w:trHeight w:val="770"/>
        </w:trPr>
        <w:tc>
          <w:tcPr>
            <w:tcW w:w="10060" w:type="dxa"/>
          </w:tcPr>
          <w:p w14:paraId="0CE443F0" w14:textId="47A66704" w:rsidR="008112B7" w:rsidRPr="007D4244" w:rsidRDefault="008112B7" w:rsidP="008112B7">
            <w:pPr>
              <w:rPr>
                <w:b/>
              </w:rPr>
            </w:pPr>
            <w:r w:rsidRPr="005C6C35">
              <w:rPr>
                <w:b/>
              </w:rPr>
              <w:t>Qualitative analysis</w:t>
            </w:r>
          </w:p>
        </w:tc>
      </w:tr>
      <w:tr w:rsidR="008112B7" w:rsidRPr="007D4244" w14:paraId="48914A95" w14:textId="77777777" w:rsidTr="009467AA">
        <w:trPr>
          <w:trHeight w:val="770"/>
        </w:trPr>
        <w:tc>
          <w:tcPr>
            <w:tcW w:w="10060" w:type="dxa"/>
            <w:shd w:val="clear" w:color="auto" w:fill="D8D8D8" w:themeFill="text2" w:themeFillTint="33"/>
          </w:tcPr>
          <w:p w14:paraId="5EBA2059" w14:textId="77777777" w:rsidR="008112B7" w:rsidRDefault="008112B7" w:rsidP="008112B7">
            <w:pPr>
              <w:rPr>
                <w:b/>
              </w:rPr>
            </w:pPr>
            <w:r>
              <w:rPr>
                <w:b/>
              </w:rPr>
              <w:t>Quantitative analysis</w:t>
            </w:r>
          </w:p>
          <w:p w14:paraId="3D15CA7E" w14:textId="0E89EF9D"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 xml:space="preserve">*(m) </w:t>
            </w:r>
            <w:r w:rsidR="007254CF">
              <w:rPr>
                <w:rFonts w:ascii="Calibri" w:hAnsi="Calibri" w:cs="Calibri"/>
                <w:i/>
                <w:iCs/>
                <w:color w:val="3C3C3C"/>
              </w:rPr>
              <w:t>Quantitative indicators</w:t>
            </w:r>
            <w:r w:rsidRPr="009467AA">
              <w:rPr>
                <w:rFonts w:ascii="Calibri" w:hAnsi="Calibri" w:cs="Calibri"/>
                <w:i/>
                <w:iCs/>
                <w:color w:val="3C3C3C"/>
              </w:rPr>
              <w:t xml:space="preserve"> to substantiate assessment of sub-indicator 9(b) Assessment criterion (m):</w:t>
            </w:r>
          </w:p>
          <w:p w14:paraId="08060663"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 Number of procedures with contract clauses that define sustainability standards (in %of total number of procedures)</w:t>
            </w:r>
          </w:p>
          <w:p w14:paraId="4B66F9FD" w14:textId="6A2FC9CC" w:rsidR="008112B7" w:rsidRPr="005C6C35" w:rsidRDefault="008112B7" w:rsidP="008112B7">
            <w:pPr>
              <w:rPr>
                <w:b/>
              </w:rPr>
            </w:pPr>
            <w:r w:rsidRPr="009467AA">
              <w:rPr>
                <w:rFonts w:ascii="Calibri" w:hAnsi="Calibri" w:cs="Calibri"/>
                <w:i/>
                <w:iCs/>
                <w:color w:val="3C3C3C"/>
              </w:rPr>
              <w:t>- Value of procedures with contract clauses that define sustainability standards (in % of total value of procedures)</w:t>
            </w:r>
          </w:p>
        </w:tc>
      </w:tr>
      <w:tr w:rsidR="008112B7" w:rsidRPr="005C6C35" w14:paraId="7717764C" w14:textId="77777777" w:rsidTr="00FA08B0">
        <w:trPr>
          <w:trHeight w:val="856"/>
        </w:trPr>
        <w:tc>
          <w:tcPr>
            <w:tcW w:w="10060" w:type="dxa"/>
          </w:tcPr>
          <w:p w14:paraId="364B054F" w14:textId="1822D5FC" w:rsidR="008112B7" w:rsidRPr="005C6C35" w:rsidRDefault="008112B7" w:rsidP="008112B7">
            <w:pPr>
              <w:rPr>
                <w:b/>
              </w:rPr>
            </w:pPr>
            <w:r w:rsidRPr="005C6C35">
              <w:rPr>
                <w:b/>
              </w:rPr>
              <w:t>Gap analysis</w:t>
            </w:r>
          </w:p>
        </w:tc>
      </w:tr>
      <w:tr w:rsidR="008112B7" w:rsidRPr="005C6C35" w14:paraId="54DD94E1" w14:textId="77777777" w:rsidTr="00FA08B0">
        <w:trPr>
          <w:trHeight w:val="526"/>
        </w:trPr>
        <w:tc>
          <w:tcPr>
            <w:tcW w:w="10060" w:type="dxa"/>
          </w:tcPr>
          <w:p w14:paraId="6CA018A0" w14:textId="4ACCE633" w:rsidR="008112B7" w:rsidRPr="005C6C35" w:rsidRDefault="008112B7" w:rsidP="008112B7">
            <w:pPr>
              <w:rPr>
                <w:b/>
              </w:rPr>
            </w:pPr>
            <w:r>
              <w:rPr>
                <w:b/>
              </w:rPr>
              <w:t>Recommendation</w:t>
            </w:r>
          </w:p>
        </w:tc>
      </w:tr>
      <w:tr w:rsidR="008112B7" w14:paraId="4A40B1AA" w14:textId="77777777" w:rsidTr="00FA08B0">
        <w:trPr>
          <w:trHeight w:val="526"/>
        </w:trPr>
        <w:tc>
          <w:tcPr>
            <w:tcW w:w="10060" w:type="dxa"/>
            <w:shd w:val="clear" w:color="auto" w:fill="C7EDFC" w:themeFill="accent3" w:themeFillTint="33"/>
          </w:tcPr>
          <w:p w14:paraId="0B26C58B" w14:textId="19F57D7D" w:rsidR="008112B7" w:rsidRPr="009467AA" w:rsidRDefault="008112B7" w:rsidP="008112B7">
            <w:pPr>
              <w:rPr>
                <w:b/>
              </w:rPr>
            </w:pPr>
            <w:r w:rsidRPr="009467AA">
              <w:rPr>
                <w:b/>
              </w:rPr>
              <w:t>Assessment criterion 9(b)(n):</w:t>
            </w:r>
          </w:p>
          <w:p w14:paraId="11DFA214" w14:textId="77777777" w:rsidR="008112B7" w:rsidRPr="009467AA" w:rsidRDefault="008112B7" w:rsidP="008112B7">
            <w:pPr>
              <w:autoSpaceDE w:val="0"/>
              <w:autoSpaceDN w:val="0"/>
              <w:adjustRightInd w:val="0"/>
              <w:jc w:val="left"/>
              <w:rPr>
                <w:rFonts w:ascii="Calibri" w:hAnsi="Calibri" w:cs="Calibri"/>
                <w:color w:val="3C3C3C"/>
              </w:rPr>
            </w:pPr>
            <w:r w:rsidRPr="009467AA">
              <w:rPr>
                <w:rFonts w:ascii="Calibri" w:hAnsi="Calibri" w:cs="Calibri"/>
                <w:color w:val="3C3C3C"/>
              </w:rPr>
              <w:t>Contract clauses provide incentives for exceeding defined performance levels and disincentives for poor</w:t>
            </w:r>
          </w:p>
          <w:p w14:paraId="69750B55" w14:textId="4B59986E" w:rsidR="008112B7" w:rsidRPr="009467AA" w:rsidRDefault="008112B7" w:rsidP="008112B7">
            <w:pPr>
              <w:rPr>
                <w:b/>
              </w:rPr>
            </w:pPr>
            <w:r w:rsidRPr="009467AA">
              <w:rPr>
                <w:rFonts w:ascii="Calibri" w:hAnsi="Calibri" w:cs="Calibri"/>
                <w:color w:val="3C3C3C"/>
              </w:rPr>
              <w:t>performance.</w:t>
            </w:r>
          </w:p>
        </w:tc>
      </w:tr>
      <w:tr w:rsidR="008112B7" w14:paraId="1340C3D4" w14:textId="77777777" w:rsidTr="00FA08B0">
        <w:trPr>
          <w:trHeight w:val="526"/>
        </w:trPr>
        <w:tc>
          <w:tcPr>
            <w:tcW w:w="10060" w:type="dxa"/>
          </w:tcPr>
          <w:p w14:paraId="49F33B8F" w14:textId="2DCFB199" w:rsidR="008112B7" w:rsidRDefault="008112B7" w:rsidP="008112B7">
            <w:pPr>
              <w:rPr>
                <w:b/>
              </w:rPr>
            </w:pPr>
            <w:r w:rsidRPr="007D4244">
              <w:rPr>
                <w:b/>
              </w:rPr>
              <w:t>Conclusion</w:t>
            </w:r>
            <w:r>
              <w:t xml:space="preserve">: </w:t>
            </w:r>
            <w:sdt>
              <w:sdtPr>
                <w:id w:val="1484207659"/>
                <w:placeholder>
                  <w:docPart w:val="71BD7EB03AC7410C87320AA58D8BDCF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A6ED8FF" w14:textId="77777777" w:rsidTr="00FA08B0">
        <w:trPr>
          <w:trHeight w:val="526"/>
        </w:trPr>
        <w:tc>
          <w:tcPr>
            <w:tcW w:w="10060" w:type="dxa"/>
          </w:tcPr>
          <w:p w14:paraId="734F0B3B" w14:textId="439EE4C7" w:rsidR="008112B7" w:rsidRDefault="008112B7" w:rsidP="008112B7">
            <w:pPr>
              <w:rPr>
                <w:b/>
              </w:rPr>
            </w:pPr>
            <w:r w:rsidRPr="005C6C35">
              <w:rPr>
                <w:b/>
              </w:rPr>
              <w:t>Qualitative analysis</w:t>
            </w:r>
          </w:p>
        </w:tc>
      </w:tr>
      <w:tr w:rsidR="008112B7" w14:paraId="6C66970C" w14:textId="77777777" w:rsidTr="00FA08B0">
        <w:trPr>
          <w:trHeight w:val="526"/>
        </w:trPr>
        <w:tc>
          <w:tcPr>
            <w:tcW w:w="10060" w:type="dxa"/>
          </w:tcPr>
          <w:p w14:paraId="55A9C139" w14:textId="3FBF8416" w:rsidR="008112B7" w:rsidRDefault="008112B7" w:rsidP="008112B7">
            <w:pPr>
              <w:rPr>
                <w:b/>
              </w:rPr>
            </w:pPr>
            <w:r w:rsidRPr="005C6C35">
              <w:rPr>
                <w:b/>
              </w:rPr>
              <w:t>Gap analysis</w:t>
            </w:r>
          </w:p>
        </w:tc>
      </w:tr>
      <w:tr w:rsidR="008112B7" w:rsidRPr="005C6C35" w14:paraId="1257ED67" w14:textId="77777777" w:rsidTr="00FA08B0">
        <w:trPr>
          <w:trHeight w:val="526"/>
        </w:trPr>
        <w:tc>
          <w:tcPr>
            <w:tcW w:w="10060" w:type="dxa"/>
          </w:tcPr>
          <w:p w14:paraId="2459567E" w14:textId="0C6FEE9A" w:rsidR="008112B7" w:rsidRPr="005C6C35" w:rsidRDefault="008112B7" w:rsidP="008112B7">
            <w:pPr>
              <w:rPr>
                <w:b/>
              </w:rPr>
            </w:pPr>
            <w:r>
              <w:rPr>
                <w:b/>
              </w:rPr>
              <w:t>Recommendation</w:t>
            </w:r>
          </w:p>
        </w:tc>
      </w:tr>
      <w:tr w:rsidR="008112B7" w14:paraId="014C21BB" w14:textId="77777777" w:rsidTr="00FA08B0">
        <w:trPr>
          <w:trHeight w:val="526"/>
        </w:trPr>
        <w:tc>
          <w:tcPr>
            <w:tcW w:w="10060" w:type="dxa"/>
            <w:shd w:val="clear" w:color="auto" w:fill="C7EDFC" w:themeFill="accent3" w:themeFillTint="33"/>
          </w:tcPr>
          <w:p w14:paraId="467E05F7" w14:textId="61498BB1" w:rsidR="008112B7" w:rsidRDefault="008112B7" w:rsidP="008112B7">
            <w:pPr>
              <w:rPr>
                <w:b/>
              </w:rPr>
            </w:pPr>
            <w:r>
              <w:rPr>
                <w:b/>
              </w:rPr>
              <w:t>Assessment criterion 9(b)(o):</w:t>
            </w:r>
          </w:p>
          <w:p w14:paraId="71BB0E11" w14:textId="77777777" w:rsidR="008112B7" w:rsidRDefault="008112B7" w:rsidP="008112B7">
            <w:pPr>
              <w:autoSpaceDE w:val="0"/>
              <w:autoSpaceDN w:val="0"/>
              <w:adjustRightInd w:val="0"/>
              <w:jc w:val="left"/>
              <w:rPr>
                <w:rFonts w:ascii="Calibri" w:hAnsi="Calibri" w:cs="Calibri"/>
                <w:color w:val="3C3C3C"/>
                <w:sz w:val="19"/>
                <w:szCs w:val="19"/>
              </w:rPr>
            </w:pPr>
            <w:r>
              <w:rPr>
                <w:rFonts w:ascii="Calibri" w:hAnsi="Calibri" w:cs="Calibri"/>
                <w:color w:val="3C3C3C"/>
                <w:sz w:val="19"/>
                <w:szCs w:val="19"/>
              </w:rPr>
              <w:t xml:space="preserve">In consideration of economic sustainability, the selection and award process </w:t>
            </w:r>
            <w:proofErr w:type="gramStart"/>
            <w:r>
              <w:rPr>
                <w:rFonts w:ascii="Calibri" w:hAnsi="Calibri" w:cs="Calibri"/>
                <w:color w:val="3C3C3C"/>
                <w:sz w:val="19"/>
                <w:szCs w:val="19"/>
              </w:rPr>
              <w:t>is</w:t>
            </w:r>
            <w:proofErr w:type="gramEnd"/>
            <w:r>
              <w:rPr>
                <w:rFonts w:ascii="Calibri" w:hAnsi="Calibri" w:cs="Calibri"/>
                <w:color w:val="3C3C3C"/>
                <w:sz w:val="19"/>
                <w:szCs w:val="19"/>
              </w:rPr>
              <w:t xml:space="preserve"> carried out effectively,</w:t>
            </w:r>
          </w:p>
          <w:p w14:paraId="6BB7B29D" w14:textId="10625561" w:rsidR="008112B7" w:rsidRDefault="008112B7" w:rsidP="008112B7">
            <w:pPr>
              <w:rPr>
                <w:b/>
              </w:rPr>
            </w:pPr>
            <w:r>
              <w:rPr>
                <w:rFonts w:ascii="Calibri" w:hAnsi="Calibri" w:cs="Calibri"/>
                <w:color w:val="3C3C3C"/>
                <w:sz w:val="19"/>
                <w:szCs w:val="19"/>
              </w:rPr>
              <w:t>efficiently and in a transparent way. *</w:t>
            </w:r>
          </w:p>
        </w:tc>
      </w:tr>
      <w:tr w:rsidR="008112B7" w14:paraId="29B40B49" w14:textId="77777777" w:rsidTr="00FA08B0">
        <w:trPr>
          <w:trHeight w:val="526"/>
        </w:trPr>
        <w:tc>
          <w:tcPr>
            <w:tcW w:w="10060" w:type="dxa"/>
          </w:tcPr>
          <w:p w14:paraId="5D949F67" w14:textId="225899BA" w:rsidR="008112B7" w:rsidRDefault="008112B7" w:rsidP="008112B7">
            <w:pPr>
              <w:rPr>
                <w:b/>
              </w:rPr>
            </w:pPr>
            <w:r w:rsidRPr="007D4244">
              <w:rPr>
                <w:b/>
              </w:rPr>
              <w:t>Conclusion</w:t>
            </w:r>
            <w:r>
              <w:t xml:space="preserve">: </w:t>
            </w:r>
            <w:sdt>
              <w:sdtPr>
                <w:id w:val="-2132074948"/>
                <w:placeholder>
                  <w:docPart w:val="248AB8389B96492480C1374BC211DD50"/>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E9A18AF" w14:textId="77777777" w:rsidTr="00FA08B0">
        <w:trPr>
          <w:trHeight w:val="526"/>
        </w:trPr>
        <w:tc>
          <w:tcPr>
            <w:tcW w:w="10060" w:type="dxa"/>
          </w:tcPr>
          <w:p w14:paraId="1BB66053" w14:textId="6B41A91D" w:rsidR="008112B7" w:rsidRDefault="008112B7" w:rsidP="008112B7">
            <w:pPr>
              <w:rPr>
                <w:b/>
              </w:rPr>
            </w:pPr>
            <w:r w:rsidRPr="005C6C35">
              <w:rPr>
                <w:b/>
              </w:rPr>
              <w:t>Qualitative analysis</w:t>
            </w:r>
          </w:p>
        </w:tc>
      </w:tr>
      <w:tr w:rsidR="008112B7" w14:paraId="57050269" w14:textId="77777777" w:rsidTr="009467AA">
        <w:trPr>
          <w:trHeight w:val="526"/>
        </w:trPr>
        <w:tc>
          <w:tcPr>
            <w:tcW w:w="10060" w:type="dxa"/>
            <w:shd w:val="clear" w:color="auto" w:fill="D8D8D8" w:themeFill="text2" w:themeFillTint="33"/>
          </w:tcPr>
          <w:p w14:paraId="6D76F121" w14:textId="77777777" w:rsidR="008112B7" w:rsidRDefault="008112B7" w:rsidP="008112B7">
            <w:pPr>
              <w:rPr>
                <w:b/>
              </w:rPr>
            </w:pPr>
            <w:r>
              <w:rPr>
                <w:b/>
              </w:rPr>
              <w:t>Quantitative analysis</w:t>
            </w:r>
          </w:p>
          <w:p w14:paraId="0B83ECED" w14:textId="67ADF762"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w:t>
            </w:r>
            <w:r w:rsidR="007254CF">
              <w:rPr>
                <w:rFonts w:ascii="Calibri" w:hAnsi="Calibri" w:cs="Calibri"/>
                <w:i/>
                <w:iCs/>
                <w:color w:val="3C3C3C"/>
              </w:rPr>
              <w:t>Quantitative indicators</w:t>
            </w:r>
            <w:r w:rsidRPr="009467AA">
              <w:rPr>
                <w:rFonts w:ascii="Calibri" w:hAnsi="Calibri" w:cs="Calibri"/>
                <w:i/>
                <w:iCs/>
                <w:color w:val="3C3C3C"/>
              </w:rPr>
              <w:t xml:space="preserve"> to substantiate assessment of sub-indicator 9(b) Assessment criterion (o):</w:t>
            </w:r>
          </w:p>
          <w:p w14:paraId="5F24E45D"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 Average time to procure goods, works, and services including consulting services: Average number of days between</w:t>
            </w:r>
          </w:p>
          <w:p w14:paraId="25599A54"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advertisement/solicitation and contract signature (for each procurement method used)</w:t>
            </w:r>
          </w:p>
          <w:p w14:paraId="79825A7C"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lastRenderedPageBreak/>
              <w:t>- Average number (and %) of bids that are responsive (for each procurement method used)</w:t>
            </w:r>
          </w:p>
          <w:p w14:paraId="18D63C50"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 Share of procedures that have been conducted in full compliance with publication requirements (in %)</w:t>
            </w:r>
          </w:p>
          <w:p w14:paraId="6DD486E0"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 Number (and %) of successful procedures (successfully awarded; failed; cancelled; awarded within defined</w:t>
            </w:r>
          </w:p>
          <w:p w14:paraId="0D4739F6" w14:textId="77777777"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timeframes)</w:t>
            </w:r>
          </w:p>
          <w:p w14:paraId="5E49F9E7" w14:textId="00874C24" w:rsidR="008112B7" w:rsidRPr="005C6C35" w:rsidRDefault="008112B7" w:rsidP="008112B7">
            <w:pPr>
              <w:rPr>
                <w:b/>
              </w:rPr>
            </w:pPr>
            <w:r w:rsidRPr="009467AA">
              <w:rPr>
                <w:rFonts w:ascii="Calibri" w:hAnsi="Calibri" w:cs="Calibri"/>
                <w:i/>
                <w:iCs/>
                <w:color w:val="3C3C3C"/>
              </w:rPr>
              <w:t>Source for all: e-Procurement, manual statistics or sample of procurement cases</w:t>
            </w:r>
          </w:p>
        </w:tc>
      </w:tr>
      <w:tr w:rsidR="008112B7" w14:paraId="0165F802" w14:textId="77777777" w:rsidTr="00FA08B0">
        <w:trPr>
          <w:trHeight w:val="526"/>
        </w:trPr>
        <w:tc>
          <w:tcPr>
            <w:tcW w:w="10060" w:type="dxa"/>
          </w:tcPr>
          <w:p w14:paraId="343C1E5F" w14:textId="3BCFB868" w:rsidR="008112B7" w:rsidRDefault="008112B7" w:rsidP="008112B7">
            <w:pPr>
              <w:rPr>
                <w:b/>
              </w:rPr>
            </w:pPr>
            <w:r w:rsidRPr="005C6C35">
              <w:rPr>
                <w:b/>
              </w:rPr>
              <w:lastRenderedPageBreak/>
              <w:t>Gap analysis</w:t>
            </w:r>
          </w:p>
        </w:tc>
      </w:tr>
      <w:tr w:rsidR="008112B7" w:rsidRPr="005C6C35" w14:paraId="01355911" w14:textId="77777777" w:rsidTr="00FA08B0">
        <w:trPr>
          <w:trHeight w:val="526"/>
        </w:trPr>
        <w:tc>
          <w:tcPr>
            <w:tcW w:w="10060" w:type="dxa"/>
          </w:tcPr>
          <w:p w14:paraId="476823E1" w14:textId="657D98F8" w:rsidR="008112B7" w:rsidRPr="005C6C35" w:rsidRDefault="008112B7" w:rsidP="008112B7">
            <w:pPr>
              <w:rPr>
                <w:b/>
              </w:rPr>
            </w:pPr>
            <w:r>
              <w:rPr>
                <w:b/>
              </w:rPr>
              <w:t>Recommendation</w:t>
            </w:r>
          </w:p>
        </w:tc>
      </w:tr>
      <w:tr w:rsidR="008112B7" w14:paraId="7D7EBCBB" w14:textId="77777777" w:rsidTr="00FA08B0">
        <w:trPr>
          <w:trHeight w:val="526"/>
        </w:trPr>
        <w:tc>
          <w:tcPr>
            <w:tcW w:w="10060" w:type="dxa"/>
            <w:shd w:val="clear" w:color="auto" w:fill="C7EDFC" w:themeFill="accent3" w:themeFillTint="33"/>
          </w:tcPr>
          <w:p w14:paraId="6E2ECD06" w14:textId="53600E95" w:rsidR="008112B7" w:rsidRPr="009467AA" w:rsidRDefault="008112B7" w:rsidP="008112B7">
            <w:pPr>
              <w:rPr>
                <w:b/>
              </w:rPr>
            </w:pPr>
            <w:r w:rsidRPr="009467AA">
              <w:rPr>
                <w:b/>
              </w:rPr>
              <w:t>Assessment criterion 9(b)(p):</w:t>
            </w:r>
          </w:p>
          <w:p w14:paraId="147C3EB7" w14:textId="1E7CF6F1" w:rsidR="008112B7" w:rsidRPr="009467AA" w:rsidRDefault="008112B7" w:rsidP="008112B7">
            <w:pPr>
              <w:rPr>
                <w:b/>
              </w:rPr>
            </w:pPr>
            <w:r w:rsidRPr="009467AA">
              <w:rPr>
                <w:rFonts w:ascii="Calibri" w:hAnsi="Calibri" w:cs="Calibri"/>
                <w:color w:val="3C3C3C"/>
              </w:rPr>
              <w:t>There is evidence of application of sustainability considerations in framework contracts.</w:t>
            </w:r>
          </w:p>
        </w:tc>
      </w:tr>
      <w:tr w:rsidR="008112B7" w14:paraId="6AE1DEC5" w14:textId="77777777" w:rsidTr="00FA08B0">
        <w:trPr>
          <w:trHeight w:val="526"/>
        </w:trPr>
        <w:tc>
          <w:tcPr>
            <w:tcW w:w="10060" w:type="dxa"/>
          </w:tcPr>
          <w:p w14:paraId="6D337A25" w14:textId="711FEAD0" w:rsidR="008112B7" w:rsidRDefault="008112B7" w:rsidP="008112B7">
            <w:pPr>
              <w:rPr>
                <w:b/>
              </w:rPr>
            </w:pPr>
            <w:r w:rsidRPr="007D4244">
              <w:rPr>
                <w:b/>
              </w:rPr>
              <w:t>Conclusion</w:t>
            </w:r>
            <w:r>
              <w:t xml:space="preserve">: </w:t>
            </w:r>
            <w:sdt>
              <w:sdtPr>
                <w:id w:val="1436484736"/>
                <w:placeholder>
                  <w:docPart w:val="42224913106945859C10D14C7BB0983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1DDDA66F" w14:textId="77777777" w:rsidTr="00FA08B0">
        <w:trPr>
          <w:trHeight w:val="526"/>
        </w:trPr>
        <w:tc>
          <w:tcPr>
            <w:tcW w:w="10060" w:type="dxa"/>
          </w:tcPr>
          <w:p w14:paraId="63751619" w14:textId="53C6146F" w:rsidR="008112B7" w:rsidRDefault="008112B7" w:rsidP="008112B7">
            <w:pPr>
              <w:rPr>
                <w:b/>
              </w:rPr>
            </w:pPr>
            <w:r w:rsidRPr="005C6C35">
              <w:rPr>
                <w:b/>
              </w:rPr>
              <w:t>Qualitative analysis</w:t>
            </w:r>
          </w:p>
        </w:tc>
      </w:tr>
      <w:tr w:rsidR="008112B7" w14:paraId="226015B8" w14:textId="77777777" w:rsidTr="00FA08B0">
        <w:trPr>
          <w:trHeight w:val="526"/>
        </w:trPr>
        <w:tc>
          <w:tcPr>
            <w:tcW w:w="10060" w:type="dxa"/>
          </w:tcPr>
          <w:p w14:paraId="1F79E558" w14:textId="124CAAF1" w:rsidR="008112B7" w:rsidRDefault="008112B7" w:rsidP="008112B7">
            <w:pPr>
              <w:rPr>
                <w:b/>
              </w:rPr>
            </w:pPr>
            <w:r w:rsidRPr="005C6C35">
              <w:rPr>
                <w:b/>
              </w:rPr>
              <w:t>Gap analysis</w:t>
            </w:r>
          </w:p>
        </w:tc>
      </w:tr>
      <w:tr w:rsidR="008112B7" w14:paraId="7C0E0545" w14:textId="77777777" w:rsidTr="00FA08B0">
        <w:trPr>
          <w:trHeight w:val="526"/>
        </w:trPr>
        <w:tc>
          <w:tcPr>
            <w:tcW w:w="10060" w:type="dxa"/>
          </w:tcPr>
          <w:p w14:paraId="1017CC87" w14:textId="57FF1854" w:rsidR="008112B7" w:rsidRDefault="008112B7" w:rsidP="008112B7">
            <w:pPr>
              <w:rPr>
                <w:b/>
              </w:rPr>
            </w:pPr>
            <w:r>
              <w:rPr>
                <w:b/>
              </w:rPr>
              <w:t>Recommendation</w:t>
            </w:r>
          </w:p>
        </w:tc>
      </w:tr>
      <w:tr w:rsidR="008112B7" w14:paraId="31A65E7E" w14:textId="77777777" w:rsidTr="000B0813">
        <w:trPr>
          <w:trHeight w:val="526"/>
        </w:trPr>
        <w:tc>
          <w:tcPr>
            <w:tcW w:w="10060" w:type="dxa"/>
            <w:shd w:val="clear" w:color="auto" w:fill="5ACBF8" w:themeFill="accent3" w:themeFillTint="99"/>
          </w:tcPr>
          <w:p w14:paraId="31DE20BD" w14:textId="75CB4AE4" w:rsidR="008112B7" w:rsidRPr="003B5A67" w:rsidRDefault="008112B7" w:rsidP="008112B7">
            <w:pPr>
              <w:jc w:val="center"/>
              <w:rPr>
                <w:b/>
              </w:rPr>
            </w:pPr>
            <w:r w:rsidRPr="003B5A67">
              <w:rPr>
                <w:b/>
              </w:rPr>
              <w:t xml:space="preserve">Sub-indicator </w:t>
            </w:r>
            <w:r>
              <w:rPr>
                <w:b/>
              </w:rPr>
              <w:t>9(c</w:t>
            </w:r>
            <w:r w:rsidRPr="003B5A67">
              <w:rPr>
                <w:b/>
              </w:rPr>
              <w:t xml:space="preserve">) </w:t>
            </w:r>
          </w:p>
          <w:p w14:paraId="4C2B3BEA" w14:textId="1FDE313B" w:rsidR="008112B7" w:rsidRDefault="008112B7" w:rsidP="008112B7">
            <w:pPr>
              <w:jc w:val="center"/>
              <w:rPr>
                <w:b/>
              </w:rPr>
            </w:pPr>
            <w:r>
              <w:rPr>
                <w:b/>
                <w:lang w:val="en-GB"/>
              </w:rPr>
              <w:t>Sustainability considerations during the contract management stage</w:t>
            </w:r>
          </w:p>
        </w:tc>
      </w:tr>
      <w:tr w:rsidR="008112B7" w14:paraId="60E08991" w14:textId="77777777" w:rsidTr="00FA08B0">
        <w:trPr>
          <w:trHeight w:val="299"/>
        </w:trPr>
        <w:tc>
          <w:tcPr>
            <w:tcW w:w="10060" w:type="dxa"/>
            <w:shd w:val="clear" w:color="auto" w:fill="C7EDFC" w:themeFill="accent3" w:themeFillTint="33"/>
          </w:tcPr>
          <w:p w14:paraId="6B508D1B" w14:textId="47EBC018" w:rsidR="008112B7" w:rsidRPr="009467AA" w:rsidRDefault="008112B7" w:rsidP="008112B7">
            <w:pPr>
              <w:rPr>
                <w:b/>
              </w:rPr>
            </w:pPr>
            <w:r w:rsidRPr="009467AA">
              <w:rPr>
                <w:b/>
              </w:rPr>
              <w:t>Assessment criterion 9(c)(a):</w:t>
            </w:r>
          </w:p>
          <w:p w14:paraId="0C42270B" w14:textId="036C552E" w:rsidR="008112B7" w:rsidRPr="009467AA" w:rsidRDefault="008112B7" w:rsidP="008112B7">
            <w:r w:rsidRPr="009467AA">
              <w:rPr>
                <w:rFonts w:ascii="Calibri" w:hAnsi="Calibri" w:cs="Calibri"/>
                <w:color w:val="3C3C3C"/>
              </w:rPr>
              <w:t>Contracts are implemented in a timely manner. *</w:t>
            </w:r>
          </w:p>
        </w:tc>
      </w:tr>
      <w:tr w:rsidR="008112B7" w14:paraId="5E0EA7C0" w14:textId="77777777" w:rsidTr="00FA08B0">
        <w:trPr>
          <w:trHeight w:val="366"/>
        </w:trPr>
        <w:tc>
          <w:tcPr>
            <w:tcW w:w="10060" w:type="dxa"/>
          </w:tcPr>
          <w:p w14:paraId="25E50572" w14:textId="63ED6C2A" w:rsidR="008112B7" w:rsidRDefault="008112B7" w:rsidP="008112B7">
            <w:r w:rsidRPr="007D4244">
              <w:rPr>
                <w:b/>
              </w:rPr>
              <w:t>Conclusion</w:t>
            </w:r>
            <w:r>
              <w:t xml:space="preserve">: </w:t>
            </w:r>
            <w:sdt>
              <w:sdtPr>
                <w:id w:val="-1398270214"/>
                <w:placeholder>
                  <w:docPart w:val="DF01B87B26474A08B35C2E4CF6EFD887"/>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429E1641" w14:textId="77777777" w:rsidTr="00FA08B0">
        <w:trPr>
          <w:trHeight w:val="770"/>
        </w:trPr>
        <w:tc>
          <w:tcPr>
            <w:tcW w:w="10060" w:type="dxa"/>
          </w:tcPr>
          <w:p w14:paraId="5551EA80" w14:textId="77777777" w:rsidR="008112B7" w:rsidRPr="007D4244" w:rsidRDefault="008112B7" w:rsidP="008112B7">
            <w:pPr>
              <w:rPr>
                <w:b/>
              </w:rPr>
            </w:pPr>
            <w:r w:rsidRPr="005C6C35">
              <w:rPr>
                <w:b/>
              </w:rPr>
              <w:t>Qualitative analysis</w:t>
            </w:r>
          </w:p>
        </w:tc>
      </w:tr>
      <w:tr w:rsidR="008112B7" w:rsidRPr="007D4244" w14:paraId="0EE7C78D" w14:textId="77777777" w:rsidTr="009467AA">
        <w:trPr>
          <w:trHeight w:val="770"/>
        </w:trPr>
        <w:tc>
          <w:tcPr>
            <w:tcW w:w="10060" w:type="dxa"/>
            <w:shd w:val="clear" w:color="auto" w:fill="D8D8D8" w:themeFill="text2" w:themeFillTint="33"/>
          </w:tcPr>
          <w:p w14:paraId="11E9065A" w14:textId="77777777" w:rsidR="008112B7" w:rsidRDefault="008112B7" w:rsidP="008112B7">
            <w:pPr>
              <w:rPr>
                <w:b/>
              </w:rPr>
            </w:pPr>
            <w:r>
              <w:rPr>
                <w:b/>
              </w:rPr>
              <w:t>Quantitative analysis</w:t>
            </w:r>
          </w:p>
          <w:p w14:paraId="2204E22B" w14:textId="2BB3E5B9"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w:t>
            </w:r>
            <w:r w:rsidR="007254CF">
              <w:rPr>
                <w:rFonts w:ascii="Calibri" w:hAnsi="Calibri" w:cs="Calibri"/>
                <w:i/>
                <w:iCs/>
                <w:color w:val="3C3C3C"/>
              </w:rPr>
              <w:t>Quantitative indicators</w:t>
            </w:r>
            <w:r w:rsidRPr="009467AA">
              <w:rPr>
                <w:rFonts w:ascii="Calibri" w:hAnsi="Calibri" w:cs="Calibri"/>
                <w:i/>
                <w:iCs/>
                <w:color w:val="3C3C3C"/>
              </w:rPr>
              <w:t xml:space="preserve"> to substantiate assessment of sub-indicator 9(c) assessment criterion (a):</w:t>
            </w:r>
          </w:p>
          <w:p w14:paraId="7AA1091E" w14:textId="3065623D" w:rsidR="008112B7" w:rsidRPr="005C6C35" w:rsidRDefault="008112B7" w:rsidP="008112B7">
            <w:pPr>
              <w:rPr>
                <w:b/>
              </w:rPr>
            </w:pPr>
            <w:r w:rsidRPr="009467AA">
              <w:rPr>
                <w:rFonts w:ascii="Calibri" w:hAnsi="Calibri" w:cs="Calibri"/>
                <w:i/>
                <w:iCs/>
                <w:color w:val="3C3C3C"/>
              </w:rPr>
              <w:t>Time overruns (in %; and average delay in days)</w:t>
            </w:r>
          </w:p>
        </w:tc>
      </w:tr>
      <w:tr w:rsidR="008112B7" w:rsidRPr="005C6C35" w14:paraId="3ABF134D" w14:textId="77777777" w:rsidTr="00FA08B0">
        <w:trPr>
          <w:trHeight w:val="856"/>
        </w:trPr>
        <w:tc>
          <w:tcPr>
            <w:tcW w:w="10060" w:type="dxa"/>
          </w:tcPr>
          <w:p w14:paraId="2EE8F9AC" w14:textId="77777777" w:rsidR="008112B7" w:rsidRPr="005C6C35" w:rsidRDefault="008112B7" w:rsidP="008112B7">
            <w:pPr>
              <w:rPr>
                <w:b/>
              </w:rPr>
            </w:pPr>
            <w:r w:rsidRPr="005C6C35">
              <w:rPr>
                <w:b/>
              </w:rPr>
              <w:t>Gap analysis</w:t>
            </w:r>
          </w:p>
        </w:tc>
      </w:tr>
      <w:tr w:rsidR="008112B7" w:rsidRPr="005C6C35" w14:paraId="62EE08BF" w14:textId="77777777" w:rsidTr="00FA08B0">
        <w:trPr>
          <w:trHeight w:val="526"/>
        </w:trPr>
        <w:tc>
          <w:tcPr>
            <w:tcW w:w="10060" w:type="dxa"/>
          </w:tcPr>
          <w:p w14:paraId="6F1A66FE" w14:textId="77777777" w:rsidR="008112B7" w:rsidRPr="005C6C35" w:rsidRDefault="008112B7" w:rsidP="008112B7">
            <w:pPr>
              <w:rPr>
                <w:b/>
              </w:rPr>
            </w:pPr>
            <w:r>
              <w:rPr>
                <w:b/>
              </w:rPr>
              <w:t>Recommendation</w:t>
            </w:r>
          </w:p>
        </w:tc>
      </w:tr>
      <w:tr w:rsidR="008112B7" w14:paraId="30569D7F" w14:textId="77777777" w:rsidTr="00FA08B0">
        <w:trPr>
          <w:trHeight w:val="526"/>
        </w:trPr>
        <w:tc>
          <w:tcPr>
            <w:tcW w:w="10060" w:type="dxa"/>
            <w:shd w:val="clear" w:color="auto" w:fill="C7EDFC" w:themeFill="accent3" w:themeFillTint="33"/>
          </w:tcPr>
          <w:p w14:paraId="028F783F" w14:textId="163BFFFB" w:rsidR="008112B7" w:rsidRPr="009467AA" w:rsidRDefault="008112B7" w:rsidP="008112B7">
            <w:pPr>
              <w:rPr>
                <w:b/>
              </w:rPr>
            </w:pPr>
            <w:r w:rsidRPr="009467AA">
              <w:rPr>
                <w:b/>
              </w:rPr>
              <w:t>Assessment criterion 9(c)(b):</w:t>
            </w:r>
          </w:p>
          <w:p w14:paraId="5AC63F67" w14:textId="77777777" w:rsidR="008112B7" w:rsidRPr="009467AA" w:rsidRDefault="008112B7" w:rsidP="008112B7">
            <w:pPr>
              <w:autoSpaceDE w:val="0"/>
              <w:autoSpaceDN w:val="0"/>
              <w:adjustRightInd w:val="0"/>
              <w:jc w:val="left"/>
              <w:rPr>
                <w:rFonts w:ascii="Calibri" w:hAnsi="Calibri" w:cs="Calibri"/>
                <w:color w:val="3C3C3C"/>
              </w:rPr>
            </w:pPr>
            <w:r w:rsidRPr="009467AA">
              <w:rPr>
                <w:rFonts w:ascii="Calibri" w:hAnsi="Calibri" w:cs="Calibri"/>
                <w:color w:val="3C3C3C"/>
              </w:rPr>
              <w:t>Inspection, quality control, supervision of works and final acceptance of products is carried out to determine</w:t>
            </w:r>
          </w:p>
          <w:p w14:paraId="5504B312" w14:textId="4FF2F356" w:rsidR="008112B7" w:rsidRPr="009467AA" w:rsidRDefault="008112B7" w:rsidP="008112B7">
            <w:pPr>
              <w:rPr>
                <w:b/>
              </w:rPr>
            </w:pPr>
            <w:r w:rsidRPr="009467AA">
              <w:rPr>
                <w:rFonts w:ascii="Calibri" w:hAnsi="Calibri" w:cs="Calibri"/>
                <w:color w:val="3C3C3C"/>
              </w:rPr>
              <w:t>that sustainability requirements are delivered. *</w:t>
            </w:r>
          </w:p>
        </w:tc>
      </w:tr>
      <w:tr w:rsidR="008112B7" w14:paraId="6BA42C4D" w14:textId="77777777" w:rsidTr="00FA08B0">
        <w:trPr>
          <w:trHeight w:val="526"/>
        </w:trPr>
        <w:tc>
          <w:tcPr>
            <w:tcW w:w="10060" w:type="dxa"/>
          </w:tcPr>
          <w:p w14:paraId="39903092" w14:textId="31BD72BF" w:rsidR="008112B7" w:rsidRDefault="008112B7" w:rsidP="008112B7">
            <w:pPr>
              <w:rPr>
                <w:b/>
              </w:rPr>
            </w:pPr>
            <w:r w:rsidRPr="007D4244">
              <w:rPr>
                <w:b/>
              </w:rPr>
              <w:t>Conclusion</w:t>
            </w:r>
            <w:r>
              <w:t xml:space="preserve">: </w:t>
            </w:r>
            <w:sdt>
              <w:sdtPr>
                <w:id w:val="304752697"/>
                <w:placeholder>
                  <w:docPart w:val="4FA78E50C501454989731E67D4C0724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4DC22285" w14:textId="77777777" w:rsidTr="00FA08B0">
        <w:trPr>
          <w:trHeight w:val="526"/>
        </w:trPr>
        <w:tc>
          <w:tcPr>
            <w:tcW w:w="10060" w:type="dxa"/>
          </w:tcPr>
          <w:p w14:paraId="3CA62ABB" w14:textId="77777777" w:rsidR="008112B7" w:rsidRDefault="008112B7" w:rsidP="008112B7">
            <w:pPr>
              <w:rPr>
                <w:b/>
              </w:rPr>
            </w:pPr>
            <w:r w:rsidRPr="005C6C35">
              <w:rPr>
                <w:b/>
              </w:rPr>
              <w:t>Qualitative analysis</w:t>
            </w:r>
          </w:p>
        </w:tc>
      </w:tr>
      <w:tr w:rsidR="008112B7" w14:paraId="7BD0E472" w14:textId="77777777" w:rsidTr="009467AA">
        <w:trPr>
          <w:trHeight w:val="526"/>
        </w:trPr>
        <w:tc>
          <w:tcPr>
            <w:tcW w:w="10060" w:type="dxa"/>
            <w:shd w:val="clear" w:color="auto" w:fill="D8D8D8" w:themeFill="text2" w:themeFillTint="33"/>
          </w:tcPr>
          <w:p w14:paraId="7941A708" w14:textId="77777777" w:rsidR="008112B7" w:rsidRPr="009467AA" w:rsidRDefault="008112B7" w:rsidP="008112B7">
            <w:pPr>
              <w:rPr>
                <w:b/>
              </w:rPr>
            </w:pPr>
            <w:r w:rsidRPr="009467AA">
              <w:rPr>
                <w:b/>
              </w:rPr>
              <w:t>Quantitative analysis</w:t>
            </w:r>
          </w:p>
          <w:p w14:paraId="469C4292" w14:textId="77363153" w:rsidR="008112B7" w:rsidRPr="009467AA" w:rsidRDefault="008112B7" w:rsidP="008112B7">
            <w:pPr>
              <w:autoSpaceDE w:val="0"/>
              <w:autoSpaceDN w:val="0"/>
              <w:adjustRightInd w:val="0"/>
              <w:jc w:val="left"/>
              <w:rPr>
                <w:rFonts w:ascii="Calibri" w:hAnsi="Calibri" w:cs="Calibri"/>
                <w:i/>
                <w:iCs/>
                <w:color w:val="3C3C3C"/>
              </w:rPr>
            </w:pPr>
            <w:r w:rsidRPr="009467AA">
              <w:rPr>
                <w:rFonts w:ascii="Calibri" w:hAnsi="Calibri" w:cs="Calibri"/>
                <w:i/>
                <w:iCs/>
                <w:color w:val="3C3C3C"/>
              </w:rPr>
              <w:t>*</w:t>
            </w:r>
            <w:r w:rsidR="007254CF">
              <w:rPr>
                <w:rFonts w:ascii="Calibri" w:hAnsi="Calibri" w:cs="Calibri"/>
                <w:i/>
                <w:iCs/>
                <w:color w:val="3C3C3C"/>
              </w:rPr>
              <w:t>Quantitative indicators</w:t>
            </w:r>
            <w:r w:rsidRPr="009467AA">
              <w:rPr>
                <w:rFonts w:ascii="Calibri" w:hAnsi="Calibri" w:cs="Calibri"/>
                <w:i/>
                <w:iCs/>
                <w:color w:val="3C3C3C"/>
              </w:rPr>
              <w:t xml:space="preserve"> to substantiate assessment of sub-indicator 9(c) assessment criterion(b):</w:t>
            </w:r>
          </w:p>
          <w:p w14:paraId="0225B657" w14:textId="73B2A9C9" w:rsidR="008112B7" w:rsidRPr="009467AA" w:rsidRDefault="008112B7" w:rsidP="008112B7">
            <w:pPr>
              <w:rPr>
                <w:b/>
              </w:rPr>
            </w:pPr>
            <w:r w:rsidRPr="009467AA">
              <w:rPr>
                <w:rFonts w:ascii="Calibri" w:hAnsi="Calibri" w:cs="Calibri"/>
                <w:i/>
                <w:iCs/>
                <w:color w:val="3C3C3C"/>
              </w:rPr>
              <w:t>Quality control measures and final acceptance carried out as stipulated in the contract (in %)</w:t>
            </w:r>
          </w:p>
        </w:tc>
      </w:tr>
      <w:tr w:rsidR="008112B7" w14:paraId="2AE5CDF5" w14:textId="77777777" w:rsidTr="00FA08B0">
        <w:trPr>
          <w:trHeight w:val="526"/>
        </w:trPr>
        <w:tc>
          <w:tcPr>
            <w:tcW w:w="10060" w:type="dxa"/>
          </w:tcPr>
          <w:p w14:paraId="21E6B621" w14:textId="77777777" w:rsidR="008112B7" w:rsidRDefault="008112B7" w:rsidP="008112B7">
            <w:pPr>
              <w:rPr>
                <w:b/>
              </w:rPr>
            </w:pPr>
            <w:r w:rsidRPr="005C6C35">
              <w:rPr>
                <w:b/>
              </w:rPr>
              <w:t>Gap analysis</w:t>
            </w:r>
          </w:p>
        </w:tc>
      </w:tr>
      <w:tr w:rsidR="008112B7" w:rsidRPr="005C6C35" w14:paraId="2A2FE150" w14:textId="77777777" w:rsidTr="00FA08B0">
        <w:trPr>
          <w:trHeight w:val="526"/>
        </w:trPr>
        <w:tc>
          <w:tcPr>
            <w:tcW w:w="10060" w:type="dxa"/>
          </w:tcPr>
          <w:p w14:paraId="1CD4C901" w14:textId="77777777" w:rsidR="008112B7" w:rsidRPr="005C6C35" w:rsidRDefault="008112B7" w:rsidP="008112B7">
            <w:pPr>
              <w:rPr>
                <w:b/>
              </w:rPr>
            </w:pPr>
            <w:r>
              <w:rPr>
                <w:b/>
              </w:rPr>
              <w:t>Recommendation</w:t>
            </w:r>
          </w:p>
        </w:tc>
      </w:tr>
      <w:tr w:rsidR="008112B7" w:rsidRPr="009467AA" w14:paraId="4786233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28B6A7C" w14:textId="0415E354" w:rsidR="008112B7" w:rsidRPr="009467AA" w:rsidRDefault="008112B7" w:rsidP="008112B7">
            <w:r w:rsidRPr="009467AA">
              <w:t>Assessment criterion 9(c)(c):</w:t>
            </w:r>
          </w:p>
          <w:p w14:paraId="32956891" w14:textId="77777777" w:rsidR="008112B7" w:rsidRPr="009467AA" w:rsidRDefault="008112B7" w:rsidP="008112B7">
            <w:pPr>
              <w:autoSpaceDE w:val="0"/>
              <w:autoSpaceDN w:val="0"/>
              <w:adjustRightInd w:val="0"/>
              <w:jc w:val="left"/>
              <w:rPr>
                <w:rFonts w:ascii="Calibri" w:hAnsi="Calibri" w:cs="Calibri"/>
                <w:b w:val="0"/>
                <w:bCs w:val="0"/>
                <w:color w:val="3C3C3C"/>
              </w:rPr>
            </w:pPr>
            <w:r w:rsidRPr="009467AA">
              <w:rPr>
                <w:rFonts w:ascii="Calibri" w:hAnsi="Calibri" w:cs="Calibri"/>
                <w:b w:val="0"/>
                <w:bCs w:val="0"/>
                <w:color w:val="3C3C3C"/>
              </w:rPr>
              <w:t>In consideration of economic sustainability, invoices are examined, time limits for payments comply with</w:t>
            </w:r>
          </w:p>
          <w:p w14:paraId="6289476E" w14:textId="28D94E94" w:rsidR="008112B7" w:rsidRPr="009467AA" w:rsidRDefault="008112B7" w:rsidP="008112B7">
            <w:pPr>
              <w:rPr>
                <w:b w:val="0"/>
              </w:rPr>
            </w:pPr>
            <w:r w:rsidRPr="009467AA">
              <w:rPr>
                <w:rFonts w:ascii="Calibri" w:hAnsi="Calibri" w:cs="Calibri"/>
                <w:b w:val="0"/>
                <w:bCs w:val="0"/>
                <w:color w:val="3C3C3C"/>
              </w:rPr>
              <w:t>good international practices, and payments are processed as stipulated in the contract.</w:t>
            </w:r>
          </w:p>
        </w:tc>
      </w:tr>
      <w:tr w:rsidR="008112B7" w14:paraId="471BE355"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0012603" w14:textId="1B5F1BD7" w:rsidR="008112B7" w:rsidRDefault="008112B7" w:rsidP="008112B7">
            <w:pPr>
              <w:rPr>
                <w:b w:val="0"/>
              </w:rPr>
            </w:pPr>
            <w:r w:rsidRPr="007D4244">
              <w:lastRenderedPageBreak/>
              <w:t>Conclusion</w:t>
            </w:r>
            <w:r>
              <w:t xml:space="preserve">: </w:t>
            </w:r>
            <w:sdt>
              <w:sdtPr>
                <w:id w:val="-291362600"/>
                <w:placeholder>
                  <w:docPart w:val="B66BFDCD04E84E30AC7F6852F41154A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1C8E56F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BD103DE" w14:textId="77777777" w:rsidR="008112B7" w:rsidRDefault="008112B7" w:rsidP="008112B7">
            <w:pPr>
              <w:rPr>
                <w:b w:val="0"/>
              </w:rPr>
            </w:pPr>
            <w:r w:rsidRPr="005C6C35">
              <w:t>Qualitative analysis</w:t>
            </w:r>
          </w:p>
        </w:tc>
      </w:tr>
      <w:tr w:rsidR="008112B7" w14:paraId="253579E3"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BABB46D" w14:textId="77777777" w:rsidR="008112B7" w:rsidRDefault="008112B7" w:rsidP="008112B7">
            <w:pPr>
              <w:rPr>
                <w:b w:val="0"/>
              </w:rPr>
            </w:pPr>
            <w:r w:rsidRPr="005C6C35">
              <w:t>Gap analysis</w:t>
            </w:r>
          </w:p>
        </w:tc>
      </w:tr>
      <w:tr w:rsidR="008112B7" w:rsidRPr="005C6C35" w14:paraId="6783F318"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F91CD76" w14:textId="77777777" w:rsidR="008112B7" w:rsidRPr="005C6C35" w:rsidRDefault="008112B7" w:rsidP="008112B7">
            <w:pPr>
              <w:rPr>
                <w:b w:val="0"/>
              </w:rPr>
            </w:pPr>
            <w:r>
              <w:t>Recommendation</w:t>
            </w:r>
          </w:p>
        </w:tc>
      </w:tr>
      <w:tr w:rsidR="008112B7" w:rsidRPr="009467AA" w14:paraId="3C657984"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C11C7A5" w14:textId="3C326FDE" w:rsidR="008112B7" w:rsidRPr="009467AA" w:rsidRDefault="008112B7" w:rsidP="008112B7">
            <w:r w:rsidRPr="009467AA">
              <w:t>Assessment criterion 9(</w:t>
            </w:r>
            <w:r>
              <w:t>c</w:t>
            </w:r>
            <w:r w:rsidRPr="009467AA">
              <w:t>)(</w:t>
            </w:r>
            <w:r>
              <w:t>d</w:t>
            </w:r>
            <w:r w:rsidRPr="009467AA">
              <w:t>):</w:t>
            </w:r>
          </w:p>
          <w:p w14:paraId="5E249498" w14:textId="65727826" w:rsidR="008112B7" w:rsidRPr="009467AA" w:rsidRDefault="008112B7" w:rsidP="008112B7">
            <w:pPr>
              <w:rPr>
                <w:b w:val="0"/>
                <w:bCs w:val="0"/>
              </w:rPr>
            </w:pPr>
            <w:r w:rsidRPr="009467AA">
              <w:rPr>
                <w:rFonts w:ascii="Calibri" w:hAnsi="Calibri" w:cs="Calibri"/>
                <w:b w:val="0"/>
                <w:bCs w:val="0"/>
                <w:color w:val="3C3C3C"/>
              </w:rPr>
              <w:t>Contract amendments are reviewed, issued and published in a timely manner. *</w:t>
            </w:r>
          </w:p>
        </w:tc>
      </w:tr>
      <w:tr w:rsidR="008112B7" w14:paraId="6754E4CD"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BF37ED1" w14:textId="67E1A2F5" w:rsidR="008112B7" w:rsidRDefault="008112B7" w:rsidP="008112B7">
            <w:pPr>
              <w:rPr>
                <w:b w:val="0"/>
              </w:rPr>
            </w:pPr>
            <w:r w:rsidRPr="007D4244">
              <w:t>Conclusion</w:t>
            </w:r>
            <w:r>
              <w:t xml:space="preserve">: </w:t>
            </w:r>
            <w:sdt>
              <w:sdtPr>
                <w:id w:val="-426812629"/>
                <w:placeholder>
                  <w:docPart w:val="CADC740E928447BBBD0FE23A842BD01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29C200E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1B0E159" w14:textId="77777777" w:rsidR="008112B7" w:rsidRDefault="008112B7" w:rsidP="008112B7">
            <w:pPr>
              <w:rPr>
                <w:b w:val="0"/>
              </w:rPr>
            </w:pPr>
            <w:r w:rsidRPr="005C6C35">
              <w:t>Qualitative analysis</w:t>
            </w:r>
          </w:p>
        </w:tc>
      </w:tr>
      <w:tr w:rsidR="008112B7" w14:paraId="7A979993"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3D09B184" w14:textId="77777777" w:rsidR="008112B7" w:rsidRPr="00DE72AC" w:rsidRDefault="008112B7" w:rsidP="008112B7">
            <w:pPr>
              <w:rPr>
                <w:b w:val="0"/>
              </w:rPr>
            </w:pPr>
            <w:r w:rsidRPr="00DE72AC">
              <w:rPr>
                <w:bCs w:val="0"/>
              </w:rPr>
              <w:t>Quantitative analysis</w:t>
            </w:r>
          </w:p>
          <w:p w14:paraId="21746370" w14:textId="649A9ED7" w:rsidR="008112B7" w:rsidRPr="00DE72AC" w:rsidRDefault="008112B7" w:rsidP="008112B7">
            <w:pPr>
              <w:autoSpaceDE w:val="0"/>
              <w:autoSpaceDN w:val="0"/>
              <w:adjustRightInd w:val="0"/>
              <w:jc w:val="left"/>
              <w:rPr>
                <w:rFonts w:ascii="Calibri" w:hAnsi="Calibri" w:cs="Calibri"/>
                <w:b w:val="0"/>
                <w:bCs w:val="0"/>
                <w:i/>
                <w:iCs/>
                <w:color w:val="3C3C3C"/>
              </w:rPr>
            </w:pPr>
            <w:r w:rsidRPr="00DE72AC">
              <w:rPr>
                <w:rFonts w:ascii="Calibri" w:hAnsi="Calibri" w:cs="Calibri"/>
                <w:b w:val="0"/>
                <w:bCs w:val="0"/>
                <w:i/>
                <w:iCs/>
                <w:color w:val="3C3C3C"/>
              </w:rPr>
              <w:t>*</w:t>
            </w:r>
            <w:r w:rsidR="007254CF">
              <w:rPr>
                <w:rFonts w:ascii="Calibri" w:hAnsi="Calibri" w:cs="Calibri"/>
                <w:b w:val="0"/>
                <w:bCs w:val="0"/>
                <w:i/>
                <w:iCs/>
                <w:color w:val="3C3C3C"/>
              </w:rPr>
              <w:t>Quantitative indicators</w:t>
            </w:r>
            <w:r w:rsidRPr="00DE72AC">
              <w:rPr>
                <w:rFonts w:ascii="Calibri" w:hAnsi="Calibri" w:cs="Calibri"/>
                <w:b w:val="0"/>
                <w:bCs w:val="0"/>
                <w:i/>
                <w:iCs/>
                <w:color w:val="3C3C3C"/>
              </w:rPr>
              <w:t xml:space="preserve"> to substantiate assessment of sub-indicator 9(c) assessment criterion (d):</w:t>
            </w:r>
          </w:p>
          <w:p w14:paraId="3D18C703" w14:textId="091774AA" w:rsidR="008112B7" w:rsidRPr="00DE72AC" w:rsidRDefault="008112B7" w:rsidP="008112B7">
            <w:pPr>
              <w:rPr>
                <w:bCs w:val="0"/>
              </w:rPr>
            </w:pPr>
            <w:r w:rsidRPr="00DE72AC">
              <w:rPr>
                <w:rFonts w:ascii="Calibri" w:hAnsi="Calibri" w:cs="Calibri"/>
                <w:b w:val="0"/>
                <w:bCs w:val="0"/>
                <w:i/>
                <w:iCs/>
                <w:color w:val="3C3C3C"/>
              </w:rPr>
              <w:t>Contract amendments (in % of total number of contracts; average increase of contract value in %)</w:t>
            </w:r>
          </w:p>
        </w:tc>
      </w:tr>
      <w:tr w:rsidR="008112B7" w14:paraId="6561C968"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A880CC" w14:textId="77777777" w:rsidR="008112B7" w:rsidRDefault="008112B7" w:rsidP="008112B7">
            <w:pPr>
              <w:rPr>
                <w:b w:val="0"/>
              </w:rPr>
            </w:pPr>
            <w:r w:rsidRPr="005C6C35">
              <w:t>Gap analysis</w:t>
            </w:r>
          </w:p>
        </w:tc>
      </w:tr>
      <w:tr w:rsidR="008112B7" w:rsidRPr="005C6C35" w14:paraId="6F698612"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3787691" w14:textId="77777777" w:rsidR="008112B7" w:rsidRPr="005C6C35" w:rsidRDefault="008112B7" w:rsidP="008112B7">
            <w:pPr>
              <w:rPr>
                <w:b w:val="0"/>
              </w:rPr>
            </w:pPr>
            <w:r>
              <w:t>Recommendation</w:t>
            </w:r>
          </w:p>
        </w:tc>
      </w:tr>
      <w:tr w:rsidR="008112B7" w:rsidRPr="009467AA" w14:paraId="54503CF8" w14:textId="77777777" w:rsidTr="00DE72A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3E4941DF" w14:textId="237B8A22" w:rsidR="008112B7" w:rsidRPr="00DE72AC" w:rsidRDefault="008112B7" w:rsidP="008112B7">
            <w:r w:rsidRPr="00DE72AC">
              <w:t>Assessment criterion 9(</w:t>
            </w:r>
            <w:r>
              <w:t>c)(e</w:t>
            </w:r>
            <w:r w:rsidRPr="00DE72AC">
              <w:t>):</w:t>
            </w:r>
          </w:p>
          <w:p w14:paraId="72B51DE6" w14:textId="77777777" w:rsidR="008112B7" w:rsidRPr="00DE72AC" w:rsidRDefault="008112B7" w:rsidP="008112B7">
            <w:pPr>
              <w:autoSpaceDE w:val="0"/>
              <w:autoSpaceDN w:val="0"/>
              <w:adjustRightInd w:val="0"/>
              <w:jc w:val="left"/>
              <w:rPr>
                <w:rFonts w:ascii="Calibri" w:hAnsi="Calibri" w:cs="Calibri"/>
                <w:b w:val="0"/>
                <w:bCs w:val="0"/>
                <w:color w:val="3C3C3C"/>
              </w:rPr>
            </w:pPr>
            <w:r w:rsidRPr="00DE72AC">
              <w:rPr>
                <w:rFonts w:ascii="Calibri" w:hAnsi="Calibri" w:cs="Calibri"/>
                <w:b w:val="0"/>
                <w:bCs w:val="0"/>
                <w:color w:val="3C3C3C"/>
              </w:rPr>
              <w:t xml:space="preserve">Procurement statistics are </w:t>
            </w:r>
            <w:proofErr w:type="gramStart"/>
            <w:r w:rsidRPr="00DE72AC">
              <w:rPr>
                <w:rFonts w:ascii="Calibri" w:hAnsi="Calibri" w:cs="Calibri"/>
                <w:b w:val="0"/>
                <w:bCs w:val="0"/>
                <w:color w:val="3C3C3C"/>
              </w:rPr>
              <w:t>available</w:t>
            </w:r>
            <w:proofErr w:type="gramEnd"/>
            <w:r w:rsidRPr="00DE72AC">
              <w:rPr>
                <w:rFonts w:ascii="Calibri" w:hAnsi="Calibri" w:cs="Calibri"/>
                <w:b w:val="0"/>
                <w:bCs w:val="0"/>
                <w:color w:val="3C3C3C"/>
              </w:rPr>
              <w:t xml:space="preserve"> and a system is in place to measure and improve procurement practices,</w:t>
            </w:r>
          </w:p>
          <w:p w14:paraId="1B70E00E" w14:textId="2948FD9D" w:rsidR="008112B7" w:rsidRPr="009467AA" w:rsidRDefault="008112B7" w:rsidP="008112B7">
            <w:r w:rsidRPr="00DE72AC">
              <w:rPr>
                <w:rFonts w:ascii="Calibri" w:hAnsi="Calibri" w:cs="Calibri"/>
                <w:b w:val="0"/>
                <w:bCs w:val="0"/>
                <w:color w:val="3C3C3C"/>
              </w:rPr>
              <w:t xml:space="preserve">and the system and its statistics </w:t>
            </w:r>
            <w:proofErr w:type="gramStart"/>
            <w:r w:rsidRPr="00DE72AC">
              <w:rPr>
                <w:rFonts w:ascii="Calibri" w:hAnsi="Calibri" w:cs="Calibri"/>
                <w:b w:val="0"/>
                <w:bCs w:val="0"/>
                <w:color w:val="3C3C3C"/>
              </w:rPr>
              <w:t>take into account</w:t>
            </w:r>
            <w:proofErr w:type="gramEnd"/>
            <w:r w:rsidRPr="00DE72AC">
              <w:rPr>
                <w:rFonts w:ascii="Calibri" w:hAnsi="Calibri" w:cs="Calibri"/>
                <w:b w:val="0"/>
                <w:bCs w:val="0"/>
                <w:color w:val="3C3C3C"/>
              </w:rPr>
              <w:t xml:space="preserve"> sustainability aspects.</w:t>
            </w:r>
          </w:p>
        </w:tc>
      </w:tr>
      <w:tr w:rsidR="008112B7" w14:paraId="1F5A6FFE" w14:textId="77777777" w:rsidTr="009467A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253FE5AA" w14:textId="4E90A769" w:rsidR="008112B7" w:rsidRDefault="008112B7" w:rsidP="008112B7">
            <w:r w:rsidRPr="007D4244">
              <w:t>Conclusion</w:t>
            </w:r>
            <w:r>
              <w:t xml:space="preserve">: </w:t>
            </w:r>
            <w:sdt>
              <w:sdtPr>
                <w:id w:val="2093343"/>
                <w:placeholder>
                  <w:docPart w:val="23DEEEB91BB0440AA8B3C682A17AFBF2"/>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3D7283E0" w14:textId="77777777" w:rsidTr="009467A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15AA32FB" w14:textId="77777777" w:rsidR="008112B7" w:rsidRPr="007D4244" w:rsidRDefault="008112B7" w:rsidP="008112B7">
            <w:pPr>
              <w:rPr>
                <w:b w:val="0"/>
              </w:rPr>
            </w:pPr>
            <w:r w:rsidRPr="005C6C35">
              <w:t>Qualitative analysis</w:t>
            </w:r>
          </w:p>
        </w:tc>
      </w:tr>
      <w:tr w:rsidR="008112B7" w:rsidRPr="005C6C35" w14:paraId="2E3679D0" w14:textId="77777777" w:rsidTr="009467A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386FA5C0" w14:textId="77777777" w:rsidR="008112B7" w:rsidRPr="005C6C35" w:rsidRDefault="008112B7" w:rsidP="008112B7">
            <w:pPr>
              <w:rPr>
                <w:b w:val="0"/>
              </w:rPr>
            </w:pPr>
            <w:r w:rsidRPr="005C6C35">
              <w:t>Gap analysis</w:t>
            </w:r>
          </w:p>
        </w:tc>
      </w:tr>
      <w:tr w:rsidR="008112B7" w:rsidRPr="005C6C35" w14:paraId="4776CFA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AEBE9D7" w14:textId="77777777" w:rsidR="008112B7" w:rsidRPr="005C6C35" w:rsidRDefault="008112B7" w:rsidP="008112B7">
            <w:pPr>
              <w:rPr>
                <w:b w:val="0"/>
              </w:rPr>
            </w:pPr>
            <w:r>
              <w:t>Recommendation</w:t>
            </w:r>
          </w:p>
        </w:tc>
      </w:tr>
      <w:tr w:rsidR="008112B7" w:rsidRPr="009467AA" w14:paraId="51BCF850"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3409C8FC" w14:textId="48D6A8A6" w:rsidR="008112B7" w:rsidRPr="00DE72AC" w:rsidRDefault="008112B7" w:rsidP="008112B7">
            <w:r w:rsidRPr="00DE72AC">
              <w:t>Assessment criterion 9(c)(f):</w:t>
            </w:r>
          </w:p>
          <w:p w14:paraId="3AAB10FE" w14:textId="2BE46B36" w:rsidR="008112B7" w:rsidRPr="00DE72AC" w:rsidRDefault="008112B7" w:rsidP="008112B7">
            <w:pPr>
              <w:autoSpaceDE w:val="0"/>
              <w:autoSpaceDN w:val="0"/>
              <w:adjustRightInd w:val="0"/>
              <w:jc w:val="left"/>
              <w:rPr>
                <w:rFonts w:ascii="Calibri" w:hAnsi="Calibri" w:cs="Calibri"/>
                <w:b w:val="0"/>
                <w:bCs w:val="0"/>
                <w:color w:val="3C3C3C"/>
              </w:rPr>
            </w:pPr>
            <w:r w:rsidRPr="00DE72AC">
              <w:rPr>
                <w:rFonts w:ascii="Calibri" w:hAnsi="Calibri" w:cs="Calibri"/>
                <w:b w:val="0"/>
                <w:bCs w:val="0"/>
                <w:color w:val="3C3C3C"/>
              </w:rPr>
              <w:t xml:space="preserve">Opportunities for direct involvement of relevant external stakeholders in public procurement are </w:t>
            </w:r>
            <w:proofErr w:type="spellStart"/>
            <w:r w:rsidRPr="00DE72AC">
              <w:rPr>
                <w:rFonts w:ascii="Calibri" w:hAnsi="Calibri" w:cs="Calibri"/>
                <w:b w:val="0"/>
                <w:bCs w:val="0"/>
                <w:color w:val="3C3C3C"/>
              </w:rPr>
              <w:t>utilised</w:t>
            </w:r>
            <w:proofErr w:type="spellEnd"/>
            <w:r w:rsidRPr="00DE72AC">
              <w:rPr>
                <w:rFonts w:ascii="Calibri" w:hAnsi="Calibri" w:cs="Calibri"/>
                <w:b w:val="0"/>
                <w:bCs w:val="0"/>
                <w:color w:val="3C3C3C"/>
              </w:rPr>
              <w:t xml:space="preserve"> to</w:t>
            </w:r>
          </w:p>
          <w:p w14:paraId="4A87AB21" w14:textId="4576A6E4" w:rsidR="008112B7" w:rsidRPr="009467AA" w:rsidRDefault="008112B7" w:rsidP="008112B7">
            <w:pPr>
              <w:rPr>
                <w:b w:val="0"/>
              </w:rPr>
            </w:pPr>
            <w:r w:rsidRPr="00DE72AC">
              <w:rPr>
                <w:rFonts w:ascii="Calibri" w:hAnsi="Calibri" w:cs="Calibri"/>
                <w:b w:val="0"/>
                <w:bCs w:val="0"/>
                <w:color w:val="3C3C3C"/>
              </w:rPr>
              <w:t>ensure outcomes in line with sustainability goals. *</w:t>
            </w:r>
          </w:p>
        </w:tc>
      </w:tr>
      <w:tr w:rsidR="008112B7" w14:paraId="5E35E5A5"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98F0168" w14:textId="211D3AE3" w:rsidR="008112B7" w:rsidRDefault="008112B7" w:rsidP="008112B7">
            <w:pPr>
              <w:rPr>
                <w:b w:val="0"/>
              </w:rPr>
            </w:pPr>
            <w:r w:rsidRPr="007D4244">
              <w:t>Conclusion</w:t>
            </w:r>
            <w:r>
              <w:t xml:space="preserve">: </w:t>
            </w:r>
            <w:sdt>
              <w:sdtPr>
                <w:id w:val="-1781337067"/>
                <w:placeholder>
                  <w:docPart w:val="53EEC7E5FD7344B3B53BCEA0097002F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20CD52C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DB4166F" w14:textId="77777777" w:rsidR="008112B7" w:rsidRDefault="008112B7" w:rsidP="008112B7">
            <w:pPr>
              <w:rPr>
                <w:b w:val="0"/>
              </w:rPr>
            </w:pPr>
            <w:r w:rsidRPr="005C6C35">
              <w:t>Qualitative analysis</w:t>
            </w:r>
          </w:p>
        </w:tc>
      </w:tr>
      <w:tr w:rsidR="008112B7" w14:paraId="19765F3C"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6FEF1A19" w14:textId="77777777" w:rsidR="008112B7" w:rsidRDefault="008112B7" w:rsidP="008112B7">
            <w:pPr>
              <w:rPr>
                <w:b w:val="0"/>
              </w:rPr>
            </w:pPr>
            <w:r>
              <w:rPr>
                <w:bCs w:val="0"/>
              </w:rPr>
              <w:t>Quantitative analysis</w:t>
            </w:r>
          </w:p>
          <w:p w14:paraId="28666999" w14:textId="31504E85" w:rsidR="008112B7" w:rsidRPr="00DE72AC" w:rsidRDefault="008112B7" w:rsidP="008112B7">
            <w:pPr>
              <w:autoSpaceDE w:val="0"/>
              <w:autoSpaceDN w:val="0"/>
              <w:adjustRightInd w:val="0"/>
              <w:jc w:val="left"/>
              <w:rPr>
                <w:rFonts w:ascii="Calibri" w:hAnsi="Calibri" w:cs="Calibri"/>
                <w:b w:val="0"/>
                <w:bCs w:val="0"/>
                <w:i/>
                <w:iCs/>
                <w:color w:val="3C3C3C"/>
              </w:rPr>
            </w:pPr>
            <w:r w:rsidRPr="00DE72AC">
              <w:rPr>
                <w:rFonts w:ascii="Calibri" w:hAnsi="Calibri" w:cs="Calibri"/>
                <w:b w:val="0"/>
                <w:bCs w:val="0"/>
                <w:i/>
                <w:iCs/>
                <w:color w:val="3C3C3C"/>
              </w:rPr>
              <w:t xml:space="preserve">*(f) </w:t>
            </w:r>
            <w:r w:rsidR="007254CF">
              <w:rPr>
                <w:rFonts w:ascii="Calibri" w:hAnsi="Calibri" w:cs="Calibri"/>
                <w:b w:val="0"/>
                <w:bCs w:val="0"/>
                <w:i/>
                <w:iCs/>
                <w:color w:val="3C3C3C"/>
              </w:rPr>
              <w:t>Quantitative indicators</w:t>
            </w:r>
            <w:r w:rsidRPr="00DE72AC">
              <w:rPr>
                <w:rFonts w:ascii="Calibri" w:hAnsi="Calibri" w:cs="Calibri"/>
                <w:b w:val="0"/>
                <w:bCs w:val="0"/>
                <w:i/>
                <w:iCs/>
                <w:color w:val="3C3C3C"/>
              </w:rPr>
              <w:t xml:space="preserve"> to substantiate assessment of sub-indicator 9(c) assessment criterion (f):</w:t>
            </w:r>
          </w:p>
          <w:p w14:paraId="7BEDC8D4" w14:textId="77777777" w:rsidR="008112B7" w:rsidRPr="00DE72AC" w:rsidRDefault="008112B7" w:rsidP="008112B7">
            <w:pPr>
              <w:autoSpaceDE w:val="0"/>
              <w:autoSpaceDN w:val="0"/>
              <w:adjustRightInd w:val="0"/>
              <w:jc w:val="left"/>
              <w:rPr>
                <w:rFonts w:ascii="Calibri" w:hAnsi="Calibri" w:cs="Calibri"/>
                <w:b w:val="0"/>
                <w:bCs w:val="0"/>
                <w:i/>
                <w:iCs/>
                <w:color w:val="3C3C3C"/>
              </w:rPr>
            </w:pPr>
            <w:r w:rsidRPr="00DE72AC">
              <w:rPr>
                <w:rFonts w:ascii="Calibri" w:hAnsi="Calibri" w:cs="Calibri"/>
                <w:b w:val="0"/>
                <w:bCs w:val="0"/>
                <w:i/>
                <w:iCs/>
                <w:color w:val="3C3C3C"/>
              </w:rPr>
              <w:t xml:space="preserve">Percentage of contracts with direct involvement of civil society: Planning phase; Bid/Proposal </w:t>
            </w:r>
            <w:proofErr w:type="gramStart"/>
            <w:r w:rsidRPr="00DE72AC">
              <w:rPr>
                <w:rFonts w:ascii="Calibri" w:hAnsi="Calibri" w:cs="Calibri"/>
                <w:b w:val="0"/>
                <w:bCs w:val="0"/>
                <w:i/>
                <w:iCs/>
                <w:color w:val="3C3C3C"/>
              </w:rPr>
              <w:t>opening;</w:t>
            </w:r>
            <w:proofErr w:type="gramEnd"/>
          </w:p>
          <w:p w14:paraId="74130A13" w14:textId="6C3E5A55" w:rsidR="008112B7" w:rsidRPr="00DE72AC" w:rsidRDefault="008112B7" w:rsidP="008112B7">
            <w:pPr>
              <w:rPr>
                <w:bCs w:val="0"/>
              </w:rPr>
            </w:pPr>
            <w:r w:rsidRPr="00DE72AC">
              <w:rPr>
                <w:rFonts w:ascii="Calibri" w:hAnsi="Calibri" w:cs="Calibri"/>
                <w:b w:val="0"/>
                <w:bCs w:val="0"/>
                <w:i/>
                <w:iCs/>
                <w:color w:val="3C3C3C"/>
              </w:rPr>
              <w:t>Evaluation and contract award, as permitted; Contract implementation)14</w:t>
            </w:r>
          </w:p>
        </w:tc>
      </w:tr>
      <w:tr w:rsidR="008112B7" w14:paraId="2D02E75D"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FEC72F4" w14:textId="77777777" w:rsidR="008112B7" w:rsidRDefault="008112B7" w:rsidP="008112B7">
            <w:pPr>
              <w:rPr>
                <w:b w:val="0"/>
              </w:rPr>
            </w:pPr>
            <w:r w:rsidRPr="005C6C35">
              <w:t>Gap analysis</w:t>
            </w:r>
          </w:p>
        </w:tc>
      </w:tr>
      <w:tr w:rsidR="008112B7" w:rsidRPr="005C6C35" w14:paraId="40044CC4"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372A3D7" w14:textId="77777777" w:rsidR="008112B7" w:rsidRPr="005C6C35" w:rsidRDefault="008112B7" w:rsidP="008112B7">
            <w:pPr>
              <w:rPr>
                <w:b w:val="0"/>
              </w:rPr>
            </w:pPr>
            <w:r>
              <w:t>Recommendation</w:t>
            </w:r>
          </w:p>
        </w:tc>
      </w:tr>
      <w:tr w:rsidR="008112B7" w14:paraId="36782FF3"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001D6FF" w14:textId="0441FA2F" w:rsidR="008112B7" w:rsidRPr="00DE72AC" w:rsidRDefault="008112B7" w:rsidP="008112B7">
            <w:r w:rsidRPr="00DE72AC">
              <w:t>Assessment criterion 9(</w:t>
            </w:r>
            <w:r>
              <w:t>c</w:t>
            </w:r>
            <w:r w:rsidRPr="00DE72AC">
              <w:t>)(</w:t>
            </w:r>
            <w:r>
              <w:t>g</w:t>
            </w:r>
            <w:r w:rsidRPr="00DE72AC">
              <w:t>):</w:t>
            </w:r>
          </w:p>
          <w:p w14:paraId="558E3E3F" w14:textId="77777777" w:rsidR="008112B7" w:rsidRPr="00DE72AC" w:rsidRDefault="008112B7" w:rsidP="008112B7">
            <w:pPr>
              <w:autoSpaceDE w:val="0"/>
              <w:autoSpaceDN w:val="0"/>
              <w:adjustRightInd w:val="0"/>
              <w:jc w:val="left"/>
              <w:rPr>
                <w:rFonts w:ascii="Calibri" w:hAnsi="Calibri" w:cs="Calibri"/>
                <w:b w:val="0"/>
                <w:bCs w:val="0"/>
                <w:color w:val="3C3C3C"/>
              </w:rPr>
            </w:pPr>
            <w:r w:rsidRPr="00DE72AC">
              <w:rPr>
                <w:rFonts w:ascii="Calibri" w:hAnsi="Calibri" w:cs="Calibri"/>
                <w:b w:val="0"/>
                <w:bCs w:val="0"/>
                <w:color w:val="3C3C3C"/>
              </w:rPr>
              <w:t>The records for contracts with sustainability considerations are complete and accurate and easily accessible in</w:t>
            </w:r>
          </w:p>
          <w:p w14:paraId="0EE9B2AC" w14:textId="17438EA5" w:rsidR="008112B7" w:rsidRDefault="008112B7" w:rsidP="008112B7">
            <w:pPr>
              <w:rPr>
                <w:b w:val="0"/>
              </w:rPr>
            </w:pPr>
            <w:r w:rsidRPr="00DE72AC">
              <w:rPr>
                <w:rFonts w:ascii="Calibri" w:hAnsi="Calibri" w:cs="Calibri"/>
                <w:b w:val="0"/>
                <w:bCs w:val="0"/>
                <w:color w:val="3C3C3C"/>
              </w:rPr>
              <w:t>a single file. *</w:t>
            </w:r>
          </w:p>
        </w:tc>
      </w:tr>
      <w:tr w:rsidR="008112B7" w14:paraId="5B419587"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BD45159" w14:textId="2F314CDD" w:rsidR="008112B7" w:rsidRDefault="008112B7" w:rsidP="008112B7">
            <w:pPr>
              <w:rPr>
                <w:b w:val="0"/>
              </w:rPr>
            </w:pPr>
            <w:r w:rsidRPr="007D4244">
              <w:lastRenderedPageBreak/>
              <w:t>Conclusion</w:t>
            </w:r>
            <w:r>
              <w:t xml:space="preserve">: </w:t>
            </w:r>
            <w:sdt>
              <w:sdtPr>
                <w:id w:val="-1408531716"/>
                <w:placeholder>
                  <w:docPart w:val="E2364E1053EC49F498A93983198CF55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3E8F63DA"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C1BB8DB" w14:textId="77777777" w:rsidR="008112B7" w:rsidRDefault="008112B7" w:rsidP="008112B7">
            <w:pPr>
              <w:rPr>
                <w:b w:val="0"/>
              </w:rPr>
            </w:pPr>
            <w:r w:rsidRPr="005C6C35">
              <w:t>Qualitative analysis</w:t>
            </w:r>
          </w:p>
        </w:tc>
      </w:tr>
      <w:tr w:rsidR="008112B7" w:rsidRPr="005C6C35" w14:paraId="3658A216" w14:textId="77777777" w:rsidTr="00DE72A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1DF6882D" w14:textId="77777777" w:rsidR="008112B7" w:rsidRPr="00DE72AC" w:rsidRDefault="008112B7" w:rsidP="008112B7">
            <w:pPr>
              <w:rPr>
                <w:bCs w:val="0"/>
              </w:rPr>
            </w:pPr>
            <w:r w:rsidRPr="00DE72AC">
              <w:rPr>
                <w:bCs w:val="0"/>
              </w:rPr>
              <w:t>Quantitative analysis</w:t>
            </w:r>
          </w:p>
          <w:p w14:paraId="6BD782B6" w14:textId="4056547D" w:rsidR="008112B7" w:rsidRPr="00DE72AC" w:rsidRDefault="008112B7" w:rsidP="008112B7">
            <w:pPr>
              <w:autoSpaceDE w:val="0"/>
              <w:autoSpaceDN w:val="0"/>
              <w:adjustRightInd w:val="0"/>
              <w:jc w:val="left"/>
              <w:rPr>
                <w:rFonts w:ascii="Calibri" w:hAnsi="Calibri" w:cs="Calibri"/>
                <w:b w:val="0"/>
                <w:bCs w:val="0"/>
                <w:i/>
                <w:iCs/>
                <w:color w:val="3C3C3C"/>
              </w:rPr>
            </w:pPr>
            <w:r w:rsidRPr="00DE72AC">
              <w:rPr>
                <w:rFonts w:ascii="Calibri" w:hAnsi="Calibri" w:cs="Calibri"/>
                <w:b w:val="0"/>
                <w:bCs w:val="0"/>
                <w:i/>
                <w:iCs/>
                <w:color w:val="3C3C3C"/>
              </w:rPr>
              <w:t>*Quantitative indicators to substantiate assessment of sub-indicator 9(c) Assessment criterion (g):</w:t>
            </w:r>
          </w:p>
          <w:p w14:paraId="45BE72D5" w14:textId="38904A45" w:rsidR="008112B7" w:rsidRPr="00DE72AC" w:rsidRDefault="008112B7" w:rsidP="008112B7">
            <w:pPr>
              <w:autoSpaceDE w:val="0"/>
              <w:autoSpaceDN w:val="0"/>
              <w:adjustRightInd w:val="0"/>
              <w:jc w:val="left"/>
              <w:rPr>
                <w:rFonts w:ascii="Calibri" w:hAnsi="Calibri" w:cs="Calibri"/>
                <w:b w:val="0"/>
                <w:bCs w:val="0"/>
                <w:i/>
                <w:iCs/>
                <w:color w:val="3C3C3C"/>
              </w:rPr>
            </w:pPr>
            <w:r w:rsidRPr="00DE72AC">
              <w:rPr>
                <w:rFonts w:ascii="Calibri" w:hAnsi="Calibri" w:cs="Calibri"/>
                <w:b w:val="0"/>
                <w:bCs w:val="0"/>
                <w:i/>
                <w:iCs/>
                <w:color w:val="3C3C3C"/>
              </w:rPr>
              <w:t xml:space="preserve">Share of contracts with sustainability </w:t>
            </w:r>
            <w:r>
              <w:rPr>
                <w:rFonts w:ascii="Calibri" w:hAnsi="Calibri" w:cs="Calibri"/>
                <w:b w:val="0"/>
                <w:bCs w:val="0"/>
                <w:i/>
                <w:iCs/>
                <w:color w:val="3C3C3C"/>
              </w:rPr>
              <w:t xml:space="preserve">considerations </w:t>
            </w:r>
            <w:r w:rsidRPr="00DE72AC">
              <w:rPr>
                <w:rFonts w:ascii="Calibri" w:hAnsi="Calibri" w:cs="Calibri"/>
                <w:b w:val="0"/>
                <w:bCs w:val="0"/>
                <w:i/>
                <w:iCs/>
                <w:color w:val="3C3C3C"/>
              </w:rPr>
              <w:t>with complete and accurate records and databases (in %)15</w:t>
            </w:r>
          </w:p>
          <w:p w14:paraId="5FA0C955" w14:textId="364832D1" w:rsidR="008112B7" w:rsidRPr="00DE72AC" w:rsidRDefault="008112B7" w:rsidP="008112B7">
            <w:pPr>
              <w:rPr>
                <w:b w:val="0"/>
                <w:bCs w:val="0"/>
              </w:rPr>
            </w:pPr>
            <w:r w:rsidRPr="00DE72AC">
              <w:rPr>
                <w:rFonts w:ascii="Calibri" w:hAnsi="Calibri" w:cs="Calibri"/>
                <w:b w:val="0"/>
                <w:bCs w:val="0"/>
                <w:i/>
                <w:iCs/>
                <w:color w:val="3C3C3C"/>
              </w:rPr>
              <w:t>Source for all: Sample of procurement cases.</w:t>
            </w:r>
          </w:p>
        </w:tc>
      </w:tr>
      <w:tr w:rsidR="008112B7" w14:paraId="5006D10C"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14F0887" w14:textId="77777777" w:rsidR="008112B7" w:rsidRDefault="008112B7" w:rsidP="008112B7">
            <w:pPr>
              <w:rPr>
                <w:b w:val="0"/>
              </w:rPr>
            </w:pPr>
            <w:r w:rsidRPr="005C6C35">
              <w:t>Gap analysis</w:t>
            </w:r>
          </w:p>
        </w:tc>
      </w:tr>
      <w:tr w:rsidR="008112B7" w:rsidRPr="005C6C35" w14:paraId="6BBA05BE"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08EA76E" w14:textId="77777777" w:rsidR="008112B7" w:rsidRPr="005C6C35" w:rsidRDefault="008112B7" w:rsidP="008112B7">
            <w:pPr>
              <w:rPr>
                <w:b w:val="0"/>
              </w:rPr>
            </w:pPr>
            <w:r>
              <w:t>Recommendation</w:t>
            </w:r>
          </w:p>
        </w:tc>
      </w:tr>
      <w:tr w:rsidR="008112B7" w:rsidRPr="009467AA" w14:paraId="601314FC"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03F1EE7A" w14:textId="77777777" w:rsidR="008112B7" w:rsidRPr="0075347C" w:rsidRDefault="008112B7" w:rsidP="008112B7">
            <w:r w:rsidRPr="0075347C">
              <w:t>Assessment criterion 9(c)(h):</w:t>
            </w:r>
          </w:p>
          <w:p w14:paraId="4590D39D" w14:textId="04A60029" w:rsidR="008112B7" w:rsidRPr="0075347C" w:rsidRDefault="008112B7" w:rsidP="008112B7">
            <w:pPr>
              <w:rPr>
                <w:b w:val="0"/>
                <w:bCs w:val="0"/>
              </w:rPr>
            </w:pPr>
            <w:r w:rsidRPr="0075347C">
              <w:rPr>
                <w:rFonts w:ascii="Calibri" w:hAnsi="Calibri" w:cs="Calibri"/>
                <w:b w:val="0"/>
                <w:bCs w:val="0"/>
                <w:color w:val="3C3C3C"/>
              </w:rPr>
              <w:t>Appropriate methods are used to monitor and evaluate sustainability effects over the life span of products.</w:t>
            </w:r>
          </w:p>
        </w:tc>
      </w:tr>
      <w:tr w:rsidR="008112B7" w14:paraId="73D87E9D"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718F76A" w14:textId="2ED62039" w:rsidR="008112B7" w:rsidRDefault="008112B7" w:rsidP="008112B7">
            <w:pPr>
              <w:rPr>
                <w:b w:val="0"/>
              </w:rPr>
            </w:pPr>
            <w:r w:rsidRPr="007D4244">
              <w:t>Conclusion</w:t>
            </w:r>
            <w:r>
              <w:t xml:space="preserve">: </w:t>
            </w:r>
            <w:sdt>
              <w:sdtPr>
                <w:id w:val="-570819768"/>
                <w:placeholder>
                  <w:docPart w:val="4ED76A4FCABC4885A96C35A5C538BB4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2CEA920B"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00ED5BE2" w14:textId="77777777" w:rsidR="008112B7" w:rsidRDefault="008112B7" w:rsidP="008112B7">
            <w:pPr>
              <w:rPr>
                <w:b w:val="0"/>
              </w:rPr>
            </w:pPr>
            <w:r w:rsidRPr="005C6C35">
              <w:t>Qualitative analysis</w:t>
            </w:r>
          </w:p>
        </w:tc>
      </w:tr>
      <w:tr w:rsidR="008112B7" w14:paraId="73A9B1C9"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DF17887" w14:textId="77777777" w:rsidR="008112B7" w:rsidRDefault="008112B7" w:rsidP="008112B7">
            <w:pPr>
              <w:rPr>
                <w:b w:val="0"/>
              </w:rPr>
            </w:pPr>
            <w:r w:rsidRPr="005C6C35">
              <w:t>Gap analysis</w:t>
            </w:r>
          </w:p>
        </w:tc>
      </w:tr>
      <w:tr w:rsidR="008112B7" w14:paraId="0853AC3F"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0167357" w14:textId="77777777" w:rsidR="008112B7" w:rsidRDefault="008112B7" w:rsidP="008112B7">
            <w:pPr>
              <w:rPr>
                <w:b w:val="0"/>
              </w:rPr>
            </w:pPr>
            <w:r>
              <w:t>Recommendation</w:t>
            </w:r>
          </w:p>
        </w:tc>
      </w:tr>
      <w:tr w:rsidR="008112B7" w:rsidRPr="009467AA" w14:paraId="65A75EDF" w14:textId="77777777" w:rsidTr="0075347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C8A849F" w14:textId="7426CEB9" w:rsidR="008112B7" w:rsidRPr="0075347C" w:rsidRDefault="008112B7" w:rsidP="008112B7">
            <w:r w:rsidRPr="0075347C">
              <w:t>Assessment criterion 9(c)(</w:t>
            </w:r>
            <w:r>
              <w:t>i</w:t>
            </w:r>
            <w:r w:rsidRPr="0075347C">
              <w:t>):</w:t>
            </w:r>
          </w:p>
          <w:p w14:paraId="4AA5743F" w14:textId="77777777" w:rsidR="008112B7" w:rsidRPr="0075347C" w:rsidRDefault="008112B7" w:rsidP="008112B7">
            <w:pPr>
              <w:autoSpaceDE w:val="0"/>
              <w:autoSpaceDN w:val="0"/>
              <w:adjustRightInd w:val="0"/>
              <w:jc w:val="left"/>
              <w:rPr>
                <w:rFonts w:ascii="Calibri" w:hAnsi="Calibri" w:cs="Calibri"/>
                <w:b w:val="0"/>
                <w:bCs w:val="0"/>
                <w:color w:val="3C3C3C"/>
              </w:rPr>
            </w:pPr>
            <w:r w:rsidRPr="0075347C">
              <w:rPr>
                <w:rFonts w:ascii="Calibri" w:hAnsi="Calibri" w:cs="Calibri"/>
                <w:b w:val="0"/>
                <w:bCs w:val="0"/>
                <w:color w:val="3C3C3C"/>
              </w:rPr>
              <w:t>There is evidence that sustainability clauses and/or sustainability performance indicators related to the</w:t>
            </w:r>
          </w:p>
          <w:p w14:paraId="190EBE4D" w14:textId="4869649C" w:rsidR="008112B7" w:rsidRPr="009467AA" w:rsidRDefault="008112B7" w:rsidP="008112B7">
            <w:r w:rsidRPr="0075347C">
              <w:rPr>
                <w:rFonts w:ascii="Calibri" w:hAnsi="Calibri" w:cs="Calibri"/>
                <w:b w:val="0"/>
                <w:bCs w:val="0"/>
                <w:color w:val="3C3C3C"/>
              </w:rPr>
              <w:t xml:space="preserve">contract </w:t>
            </w:r>
            <w:proofErr w:type="gramStart"/>
            <w:r w:rsidRPr="0075347C">
              <w:rPr>
                <w:rFonts w:ascii="Calibri" w:hAnsi="Calibri" w:cs="Calibri"/>
                <w:b w:val="0"/>
                <w:bCs w:val="0"/>
                <w:color w:val="3C3C3C"/>
              </w:rPr>
              <w:t>are</w:t>
            </w:r>
            <w:proofErr w:type="gramEnd"/>
            <w:r w:rsidRPr="0075347C">
              <w:rPr>
                <w:rFonts w:ascii="Calibri" w:hAnsi="Calibri" w:cs="Calibri"/>
                <w:b w:val="0"/>
                <w:bCs w:val="0"/>
                <w:color w:val="3C3C3C"/>
              </w:rPr>
              <w:t xml:space="preserve"> enforced.</w:t>
            </w:r>
          </w:p>
        </w:tc>
      </w:tr>
      <w:tr w:rsidR="008112B7" w14:paraId="5D6CCD26" w14:textId="77777777" w:rsidTr="009467AA">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60EF751D" w14:textId="5DCF910C" w:rsidR="008112B7" w:rsidRDefault="008112B7" w:rsidP="008112B7">
            <w:r w:rsidRPr="007D4244">
              <w:t>Conclusion</w:t>
            </w:r>
            <w:r>
              <w:t xml:space="preserve">: </w:t>
            </w:r>
            <w:sdt>
              <w:sdtPr>
                <w:id w:val="-620308654"/>
                <w:placeholder>
                  <w:docPart w:val="7885C2EC73404F24A949EA817C7789FF"/>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rsidRPr="007D4244" w14:paraId="265FC702" w14:textId="77777777" w:rsidTr="009467AA">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5C1B823A" w14:textId="77777777" w:rsidR="008112B7" w:rsidRPr="007D4244" w:rsidRDefault="008112B7" w:rsidP="008112B7">
            <w:pPr>
              <w:rPr>
                <w:b w:val="0"/>
              </w:rPr>
            </w:pPr>
            <w:r w:rsidRPr="005C6C35">
              <w:t>Qualitative analysis</w:t>
            </w:r>
          </w:p>
        </w:tc>
      </w:tr>
      <w:tr w:rsidR="008112B7" w:rsidRPr="005C6C35" w14:paraId="2A7F7732" w14:textId="77777777" w:rsidTr="009467AA">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232DAE2B" w14:textId="77777777" w:rsidR="008112B7" w:rsidRPr="005C6C35" w:rsidRDefault="008112B7" w:rsidP="008112B7">
            <w:pPr>
              <w:rPr>
                <w:b w:val="0"/>
              </w:rPr>
            </w:pPr>
            <w:r w:rsidRPr="005C6C35">
              <w:t>Gap analysis</w:t>
            </w:r>
          </w:p>
        </w:tc>
      </w:tr>
      <w:tr w:rsidR="008112B7" w:rsidRPr="005C6C35" w14:paraId="37E0A581"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70C8F41" w14:textId="77777777" w:rsidR="008112B7" w:rsidRPr="005C6C35" w:rsidRDefault="008112B7" w:rsidP="008112B7">
            <w:pPr>
              <w:rPr>
                <w:b w:val="0"/>
              </w:rPr>
            </w:pPr>
            <w:r>
              <w:t>Recommendation</w:t>
            </w:r>
          </w:p>
        </w:tc>
      </w:tr>
      <w:tr w:rsidR="008112B7" w:rsidRPr="009467AA" w14:paraId="57A9B79B"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03A0720" w14:textId="4F02CBE7" w:rsidR="008112B7" w:rsidRDefault="008112B7" w:rsidP="008112B7">
            <w:pPr>
              <w:rPr>
                <w:b w:val="0"/>
                <w:bCs w:val="0"/>
              </w:rPr>
            </w:pPr>
            <w:r w:rsidRPr="0075347C">
              <w:t>Assessment criterion 9(c)(</w:t>
            </w:r>
            <w:r>
              <w:t>j</w:t>
            </w:r>
            <w:r w:rsidRPr="0075347C">
              <w:t>):</w:t>
            </w:r>
          </w:p>
          <w:p w14:paraId="78CAC043" w14:textId="77777777" w:rsidR="008112B7" w:rsidRPr="0075347C" w:rsidRDefault="008112B7" w:rsidP="008112B7">
            <w:pPr>
              <w:autoSpaceDE w:val="0"/>
              <w:autoSpaceDN w:val="0"/>
              <w:adjustRightInd w:val="0"/>
              <w:jc w:val="left"/>
              <w:rPr>
                <w:rFonts w:ascii="Calibri" w:hAnsi="Calibri" w:cs="Calibri"/>
                <w:b w:val="0"/>
                <w:bCs w:val="0"/>
                <w:color w:val="3C3C3C"/>
              </w:rPr>
            </w:pPr>
            <w:r w:rsidRPr="0075347C">
              <w:rPr>
                <w:rFonts w:ascii="Calibri" w:hAnsi="Calibri" w:cs="Calibri"/>
                <w:b w:val="0"/>
                <w:bCs w:val="0"/>
                <w:color w:val="3C3C3C"/>
              </w:rPr>
              <w:t>There is evidence that lessons learned are collected from individual procurements and used for continuous</w:t>
            </w:r>
          </w:p>
          <w:p w14:paraId="0DF3A911" w14:textId="635BA1EC" w:rsidR="008112B7" w:rsidRPr="0075347C" w:rsidRDefault="008112B7" w:rsidP="008112B7">
            <w:pPr>
              <w:rPr>
                <w:b w:val="0"/>
                <w:bCs w:val="0"/>
              </w:rPr>
            </w:pPr>
            <w:r w:rsidRPr="0075347C">
              <w:rPr>
                <w:rFonts w:ascii="Calibri" w:hAnsi="Calibri" w:cs="Calibri"/>
                <w:b w:val="0"/>
                <w:bCs w:val="0"/>
                <w:color w:val="3C3C3C"/>
              </w:rPr>
              <w:t>improvement.</w:t>
            </w:r>
          </w:p>
        </w:tc>
      </w:tr>
      <w:tr w:rsidR="008112B7" w14:paraId="7FC5C554"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4F5AB9F" w14:textId="689A96BF" w:rsidR="008112B7" w:rsidRDefault="008112B7" w:rsidP="008112B7">
            <w:pPr>
              <w:rPr>
                <w:b w:val="0"/>
              </w:rPr>
            </w:pPr>
            <w:r w:rsidRPr="007D4244">
              <w:t>Conclusion</w:t>
            </w:r>
            <w:r>
              <w:t xml:space="preserve">: </w:t>
            </w:r>
            <w:sdt>
              <w:sdtPr>
                <w:id w:val="1003321457"/>
                <w:placeholder>
                  <w:docPart w:val="ED548656F29E46F0819E746B1AB37883"/>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8112B7" w14:paraId="41B71D86"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7E906CF" w14:textId="77777777" w:rsidR="008112B7" w:rsidRDefault="008112B7" w:rsidP="008112B7">
            <w:pPr>
              <w:rPr>
                <w:b w:val="0"/>
              </w:rPr>
            </w:pPr>
            <w:r w:rsidRPr="005C6C35">
              <w:t>Qualitative analysis</w:t>
            </w:r>
          </w:p>
        </w:tc>
      </w:tr>
      <w:tr w:rsidR="008112B7" w14:paraId="1DB8D31D"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6B4B60C" w14:textId="77777777" w:rsidR="008112B7" w:rsidRDefault="008112B7" w:rsidP="008112B7">
            <w:pPr>
              <w:rPr>
                <w:b w:val="0"/>
              </w:rPr>
            </w:pPr>
            <w:r w:rsidRPr="005C6C35">
              <w:t>Gap analysis</w:t>
            </w:r>
          </w:p>
        </w:tc>
      </w:tr>
      <w:tr w:rsidR="008112B7" w:rsidRPr="005C6C35" w14:paraId="2E899029" w14:textId="77777777" w:rsidTr="009467AA">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687B076" w14:textId="77777777" w:rsidR="008112B7" w:rsidRPr="005C6C35" w:rsidRDefault="008112B7" w:rsidP="008112B7">
            <w:pPr>
              <w:rPr>
                <w:b w:val="0"/>
              </w:rPr>
            </w:pPr>
            <w:r>
              <w:t>Recommendation</w:t>
            </w:r>
          </w:p>
        </w:tc>
      </w:tr>
    </w:tbl>
    <w:p w14:paraId="55E17E88" w14:textId="77777777" w:rsidR="000B0813" w:rsidRDefault="000B0813" w:rsidP="007976C9"/>
    <w:p w14:paraId="01807EFF" w14:textId="2D0996D7" w:rsidR="009467AA" w:rsidRPr="0075347C" w:rsidRDefault="008112B7" w:rsidP="009467AA">
      <w:pPr>
        <w:rPr>
          <w:bCs/>
          <w:sz w:val="32"/>
          <w:szCs w:val="32"/>
        </w:rPr>
      </w:pPr>
      <w:r>
        <w:rPr>
          <w:bCs/>
          <w:sz w:val="32"/>
          <w:szCs w:val="32"/>
        </w:rPr>
        <w:t>SPP-</w:t>
      </w:r>
      <w:r w:rsidR="0075347C" w:rsidRPr="00FA08B0">
        <w:rPr>
          <w:bCs/>
          <w:sz w:val="32"/>
          <w:szCs w:val="32"/>
        </w:rPr>
        <w:t xml:space="preserve">Indicator </w:t>
      </w:r>
      <w:r w:rsidR="0075347C">
        <w:rPr>
          <w:bCs/>
          <w:sz w:val="32"/>
          <w:szCs w:val="32"/>
        </w:rPr>
        <w:t>10</w:t>
      </w:r>
      <w:r w:rsidR="0075347C" w:rsidRPr="00FA08B0">
        <w:rPr>
          <w:bCs/>
          <w:sz w:val="32"/>
          <w:szCs w:val="32"/>
        </w:rPr>
        <w:t xml:space="preserve">. </w:t>
      </w:r>
      <w:r w:rsidR="0075347C">
        <w:rPr>
          <w:bCs/>
          <w:sz w:val="32"/>
          <w:szCs w:val="32"/>
        </w:rPr>
        <w:t xml:space="preserve">The private sector contributes to a more sustainable </w:t>
      </w:r>
      <w:r>
        <w:rPr>
          <w:bCs/>
          <w:sz w:val="32"/>
          <w:szCs w:val="32"/>
        </w:rPr>
        <w:t xml:space="preserve">public </w:t>
      </w:r>
      <w:r w:rsidR="0075347C">
        <w:rPr>
          <w:bCs/>
          <w:sz w:val="32"/>
          <w:szCs w:val="32"/>
        </w:rPr>
        <w:t>procurement market</w:t>
      </w:r>
    </w:p>
    <w:tbl>
      <w:tblPr>
        <w:tblStyle w:val="GridTable1Light-Accent3"/>
        <w:tblW w:w="10060" w:type="dxa"/>
        <w:tblLook w:val="0000" w:firstRow="0" w:lastRow="0" w:firstColumn="0" w:lastColumn="0" w:noHBand="0" w:noVBand="0"/>
      </w:tblPr>
      <w:tblGrid>
        <w:gridCol w:w="10060"/>
      </w:tblGrid>
      <w:tr w:rsidR="0075347C" w14:paraId="13F3B709" w14:textId="77777777" w:rsidTr="00E03664">
        <w:trPr>
          <w:trHeight w:val="526"/>
        </w:trPr>
        <w:tc>
          <w:tcPr>
            <w:tcW w:w="10060" w:type="dxa"/>
            <w:shd w:val="clear" w:color="auto" w:fill="5ACBF8" w:themeFill="accent3" w:themeFillTint="99"/>
          </w:tcPr>
          <w:p w14:paraId="11359544" w14:textId="1F0B35A8" w:rsidR="0075347C" w:rsidRPr="0075347C" w:rsidRDefault="0075347C" w:rsidP="00E03664">
            <w:pPr>
              <w:jc w:val="center"/>
              <w:rPr>
                <w:b/>
              </w:rPr>
            </w:pPr>
            <w:r w:rsidRPr="0075347C">
              <w:rPr>
                <w:b/>
              </w:rPr>
              <w:lastRenderedPageBreak/>
              <w:t xml:space="preserve">Sub-indicator 10(a) </w:t>
            </w:r>
          </w:p>
          <w:p w14:paraId="4FABFC1D" w14:textId="3F77488A" w:rsidR="0075347C" w:rsidRPr="0075347C" w:rsidRDefault="0075347C" w:rsidP="00E03664">
            <w:pPr>
              <w:jc w:val="center"/>
              <w:rPr>
                <w:b/>
              </w:rPr>
            </w:pPr>
            <w:r w:rsidRPr="0075347C">
              <w:rPr>
                <w:b/>
              </w:rPr>
              <w:t>Dialogue and partnerships between public and private sector</w:t>
            </w:r>
          </w:p>
        </w:tc>
      </w:tr>
      <w:tr w:rsidR="0075347C" w:rsidRPr="009467AA" w14:paraId="4C943F9B" w14:textId="77777777" w:rsidTr="00E03664">
        <w:trPr>
          <w:trHeight w:val="299"/>
        </w:trPr>
        <w:tc>
          <w:tcPr>
            <w:tcW w:w="10060" w:type="dxa"/>
            <w:shd w:val="clear" w:color="auto" w:fill="C7EDFC" w:themeFill="accent3" w:themeFillTint="33"/>
          </w:tcPr>
          <w:p w14:paraId="07C18739" w14:textId="45C3C698" w:rsidR="0075347C" w:rsidRPr="0075347C" w:rsidRDefault="0075347C" w:rsidP="00E03664">
            <w:pPr>
              <w:rPr>
                <w:b/>
              </w:rPr>
            </w:pPr>
            <w:r w:rsidRPr="0075347C">
              <w:rPr>
                <w:b/>
              </w:rPr>
              <w:t>Assessment criterion 10(a)(a):</w:t>
            </w:r>
          </w:p>
          <w:p w14:paraId="2BE63288" w14:textId="7A04041D" w:rsidR="0075347C" w:rsidRPr="0075347C" w:rsidRDefault="008112B7" w:rsidP="0075347C">
            <w:pPr>
              <w:autoSpaceDE w:val="0"/>
              <w:autoSpaceDN w:val="0"/>
              <w:adjustRightInd w:val="0"/>
              <w:jc w:val="left"/>
              <w:rPr>
                <w:rFonts w:ascii="Calibri" w:hAnsi="Calibri" w:cs="Calibri"/>
                <w:color w:val="3C3C3C"/>
              </w:rPr>
            </w:pPr>
            <w:r>
              <w:rPr>
                <w:rFonts w:ascii="Calibri" w:hAnsi="Calibri" w:cs="Calibri"/>
                <w:color w:val="3C3C3C"/>
              </w:rPr>
              <w:t>Procuring entities</w:t>
            </w:r>
            <w:r w:rsidR="0075347C" w:rsidRPr="0075347C">
              <w:rPr>
                <w:rFonts w:ascii="Calibri" w:hAnsi="Calibri" w:cs="Calibri"/>
                <w:color w:val="3C3C3C"/>
              </w:rPr>
              <w:t xml:space="preserve"> use established mechanisms to encourage an open dialogue and partnerships with the</w:t>
            </w:r>
          </w:p>
          <w:p w14:paraId="266D5CF7" w14:textId="4A91BA33" w:rsidR="0075347C" w:rsidRPr="0075347C" w:rsidRDefault="0075347C" w:rsidP="0075347C">
            <w:r w:rsidRPr="0075347C">
              <w:rPr>
                <w:rFonts w:ascii="Calibri" w:hAnsi="Calibri" w:cs="Calibri"/>
                <w:color w:val="3C3C3C"/>
              </w:rPr>
              <w:t>private sector to achieve sustainability in procurement. *</w:t>
            </w:r>
          </w:p>
        </w:tc>
      </w:tr>
      <w:tr w:rsidR="0075347C" w14:paraId="63EC170C" w14:textId="77777777" w:rsidTr="00E03664">
        <w:trPr>
          <w:trHeight w:val="366"/>
        </w:trPr>
        <w:tc>
          <w:tcPr>
            <w:tcW w:w="10060" w:type="dxa"/>
          </w:tcPr>
          <w:p w14:paraId="6E58E8E9" w14:textId="72590095" w:rsidR="0075347C" w:rsidRDefault="0075347C" w:rsidP="00E03664">
            <w:r w:rsidRPr="007D4244">
              <w:rPr>
                <w:b/>
              </w:rPr>
              <w:t>Conclusion</w:t>
            </w:r>
            <w:r>
              <w:t xml:space="preserve">: </w:t>
            </w:r>
            <w:sdt>
              <w:sdtPr>
                <w:id w:val="418835921"/>
                <w:placeholder>
                  <w:docPart w:val="923BF9FA2A4A44ACB56ADAD4D9CB81B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rsidRPr="007D4244" w14:paraId="412CC2B4" w14:textId="77777777" w:rsidTr="00E03664">
        <w:trPr>
          <w:trHeight w:val="770"/>
        </w:trPr>
        <w:tc>
          <w:tcPr>
            <w:tcW w:w="10060" w:type="dxa"/>
          </w:tcPr>
          <w:p w14:paraId="1EC686C4" w14:textId="77777777" w:rsidR="0075347C" w:rsidRPr="007D4244" w:rsidRDefault="0075347C" w:rsidP="00E03664">
            <w:pPr>
              <w:rPr>
                <w:b/>
              </w:rPr>
            </w:pPr>
            <w:r w:rsidRPr="005C6C35">
              <w:rPr>
                <w:b/>
              </w:rPr>
              <w:t>Qualitative analysis</w:t>
            </w:r>
          </w:p>
        </w:tc>
      </w:tr>
      <w:tr w:rsidR="0075347C" w:rsidRPr="005C6C35" w14:paraId="471A55B7" w14:textId="77777777" w:rsidTr="00E03664">
        <w:trPr>
          <w:trHeight w:val="770"/>
        </w:trPr>
        <w:tc>
          <w:tcPr>
            <w:tcW w:w="10060" w:type="dxa"/>
            <w:shd w:val="clear" w:color="auto" w:fill="D8D8D8" w:themeFill="text2" w:themeFillTint="33"/>
          </w:tcPr>
          <w:p w14:paraId="6D364163" w14:textId="77777777" w:rsidR="0075347C" w:rsidRPr="0075347C" w:rsidRDefault="0075347C" w:rsidP="00E03664">
            <w:pPr>
              <w:rPr>
                <w:b/>
              </w:rPr>
            </w:pPr>
            <w:r w:rsidRPr="0075347C">
              <w:rPr>
                <w:b/>
              </w:rPr>
              <w:t>Quantitative analysis</w:t>
            </w:r>
          </w:p>
          <w:p w14:paraId="4F873CFD" w14:textId="378DC618" w:rsidR="0075347C" w:rsidRPr="0075347C" w:rsidRDefault="0075347C" w:rsidP="0075347C">
            <w:pPr>
              <w:autoSpaceDE w:val="0"/>
              <w:autoSpaceDN w:val="0"/>
              <w:adjustRightInd w:val="0"/>
              <w:jc w:val="left"/>
              <w:rPr>
                <w:rFonts w:ascii="Calibri" w:hAnsi="Calibri" w:cs="Calibri"/>
                <w:i/>
                <w:iCs/>
                <w:color w:val="3C3C3C"/>
              </w:rPr>
            </w:pPr>
            <w:r w:rsidRPr="0075347C">
              <w:rPr>
                <w:rFonts w:ascii="Calibri" w:hAnsi="Calibri" w:cs="Calibri"/>
                <w:i/>
                <w:iCs/>
                <w:color w:val="3C3C3C"/>
              </w:rPr>
              <w:t>*</w:t>
            </w:r>
            <w:r w:rsidR="007254CF">
              <w:rPr>
                <w:rFonts w:ascii="Calibri" w:hAnsi="Calibri" w:cs="Calibri"/>
                <w:i/>
                <w:iCs/>
                <w:color w:val="3C3C3C"/>
              </w:rPr>
              <w:t>Quantitative indicator</w:t>
            </w:r>
            <w:r w:rsidRPr="0075347C">
              <w:rPr>
                <w:rFonts w:ascii="Calibri" w:hAnsi="Calibri" w:cs="Calibri"/>
                <w:i/>
                <w:iCs/>
                <w:color w:val="3C3C3C"/>
              </w:rPr>
              <w:t xml:space="preserve"> to substantiate assessment of sub-indicator 10(a) Assessment criterion (a):</w:t>
            </w:r>
            <w:r>
              <w:rPr>
                <w:rFonts w:ascii="Calibri" w:hAnsi="Calibri" w:cs="Calibri"/>
                <w:i/>
                <w:iCs/>
                <w:color w:val="3C3C3C"/>
              </w:rPr>
              <w:t xml:space="preserve"> </w:t>
            </w:r>
            <w:r w:rsidRPr="0075347C">
              <w:rPr>
                <w:rFonts w:ascii="Calibri" w:hAnsi="Calibri" w:cs="Calibri"/>
                <w:i/>
                <w:iCs/>
                <w:color w:val="3C3C3C"/>
              </w:rPr>
              <w:t>Perception of openness and effectiveness in engaging with the private sector on SPP (in % of responses).</w:t>
            </w:r>
          </w:p>
          <w:p w14:paraId="630B6479" w14:textId="123B9EF6" w:rsidR="0075347C" w:rsidRPr="0075347C" w:rsidRDefault="0075347C" w:rsidP="0075347C">
            <w:pPr>
              <w:rPr>
                <w:b/>
              </w:rPr>
            </w:pPr>
            <w:r w:rsidRPr="0075347C">
              <w:rPr>
                <w:rFonts w:ascii="Calibri" w:hAnsi="Calibri" w:cs="Calibri"/>
                <w:i/>
                <w:iCs/>
                <w:color w:val="3C3C3C"/>
              </w:rPr>
              <w:t>Source: Survey.</w:t>
            </w:r>
          </w:p>
        </w:tc>
      </w:tr>
      <w:tr w:rsidR="0075347C" w:rsidRPr="005C6C35" w14:paraId="23557D69" w14:textId="77777777" w:rsidTr="00E03664">
        <w:trPr>
          <w:trHeight w:val="856"/>
        </w:trPr>
        <w:tc>
          <w:tcPr>
            <w:tcW w:w="10060" w:type="dxa"/>
          </w:tcPr>
          <w:p w14:paraId="58572C90" w14:textId="77777777" w:rsidR="0075347C" w:rsidRPr="005C6C35" w:rsidRDefault="0075347C" w:rsidP="00E03664">
            <w:pPr>
              <w:rPr>
                <w:b/>
              </w:rPr>
            </w:pPr>
            <w:r w:rsidRPr="005C6C35">
              <w:rPr>
                <w:b/>
              </w:rPr>
              <w:t>Gap analysis</w:t>
            </w:r>
          </w:p>
        </w:tc>
      </w:tr>
      <w:tr w:rsidR="0075347C" w:rsidRPr="005C6C35" w14:paraId="4E0CFE65" w14:textId="77777777" w:rsidTr="00E03664">
        <w:trPr>
          <w:trHeight w:val="526"/>
        </w:trPr>
        <w:tc>
          <w:tcPr>
            <w:tcW w:w="10060" w:type="dxa"/>
          </w:tcPr>
          <w:p w14:paraId="21B8EA9B" w14:textId="77777777" w:rsidR="0075347C" w:rsidRPr="005C6C35" w:rsidRDefault="0075347C" w:rsidP="00E03664">
            <w:pPr>
              <w:rPr>
                <w:b/>
              </w:rPr>
            </w:pPr>
            <w:r>
              <w:rPr>
                <w:b/>
              </w:rPr>
              <w:t>Recommendation</w:t>
            </w:r>
          </w:p>
        </w:tc>
      </w:tr>
      <w:tr w:rsidR="0075347C" w:rsidRPr="009467AA" w14:paraId="4F81FDD3" w14:textId="77777777" w:rsidTr="00E03664">
        <w:trPr>
          <w:trHeight w:val="526"/>
        </w:trPr>
        <w:tc>
          <w:tcPr>
            <w:tcW w:w="10060" w:type="dxa"/>
            <w:shd w:val="clear" w:color="auto" w:fill="C7EDFC" w:themeFill="accent3" w:themeFillTint="33"/>
          </w:tcPr>
          <w:p w14:paraId="63884A79" w14:textId="2576B213" w:rsidR="0075347C" w:rsidRPr="0075347C" w:rsidRDefault="0075347C" w:rsidP="00E03664">
            <w:pPr>
              <w:rPr>
                <w:b/>
              </w:rPr>
            </w:pPr>
            <w:r w:rsidRPr="0075347C">
              <w:rPr>
                <w:b/>
              </w:rPr>
              <w:t>Assessment criterion 10(a)(b):</w:t>
            </w:r>
          </w:p>
          <w:p w14:paraId="098F0A12" w14:textId="29D368EC" w:rsidR="0075347C" w:rsidRPr="0075347C" w:rsidRDefault="0075347C" w:rsidP="0075347C">
            <w:pPr>
              <w:autoSpaceDE w:val="0"/>
              <w:autoSpaceDN w:val="0"/>
              <w:adjustRightInd w:val="0"/>
              <w:jc w:val="left"/>
              <w:rPr>
                <w:rFonts w:ascii="Calibri" w:hAnsi="Calibri" w:cs="Calibri"/>
                <w:color w:val="3C3C3C"/>
              </w:rPr>
            </w:pPr>
            <w:r w:rsidRPr="0075347C">
              <w:rPr>
                <w:rFonts w:ascii="Calibri" w:hAnsi="Calibri" w:cs="Calibri"/>
                <w:color w:val="3C3C3C"/>
              </w:rPr>
              <w:t>The government has programs to raise awareness and help building capacity among private companies to meet</w:t>
            </w:r>
            <w:r>
              <w:rPr>
                <w:rFonts w:ascii="Calibri" w:hAnsi="Calibri" w:cs="Calibri"/>
                <w:color w:val="3C3C3C"/>
              </w:rPr>
              <w:t xml:space="preserve"> </w:t>
            </w:r>
            <w:r w:rsidRPr="0075347C">
              <w:rPr>
                <w:rFonts w:ascii="Calibri" w:hAnsi="Calibri" w:cs="Calibri"/>
                <w:color w:val="3C3C3C"/>
              </w:rPr>
              <w:t>public sector sustainability requirements.</w:t>
            </w:r>
          </w:p>
        </w:tc>
      </w:tr>
      <w:tr w:rsidR="0075347C" w14:paraId="3C6B8AE3" w14:textId="77777777" w:rsidTr="00E03664">
        <w:trPr>
          <w:trHeight w:val="526"/>
        </w:trPr>
        <w:tc>
          <w:tcPr>
            <w:tcW w:w="10060" w:type="dxa"/>
          </w:tcPr>
          <w:p w14:paraId="48F364B7" w14:textId="6F5C2AA0" w:rsidR="0075347C" w:rsidRDefault="0075347C" w:rsidP="00E03664">
            <w:pPr>
              <w:rPr>
                <w:b/>
              </w:rPr>
            </w:pPr>
            <w:r w:rsidRPr="007D4244">
              <w:rPr>
                <w:b/>
              </w:rPr>
              <w:t>Conclusion</w:t>
            </w:r>
            <w:r>
              <w:t xml:space="preserve">: </w:t>
            </w:r>
            <w:sdt>
              <w:sdtPr>
                <w:id w:val="332500626"/>
                <w:placeholder>
                  <w:docPart w:val="13007E7AA2954B2A838DB58DBE33DF66"/>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14:paraId="0D16FBA2" w14:textId="77777777" w:rsidTr="00E03664">
        <w:trPr>
          <w:trHeight w:val="526"/>
        </w:trPr>
        <w:tc>
          <w:tcPr>
            <w:tcW w:w="10060" w:type="dxa"/>
          </w:tcPr>
          <w:p w14:paraId="7704C56E" w14:textId="77777777" w:rsidR="0075347C" w:rsidRDefault="0075347C" w:rsidP="00E03664">
            <w:pPr>
              <w:rPr>
                <w:b/>
              </w:rPr>
            </w:pPr>
            <w:r w:rsidRPr="005C6C35">
              <w:rPr>
                <w:b/>
              </w:rPr>
              <w:t>Qualitative analysis</w:t>
            </w:r>
          </w:p>
        </w:tc>
      </w:tr>
      <w:tr w:rsidR="0075347C" w14:paraId="324C7A01" w14:textId="77777777" w:rsidTr="00E03664">
        <w:trPr>
          <w:trHeight w:val="526"/>
        </w:trPr>
        <w:tc>
          <w:tcPr>
            <w:tcW w:w="10060" w:type="dxa"/>
          </w:tcPr>
          <w:p w14:paraId="5F148C05" w14:textId="77777777" w:rsidR="0075347C" w:rsidRDefault="0075347C" w:rsidP="00E03664">
            <w:pPr>
              <w:rPr>
                <w:b/>
              </w:rPr>
            </w:pPr>
            <w:r w:rsidRPr="005C6C35">
              <w:rPr>
                <w:b/>
              </w:rPr>
              <w:t>Gap analysis</w:t>
            </w:r>
          </w:p>
        </w:tc>
      </w:tr>
      <w:tr w:rsidR="0075347C" w:rsidRPr="005C6C35" w14:paraId="5305F370" w14:textId="77777777" w:rsidTr="00E03664">
        <w:trPr>
          <w:trHeight w:val="526"/>
        </w:trPr>
        <w:tc>
          <w:tcPr>
            <w:tcW w:w="10060" w:type="dxa"/>
          </w:tcPr>
          <w:p w14:paraId="3AF13834" w14:textId="77777777" w:rsidR="0075347C" w:rsidRPr="005C6C35" w:rsidRDefault="0075347C" w:rsidP="00E03664">
            <w:pPr>
              <w:rPr>
                <w:b/>
              </w:rPr>
            </w:pPr>
            <w:r>
              <w:rPr>
                <w:b/>
              </w:rPr>
              <w:t>Recommendation</w:t>
            </w:r>
          </w:p>
        </w:tc>
      </w:tr>
      <w:tr w:rsidR="0075347C" w:rsidRPr="009467AA" w14:paraId="17DE8E9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2658F3A5" w14:textId="26EC1A63" w:rsidR="0075347C" w:rsidRPr="009467AA" w:rsidRDefault="0075347C" w:rsidP="00E03664">
            <w:r w:rsidRPr="009467AA">
              <w:t xml:space="preserve">Assessment criterion </w:t>
            </w:r>
            <w:r>
              <w:t>10</w:t>
            </w:r>
            <w:r w:rsidRPr="009467AA">
              <w:t>(</w:t>
            </w:r>
            <w:r>
              <w:t>a</w:t>
            </w:r>
            <w:r w:rsidRPr="009467AA">
              <w:t>)(c):</w:t>
            </w:r>
          </w:p>
          <w:p w14:paraId="1BE76A1D" w14:textId="37D2485A" w:rsidR="0075347C" w:rsidRPr="0075347C" w:rsidRDefault="0075347C" w:rsidP="0075347C">
            <w:pPr>
              <w:autoSpaceDE w:val="0"/>
              <w:autoSpaceDN w:val="0"/>
              <w:adjustRightInd w:val="0"/>
              <w:jc w:val="left"/>
              <w:rPr>
                <w:rFonts w:ascii="Calibri" w:hAnsi="Calibri" w:cs="Calibri"/>
                <w:b w:val="0"/>
                <w:bCs w:val="0"/>
                <w:color w:val="3C3C3C"/>
              </w:rPr>
            </w:pPr>
            <w:r w:rsidRPr="0075347C">
              <w:rPr>
                <w:rFonts w:ascii="Calibri" w:hAnsi="Calibri" w:cs="Calibri"/>
                <w:b w:val="0"/>
                <w:bCs w:val="0"/>
                <w:color w:val="3C3C3C"/>
              </w:rPr>
              <w:t>There are activities to ensure supplier diversity and the inclusion of micro, small and medium enterprises in the</w:t>
            </w:r>
            <w:r>
              <w:rPr>
                <w:rFonts w:ascii="Calibri" w:hAnsi="Calibri" w:cs="Calibri"/>
                <w:b w:val="0"/>
                <w:bCs w:val="0"/>
                <w:color w:val="3C3C3C"/>
              </w:rPr>
              <w:t xml:space="preserve"> </w:t>
            </w:r>
            <w:r w:rsidRPr="0075347C">
              <w:rPr>
                <w:rFonts w:ascii="Calibri" w:hAnsi="Calibri" w:cs="Calibri"/>
                <w:b w:val="0"/>
                <w:bCs w:val="0"/>
                <w:color w:val="3C3C3C"/>
              </w:rPr>
              <w:t>sustainable public procurement market, in accordance with national policies and priorities. *</w:t>
            </w:r>
          </w:p>
        </w:tc>
      </w:tr>
      <w:tr w:rsidR="0075347C" w14:paraId="57DA935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011D9BA" w14:textId="4F1507B5" w:rsidR="0075347C" w:rsidRDefault="0075347C" w:rsidP="00E03664">
            <w:pPr>
              <w:rPr>
                <w:b w:val="0"/>
              </w:rPr>
            </w:pPr>
            <w:r w:rsidRPr="007D4244">
              <w:t>Conclusion</w:t>
            </w:r>
            <w:r>
              <w:t xml:space="preserve">: </w:t>
            </w:r>
            <w:sdt>
              <w:sdtPr>
                <w:id w:val="-210197219"/>
                <w:placeholder>
                  <w:docPart w:val="21B21D3BD3D64FA6ADD13E4C67AC43D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14:paraId="582937A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2EBB91B" w14:textId="77777777" w:rsidR="0075347C" w:rsidRDefault="0075347C" w:rsidP="00E03664">
            <w:pPr>
              <w:rPr>
                <w:b w:val="0"/>
              </w:rPr>
            </w:pPr>
            <w:r w:rsidRPr="005C6C35">
              <w:t>Qualitative analysis</w:t>
            </w:r>
          </w:p>
        </w:tc>
      </w:tr>
      <w:tr w:rsidR="0075347C" w14:paraId="3537E889"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1027FF1F" w14:textId="77777777" w:rsidR="0075347C" w:rsidRDefault="0075347C" w:rsidP="00E03664">
            <w:pPr>
              <w:rPr>
                <w:b w:val="0"/>
              </w:rPr>
            </w:pPr>
            <w:r>
              <w:rPr>
                <w:bCs w:val="0"/>
              </w:rPr>
              <w:t>Quantitative analysis</w:t>
            </w:r>
          </w:p>
          <w:p w14:paraId="364800AB" w14:textId="69CFCFBB" w:rsidR="0075347C" w:rsidRPr="0075347C" w:rsidRDefault="0075347C" w:rsidP="0075347C">
            <w:pPr>
              <w:autoSpaceDE w:val="0"/>
              <w:autoSpaceDN w:val="0"/>
              <w:adjustRightInd w:val="0"/>
              <w:jc w:val="left"/>
              <w:rPr>
                <w:rFonts w:ascii="Calibri" w:hAnsi="Calibri" w:cs="Calibri"/>
                <w:b w:val="0"/>
                <w:bCs w:val="0"/>
                <w:i/>
                <w:iCs/>
                <w:color w:val="3C3C3C"/>
              </w:rPr>
            </w:pPr>
            <w:r w:rsidRPr="0075347C">
              <w:rPr>
                <w:rFonts w:ascii="Calibri" w:hAnsi="Calibri" w:cs="Calibri"/>
                <w:b w:val="0"/>
                <w:bCs w:val="0"/>
                <w:i/>
                <w:iCs/>
                <w:color w:val="3C3C3C"/>
              </w:rPr>
              <w:t>*</w:t>
            </w:r>
            <w:r w:rsidR="007254CF">
              <w:rPr>
                <w:rFonts w:ascii="Calibri" w:hAnsi="Calibri" w:cs="Calibri"/>
                <w:b w:val="0"/>
                <w:bCs w:val="0"/>
                <w:i/>
                <w:iCs/>
                <w:color w:val="3C3C3C"/>
              </w:rPr>
              <w:t>Quantitative indicator</w:t>
            </w:r>
            <w:r w:rsidRPr="0075347C">
              <w:rPr>
                <w:rFonts w:ascii="Calibri" w:hAnsi="Calibri" w:cs="Calibri"/>
                <w:b w:val="0"/>
                <w:bCs w:val="0"/>
                <w:i/>
                <w:iCs/>
                <w:color w:val="3C3C3C"/>
              </w:rPr>
              <w:t xml:space="preserve"> to substantiate assessment of sub-indicator 10(a) Assessment criterion (c):</w:t>
            </w:r>
            <w:r>
              <w:rPr>
                <w:rFonts w:ascii="Calibri" w:hAnsi="Calibri" w:cs="Calibri"/>
                <w:b w:val="0"/>
                <w:bCs w:val="0"/>
                <w:i/>
                <w:iCs/>
                <w:color w:val="3C3C3C"/>
              </w:rPr>
              <w:t xml:space="preserve"> </w:t>
            </w:r>
            <w:r w:rsidRPr="0075347C">
              <w:rPr>
                <w:rFonts w:ascii="Calibri" w:hAnsi="Calibri" w:cs="Calibri"/>
                <w:b w:val="0"/>
                <w:bCs w:val="0"/>
                <w:i/>
                <w:iCs/>
                <w:color w:val="3C3C3C"/>
              </w:rPr>
              <w:t xml:space="preserve">Number of participants in </w:t>
            </w:r>
            <w:proofErr w:type="spellStart"/>
            <w:r w:rsidRPr="0075347C">
              <w:rPr>
                <w:rFonts w:ascii="Calibri" w:hAnsi="Calibri" w:cs="Calibri"/>
                <w:b w:val="0"/>
                <w:bCs w:val="0"/>
                <w:i/>
                <w:iCs/>
                <w:color w:val="3C3C3C"/>
              </w:rPr>
              <w:t>programmes</w:t>
            </w:r>
            <w:proofErr w:type="spellEnd"/>
            <w:r w:rsidRPr="0075347C">
              <w:rPr>
                <w:rFonts w:ascii="Calibri" w:hAnsi="Calibri" w:cs="Calibri"/>
                <w:b w:val="0"/>
                <w:bCs w:val="0"/>
                <w:i/>
                <w:iCs/>
                <w:color w:val="3C3C3C"/>
              </w:rPr>
              <w:t xml:space="preserve"> to ensure supplier diversity and inclusion of SMEs in the SPP market.</w:t>
            </w:r>
          </w:p>
          <w:p w14:paraId="279C60BD" w14:textId="034E7E29" w:rsidR="0075347C" w:rsidRPr="0075347C" w:rsidRDefault="0075347C" w:rsidP="0075347C">
            <w:pPr>
              <w:rPr>
                <w:bCs w:val="0"/>
              </w:rPr>
            </w:pPr>
            <w:r w:rsidRPr="0075347C">
              <w:rPr>
                <w:rFonts w:ascii="Calibri" w:hAnsi="Calibri" w:cs="Calibri"/>
                <w:b w:val="0"/>
                <w:bCs w:val="0"/>
                <w:i/>
                <w:iCs/>
                <w:color w:val="3C3C3C"/>
              </w:rPr>
              <w:t>Source: Normative/Regulatory function.</w:t>
            </w:r>
          </w:p>
        </w:tc>
      </w:tr>
      <w:tr w:rsidR="0075347C" w14:paraId="3B18DAA3"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0489214" w14:textId="77777777" w:rsidR="0075347C" w:rsidRDefault="0075347C" w:rsidP="00E03664">
            <w:pPr>
              <w:rPr>
                <w:b w:val="0"/>
              </w:rPr>
            </w:pPr>
            <w:r w:rsidRPr="005C6C35">
              <w:t>Gap analysis</w:t>
            </w:r>
          </w:p>
        </w:tc>
      </w:tr>
      <w:tr w:rsidR="0075347C" w:rsidRPr="005C6C35" w14:paraId="671A0E6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3888318" w14:textId="77777777" w:rsidR="0075347C" w:rsidRPr="005C6C35" w:rsidRDefault="0075347C" w:rsidP="00E03664">
            <w:pPr>
              <w:rPr>
                <w:b w:val="0"/>
              </w:rPr>
            </w:pPr>
            <w:r>
              <w:t>Recommendation</w:t>
            </w:r>
          </w:p>
        </w:tc>
      </w:tr>
      <w:tr w:rsidR="0075347C" w:rsidRPr="005C6C35" w14:paraId="66D858EE" w14:textId="77777777" w:rsidTr="0075347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5ACBF8" w:themeFill="accent3" w:themeFillTint="99"/>
          </w:tcPr>
          <w:p w14:paraId="23604E49" w14:textId="761B0E53" w:rsidR="0075347C" w:rsidRPr="0075347C" w:rsidRDefault="0075347C" w:rsidP="0075347C">
            <w:pPr>
              <w:jc w:val="center"/>
            </w:pPr>
            <w:r w:rsidRPr="0075347C">
              <w:t>Sub-indicator 10(</w:t>
            </w:r>
            <w:r>
              <w:t>b</w:t>
            </w:r>
            <w:r w:rsidRPr="0075347C">
              <w:t xml:space="preserve">) </w:t>
            </w:r>
          </w:p>
          <w:p w14:paraId="017B00BF" w14:textId="35031FBD" w:rsidR="0075347C" w:rsidRDefault="0075347C" w:rsidP="0075347C">
            <w:pPr>
              <w:jc w:val="center"/>
              <w:rPr>
                <w:b w:val="0"/>
              </w:rPr>
            </w:pPr>
            <w:r>
              <w:t>Private sector’s organization and access to the sustainable</w:t>
            </w:r>
            <w:r w:rsidR="008112B7">
              <w:t xml:space="preserve"> public</w:t>
            </w:r>
            <w:r>
              <w:t xml:space="preserve"> procurement market</w:t>
            </w:r>
          </w:p>
        </w:tc>
      </w:tr>
      <w:tr w:rsidR="0075347C" w:rsidRPr="009467AA" w14:paraId="1C6480B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DA85C36" w14:textId="11821D81" w:rsidR="0075347C" w:rsidRPr="009467AA" w:rsidRDefault="0075347C" w:rsidP="00E03664">
            <w:r w:rsidRPr="009467AA">
              <w:t xml:space="preserve">Assessment criterion </w:t>
            </w:r>
            <w:r>
              <w:t>10</w:t>
            </w:r>
            <w:r w:rsidRPr="009467AA">
              <w:t>(</w:t>
            </w:r>
            <w:r>
              <w:t>b</w:t>
            </w:r>
            <w:r w:rsidRPr="009467AA">
              <w:t>)(</w:t>
            </w:r>
            <w:r>
              <w:t>a</w:t>
            </w:r>
            <w:r w:rsidRPr="009467AA">
              <w:t>):</w:t>
            </w:r>
          </w:p>
          <w:p w14:paraId="111DACD9" w14:textId="77777777" w:rsidR="0075347C" w:rsidRPr="0075347C" w:rsidRDefault="0075347C" w:rsidP="0075347C">
            <w:pPr>
              <w:autoSpaceDE w:val="0"/>
              <w:autoSpaceDN w:val="0"/>
              <w:adjustRightInd w:val="0"/>
              <w:jc w:val="left"/>
              <w:rPr>
                <w:rFonts w:ascii="Calibri" w:hAnsi="Calibri" w:cs="Calibri"/>
                <w:b w:val="0"/>
                <w:bCs w:val="0"/>
                <w:color w:val="3C3C3C"/>
              </w:rPr>
            </w:pPr>
            <w:r w:rsidRPr="0075347C">
              <w:rPr>
                <w:rFonts w:ascii="Calibri" w:hAnsi="Calibri" w:cs="Calibri"/>
                <w:b w:val="0"/>
                <w:bCs w:val="0"/>
                <w:color w:val="3C3C3C"/>
              </w:rPr>
              <w:t xml:space="preserve">The private sector is competitive, well </w:t>
            </w:r>
            <w:proofErr w:type="spellStart"/>
            <w:r w:rsidRPr="0075347C">
              <w:rPr>
                <w:rFonts w:ascii="Calibri" w:hAnsi="Calibri" w:cs="Calibri"/>
                <w:b w:val="0"/>
                <w:bCs w:val="0"/>
                <w:color w:val="3C3C3C"/>
              </w:rPr>
              <w:t>organised</w:t>
            </w:r>
            <w:proofErr w:type="spellEnd"/>
            <w:r w:rsidRPr="0075347C">
              <w:rPr>
                <w:rFonts w:ascii="Calibri" w:hAnsi="Calibri" w:cs="Calibri"/>
                <w:b w:val="0"/>
                <w:bCs w:val="0"/>
                <w:color w:val="3C3C3C"/>
              </w:rPr>
              <w:t>, willing and able to participate in the public marketplace to</w:t>
            </w:r>
          </w:p>
          <w:p w14:paraId="6EE6840B" w14:textId="58C9045F" w:rsidR="0075347C" w:rsidRPr="009467AA" w:rsidRDefault="0075347C" w:rsidP="0075347C">
            <w:pPr>
              <w:rPr>
                <w:b w:val="0"/>
                <w:bCs w:val="0"/>
              </w:rPr>
            </w:pPr>
            <w:r w:rsidRPr="0075347C">
              <w:rPr>
                <w:rFonts w:ascii="Calibri" w:hAnsi="Calibri" w:cs="Calibri"/>
                <w:b w:val="0"/>
                <w:bCs w:val="0"/>
                <w:color w:val="3C3C3C"/>
              </w:rPr>
              <w:t>deliver on sustainability demands. *</w:t>
            </w:r>
          </w:p>
        </w:tc>
      </w:tr>
      <w:tr w:rsidR="0075347C" w14:paraId="7C3482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56AB143E" w14:textId="18CD4357" w:rsidR="0075347C" w:rsidRDefault="0075347C" w:rsidP="00E03664">
            <w:pPr>
              <w:rPr>
                <w:b w:val="0"/>
              </w:rPr>
            </w:pPr>
            <w:r w:rsidRPr="007D4244">
              <w:t>Conclusion</w:t>
            </w:r>
            <w:r>
              <w:t xml:space="preserve">: </w:t>
            </w:r>
            <w:sdt>
              <w:sdtPr>
                <w:id w:val="567309550"/>
                <w:placeholder>
                  <w:docPart w:val="233786480420401A80BA3E5ECEA51A4A"/>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14:paraId="2E8BFF82"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8390545" w14:textId="77777777" w:rsidR="0075347C" w:rsidRDefault="0075347C" w:rsidP="00E03664">
            <w:pPr>
              <w:rPr>
                <w:b w:val="0"/>
              </w:rPr>
            </w:pPr>
            <w:r w:rsidRPr="005C6C35">
              <w:lastRenderedPageBreak/>
              <w:t>Qualitative analysis</w:t>
            </w:r>
          </w:p>
        </w:tc>
      </w:tr>
      <w:tr w:rsidR="0075347C" w:rsidRPr="00DE72AC" w14:paraId="124B494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D8D8D8" w:themeFill="text2" w:themeFillTint="33"/>
          </w:tcPr>
          <w:p w14:paraId="4BD5F717" w14:textId="77777777" w:rsidR="0075347C" w:rsidRPr="00DE72AC" w:rsidRDefault="0075347C" w:rsidP="00E03664">
            <w:pPr>
              <w:rPr>
                <w:b w:val="0"/>
              </w:rPr>
            </w:pPr>
            <w:r w:rsidRPr="00DE72AC">
              <w:rPr>
                <w:bCs w:val="0"/>
              </w:rPr>
              <w:t>Quantitative analysis</w:t>
            </w:r>
          </w:p>
          <w:p w14:paraId="236C8652" w14:textId="5707CF3D" w:rsidR="00A03B3D" w:rsidRPr="00A03B3D" w:rsidRDefault="00A03B3D" w:rsidP="00A03B3D">
            <w:pPr>
              <w:autoSpaceDE w:val="0"/>
              <w:autoSpaceDN w:val="0"/>
              <w:adjustRightInd w:val="0"/>
              <w:jc w:val="left"/>
              <w:rPr>
                <w:rFonts w:ascii="Calibri" w:hAnsi="Calibri" w:cs="Calibri"/>
                <w:b w:val="0"/>
                <w:bCs w:val="0"/>
                <w:i/>
                <w:iCs/>
                <w:color w:val="3C3C3C"/>
              </w:rPr>
            </w:pPr>
            <w:r w:rsidRPr="00A03B3D">
              <w:rPr>
                <w:rFonts w:ascii="Calibri" w:hAnsi="Calibri" w:cs="Calibri"/>
                <w:b w:val="0"/>
                <w:bCs w:val="0"/>
                <w:i/>
                <w:iCs/>
                <w:color w:val="3C3C3C"/>
              </w:rPr>
              <w:t xml:space="preserve">*(a) </w:t>
            </w:r>
            <w:r w:rsidR="007254CF">
              <w:rPr>
                <w:rFonts w:ascii="Calibri" w:hAnsi="Calibri" w:cs="Calibri"/>
                <w:b w:val="0"/>
                <w:bCs w:val="0"/>
                <w:i/>
                <w:iCs/>
                <w:color w:val="3C3C3C"/>
              </w:rPr>
              <w:t>Quantitative indicator</w:t>
            </w:r>
            <w:r w:rsidRPr="00A03B3D">
              <w:rPr>
                <w:rFonts w:ascii="Calibri" w:hAnsi="Calibri" w:cs="Calibri"/>
                <w:b w:val="0"/>
                <w:bCs w:val="0"/>
                <w:i/>
                <w:iCs/>
                <w:color w:val="3C3C3C"/>
              </w:rPr>
              <w:t xml:space="preserve"> to substantiate assessment of sub-indicator 10(b) Assessment criterion (a):</w:t>
            </w:r>
          </w:p>
          <w:p w14:paraId="1569B3CF" w14:textId="77777777" w:rsidR="00A03B3D" w:rsidRPr="00A03B3D" w:rsidRDefault="00A03B3D" w:rsidP="00A03B3D">
            <w:pPr>
              <w:autoSpaceDE w:val="0"/>
              <w:autoSpaceDN w:val="0"/>
              <w:adjustRightInd w:val="0"/>
              <w:jc w:val="left"/>
              <w:rPr>
                <w:rFonts w:ascii="Calibri" w:hAnsi="Calibri" w:cs="Calibri"/>
                <w:b w:val="0"/>
                <w:bCs w:val="0"/>
                <w:i/>
                <w:iCs/>
                <w:color w:val="3C3C3C"/>
              </w:rPr>
            </w:pPr>
            <w:r w:rsidRPr="00A03B3D">
              <w:rPr>
                <w:rFonts w:ascii="Calibri" w:hAnsi="Calibri" w:cs="Calibri"/>
                <w:b w:val="0"/>
                <w:bCs w:val="0"/>
                <w:i/>
                <w:iCs/>
                <w:color w:val="3C3C3C"/>
              </w:rPr>
              <w:t>- Share of registered suppliers that are participants in the public procurement market and awarded contracts</w:t>
            </w:r>
          </w:p>
          <w:p w14:paraId="1323D2A3" w14:textId="77777777" w:rsidR="00A03B3D" w:rsidRPr="00A03B3D" w:rsidRDefault="00A03B3D" w:rsidP="00A03B3D">
            <w:pPr>
              <w:autoSpaceDE w:val="0"/>
              <w:autoSpaceDN w:val="0"/>
              <w:adjustRightInd w:val="0"/>
              <w:jc w:val="left"/>
              <w:rPr>
                <w:rFonts w:ascii="Calibri" w:hAnsi="Calibri" w:cs="Calibri"/>
                <w:b w:val="0"/>
                <w:bCs w:val="0"/>
                <w:i/>
                <w:iCs/>
                <w:color w:val="3C3C3C"/>
              </w:rPr>
            </w:pPr>
            <w:r w:rsidRPr="00A03B3D">
              <w:rPr>
                <w:rFonts w:ascii="Calibri" w:hAnsi="Calibri" w:cs="Calibri"/>
                <w:b w:val="0"/>
                <w:bCs w:val="0"/>
                <w:i/>
                <w:iCs/>
                <w:color w:val="3C3C3C"/>
              </w:rPr>
              <w:t>for sustainable products (in % of total number of registered suppliers)</w:t>
            </w:r>
          </w:p>
          <w:p w14:paraId="20126B0C" w14:textId="467EBA10" w:rsidR="00A03B3D" w:rsidRPr="00A03B3D" w:rsidRDefault="00A03B3D" w:rsidP="00A03B3D">
            <w:pPr>
              <w:autoSpaceDE w:val="0"/>
              <w:autoSpaceDN w:val="0"/>
              <w:adjustRightInd w:val="0"/>
              <w:jc w:val="left"/>
              <w:rPr>
                <w:rFonts w:ascii="Calibri" w:hAnsi="Calibri" w:cs="Calibri"/>
                <w:b w:val="0"/>
                <w:bCs w:val="0"/>
                <w:i/>
                <w:iCs/>
                <w:color w:val="3C3C3C"/>
              </w:rPr>
            </w:pPr>
            <w:r w:rsidRPr="00A03B3D">
              <w:rPr>
                <w:rFonts w:ascii="Calibri" w:hAnsi="Calibri" w:cs="Calibri"/>
                <w:b w:val="0"/>
                <w:bCs w:val="0"/>
                <w:i/>
                <w:iCs/>
                <w:color w:val="3C3C3C"/>
              </w:rPr>
              <w:t>- Total number of contracts with sustainability c</w:t>
            </w:r>
            <w:r w:rsidR="008112B7">
              <w:rPr>
                <w:rFonts w:ascii="Calibri" w:hAnsi="Calibri" w:cs="Calibri"/>
                <w:b w:val="0"/>
                <w:bCs w:val="0"/>
                <w:i/>
                <w:iCs/>
                <w:color w:val="3C3C3C"/>
              </w:rPr>
              <w:t>onsiderations</w:t>
            </w:r>
            <w:r w:rsidRPr="00A03B3D">
              <w:rPr>
                <w:rFonts w:ascii="Calibri" w:hAnsi="Calibri" w:cs="Calibri"/>
                <w:b w:val="0"/>
                <w:bCs w:val="0"/>
                <w:i/>
                <w:iCs/>
                <w:color w:val="3C3C3C"/>
              </w:rPr>
              <w:t xml:space="preserve"> awarded to domestic/foreign firms (and in % of total</w:t>
            </w:r>
            <w:r w:rsidR="008112B7">
              <w:rPr>
                <w:rFonts w:ascii="Calibri" w:hAnsi="Calibri" w:cs="Calibri"/>
                <w:b w:val="0"/>
                <w:bCs w:val="0"/>
                <w:i/>
                <w:iCs/>
                <w:color w:val="3C3C3C"/>
              </w:rPr>
              <w:t xml:space="preserve"> </w:t>
            </w:r>
            <w:r w:rsidRPr="00A03B3D">
              <w:rPr>
                <w:rFonts w:ascii="Calibri" w:hAnsi="Calibri" w:cs="Calibri"/>
                <w:b w:val="0"/>
                <w:bCs w:val="0"/>
                <w:i/>
                <w:iCs/>
                <w:color w:val="3C3C3C"/>
              </w:rPr>
              <w:t xml:space="preserve">number of contracts with sustainability </w:t>
            </w:r>
            <w:r w:rsidR="00C85A77" w:rsidRPr="00A03B3D">
              <w:rPr>
                <w:rFonts w:ascii="Calibri" w:hAnsi="Calibri" w:cs="Calibri"/>
                <w:b w:val="0"/>
                <w:bCs w:val="0"/>
                <w:i/>
                <w:iCs/>
                <w:color w:val="3C3C3C"/>
              </w:rPr>
              <w:t>c</w:t>
            </w:r>
            <w:r w:rsidR="00C85A77">
              <w:rPr>
                <w:rFonts w:ascii="Calibri" w:hAnsi="Calibri" w:cs="Calibri"/>
                <w:b w:val="0"/>
                <w:bCs w:val="0"/>
                <w:i/>
                <w:iCs/>
                <w:color w:val="3C3C3C"/>
              </w:rPr>
              <w:t>onsiderations</w:t>
            </w:r>
            <w:r w:rsidRPr="00A03B3D">
              <w:rPr>
                <w:rFonts w:ascii="Calibri" w:hAnsi="Calibri" w:cs="Calibri"/>
                <w:b w:val="0"/>
                <w:bCs w:val="0"/>
                <w:i/>
                <w:iCs/>
                <w:color w:val="3C3C3C"/>
              </w:rPr>
              <w:t>)</w:t>
            </w:r>
          </w:p>
          <w:p w14:paraId="33B73E4B" w14:textId="3AFB9C26" w:rsidR="00A03B3D" w:rsidRPr="00A03B3D" w:rsidRDefault="00A03B3D" w:rsidP="00A03B3D">
            <w:pPr>
              <w:autoSpaceDE w:val="0"/>
              <w:autoSpaceDN w:val="0"/>
              <w:adjustRightInd w:val="0"/>
              <w:jc w:val="left"/>
              <w:rPr>
                <w:rFonts w:ascii="Calibri" w:hAnsi="Calibri" w:cs="Calibri"/>
                <w:b w:val="0"/>
                <w:bCs w:val="0"/>
                <w:i/>
                <w:iCs/>
                <w:color w:val="3C3C3C"/>
              </w:rPr>
            </w:pPr>
            <w:r w:rsidRPr="00A03B3D">
              <w:rPr>
                <w:rFonts w:ascii="Calibri" w:hAnsi="Calibri" w:cs="Calibri"/>
                <w:b w:val="0"/>
                <w:bCs w:val="0"/>
                <w:i/>
                <w:iCs/>
                <w:color w:val="3C3C3C"/>
              </w:rPr>
              <w:t xml:space="preserve">- Total value of contracts with sustainability </w:t>
            </w:r>
            <w:r w:rsidR="00C85A77" w:rsidRPr="00A03B3D">
              <w:rPr>
                <w:rFonts w:ascii="Calibri" w:hAnsi="Calibri" w:cs="Calibri"/>
                <w:b w:val="0"/>
                <w:bCs w:val="0"/>
                <w:i/>
                <w:iCs/>
                <w:color w:val="3C3C3C"/>
              </w:rPr>
              <w:t>c</w:t>
            </w:r>
            <w:r w:rsidR="00C85A77">
              <w:rPr>
                <w:rFonts w:ascii="Calibri" w:hAnsi="Calibri" w:cs="Calibri"/>
                <w:b w:val="0"/>
                <w:bCs w:val="0"/>
                <w:i/>
                <w:iCs/>
                <w:color w:val="3C3C3C"/>
              </w:rPr>
              <w:t>onsiderations</w:t>
            </w:r>
            <w:r w:rsidRPr="00A03B3D">
              <w:rPr>
                <w:rFonts w:ascii="Calibri" w:hAnsi="Calibri" w:cs="Calibri"/>
                <w:b w:val="0"/>
                <w:bCs w:val="0"/>
                <w:i/>
                <w:iCs/>
                <w:color w:val="3C3C3C"/>
              </w:rPr>
              <w:t xml:space="preserve"> awarded to domestic/foreign firms (and in % of total value</w:t>
            </w:r>
            <w:r w:rsidR="00C85A77">
              <w:rPr>
                <w:rFonts w:ascii="Calibri" w:hAnsi="Calibri" w:cs="Calibri"/>
                <w:b w:val="0"/>
                <w:bCs w:val="0"/>
                <w:i/>
                <w:iCs/>
                <w:color w:val="3C3C3C"/>
              </w:rPr>
              <w:t xml:space="preserve"> </w:t>
            </w:r>
            <w:r w:rsidRPr="00A03B3D">
              <w:rPr>
                <w:rFonts w:ascii="Calibri" w:hAnsi="Calibri" w:cs="Calibri"/>
                <w:b w:val="0"/>
                <w:bCs w:val="0"/>
                <w:i/>
                <w:iCs/>
                <w:color w:val="3C3C3C"/>
              </w:rPr>
              <w:t xml:space="preserve">of contracts with sustainability </w:t>
            </w:r>
            <w:r w:rsidR="00C85A77" w:rsidRPr="00A03B3D">
              <w:rPr>
                <w:rFonts w:ascii="Calibri" w:hAnsi="Calibri" w:cs="Calibri"/>
                <w:b w:val="0"/>
                <w:bCs w:val="0"/>
                <w:i/>
                <w:iCs/>
                <w:color w:val="3C3C3C"/>
              </w:rPr>
              <w:t>c</w:t>
            </w:r>
            <w:r w:rsidR="00C85A77">
              <w:rPr>
                <w:rFonts w:ascii="Calibri" w:hAnsi="Calibri" w:cs="Calibri"/>
                <w:b w:val="0"/>
                <w:bCs w:val="0"/>
                <w:i/>
                <w:iCs/>
                <w:color w:val="3C3C3C"/>
              </w:rPr>
              <w:t>onsiderations</w:t>
            </w:r>
            <w:r w:rsidRPr="00A03B3D">
              <w:rPr>
                <w:rFonts w:ascii="Calibri" w:hAnsi="Calibri" w:cs="Calibri"/>
                <w:b w:val="0"/>
                <w:bCs w:val="0"/>
                <w:i/>
                <w:iCs/>
                <w:color w:val="3C3C3C"/>
              </w:rPr>
              <w:t>)</w:t>
            </w:r>
          </w:p>
          <w:p w14:paraId="2A703738" w14:textId="742EB472" w:rsidR="00A03B3D" w:rsidRPr="00A03B3D" w:rsidRDefault="00A03B3D" w:rsidP="00A03B3D">
            <w:pPr>
              <w:autoSpaceDE w:val="0"/>
              <w:autoSpaceDN w:val="0"/>
              <w:adjustRightInd w:val="0"/>
              <w:jc w:val="left"/>
              <w:rPr>
                <w:rFonts w:ascii="Calibri" w:hAnsi="Calibri" w:cs="Calibri"/>
                <w:b w:val="0"/>
                <w:bCs w:val="0"/>
                <w:i/>
                <w:iCs/>
                <w:color w:val="3C3C3C"/>
              </w:rPr>
            </w:pPr>
            <w:r w:rsidRPr="00A03B3D">
              <w:rPr>
                <w:rFonts w:ascii="Calibri" w:hAnsi="Calibri" w:cs="Calibri"/>
                <w:b w:val="0"/>
                <w:bCs w:val="0"/>
                <w:i/>
                <w:iCs/>
                <w:color w:val="3C3C3C"/>
              </w:rPr>
              <w:t xml:space="preserve">- Share of contracts with sustainability </w:t>
            </w:r>
            <w:r w:rsidR="00C85A77" w:rsidRPr="00A03B3D">
              <w:rPr>
                <w:rFonts w:ascii="Calibri" w:hAnsi="Calibri" w:cs="Calibri"/>
                <w:b w:val="0"/>
                <w:bCs w:val="0"/>
                <w:i/>
                <w:iCs/>
                <w:color w:val="3C3C3C"/>
              </w:rPr>
              <w:t>c</w:t>
            </w:r>
            <w:r w:rsidR="00C85A77">
              <w:rPr>
                <w:rFonts w:ascii="Calibri" w:hAnsi="Calibri" w:cs="Calibri"/>
                <w:b w:val="0"/>
                <w:bCs w:val="0"/>
                <w:i/>
                <w:iCs/>
                <w:color w:val="3C3C3C"/>
              </w:rPr>
              <w:t>onsiderations</w:t>
            </w:r>
            <w:r w:rsidRPr="00A03B3D">
              <w:rPr>
                <w:rFonts w:ascii="Calibri" w:hAnsi="Calibri" w:cs="Calibri"/>
                <w:b w:val="0"/>
                <w:bCs w:val="0"/>
                <w:i/>
                <w:iCs/>
                <w:color w:val="3C3C3C"/>
              </w:rPr>
              <w:t xml:space="preserve"> awarded to the top 10 and top 20 suppliers (in % of total value</w:t>
            </w:r>
            <w:r w:rsidR="00C85A77">
              <w:rPr>
                <w:rFonts w:ascii="Calibri" w:hAnsi="Calibri" w:cs="Calibri"/>
                <w:b w:val="0"/>
                <w:bCs w:val="0"/>
                <w:i/>
                <w:iCs/>
                <w:color w:val="3C3C3C"/>
              </w:rPr>
              <w:t xml:space="preserve"> </w:t>
            </w:r>
            <w:r w:rsidRPr="00A03B3D">
              <w:rPr>
                <w:rFonts w:ascii="Calibri" w:hAnsi="Calibri" w:cs="Calibri"/>
                <w:b w:val="0"/>
                <w:bCs w:val="0"/>
                <w:i/>
                <w:iCs/>
                <w:color w:val="3C3C3C"/>
              </w:rPr>
              <w:t xml:space="preserve">of contracts with sustainability </w:t>
            </w:r>
            <w:r w:rsidR="00C85A77" w:rsidRPr="00A03B3D">
              <w:rPr>
                <w:rFonts w:ascii="Calibri" w:hAnsi="Calibri" w:cs="Calibri"/>
                <w:b w:val="0"/>
                <w:bCs w:val="0"/>
                <w:i/>
                <w:iCs/>
                <w:color w:val="3C3C3C"/>
              </w:rPr>
              <w:t>c</w:t>
            </w:r>
            <w:r w:rsidR="00C85A77">
              <w:rPr>
                <w:rFonts w:ascii="Calibri" w:hAnsi="Calibri" w:cs="Calibri"/>
                <w:b w:val="0"/>
                <w:bCs w:val="0"/>
                <w:i/>
                <w:iCs/>
                <w:color w:val="3C3C3C"/>
              </w:rPr>
              <w:t>onsiderations</w:t>
            </w:r>
            <w:r w:rsidRPr="00A03B3D">
              <w:rPr>
                <w:rFonts w:ascii="Calibri" w:hAnsi="Calibri" w:cs="Calibri"/>
                <w:b w:val="0"/>
                <w:bCs w:val="0"/>
                <w:i/>
                <w:iCs/>
                <w:color w:val="3C3C3C"/>
              </w:rPr>
              <w:t>)</w:t>
            </w:r>
          </w:p>
          <w:p w14:paraId="29147EA5" w14:textId="2E032F25" w:rsidR="0075347C" w:rsidRPr="00DE72AC" w:rsidRDefault="00A03B3D" w:rsidP="00A03B3D">
            <w:pPr>
              <w:rPr>
                <w:bCs w:val="0"/>
              </w:rPr>
            </w:pPr>
            <w:r w:rsidRPr="00A03B3D">
              <w:rPr>
                <w:rFonts w:ascii="Calibri" w:hAnsi="Calibri" w:cs="Calibri"/>
                <w:b w:val="0"/>
                <w:bCs w:val="0"/>
                <w:i/>
                <w:iCs/>
                <w:color w:val="3C3C3C"/>
              </w:rPr>
              <w:t>Source: e-Procurement system/Supplier Database.</w:t>
            </w:r>
          </w:p>
        </w:tc>
      </w:tr>
      <w:tr w:rsidR="0075347C" w14:paraId="73FBB2F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D47BBC7" w14:textId="77777777" w:rsidR="0075347C" w:rsidRDefault="0075347C" w:rsidP="00E03664">
            <w:pPr>
              <w:rPr>
                <w:b w:val="0"/>
              </w:rPr>
            </w:pPr>
            <w:r w:rsidRPr="005C6C35">
              <w:t>Gap analysis</w:t>
            </w:r>
          </w:p>
        </w:tc>
      </w:tr>
      <w:tr w:rsidR="0075347C" w:rsidRPr="005C6C35" w14:paraId="0BC1DDC0"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A0D4FFA" w14:textId="77777777" w:rsidR="0075347C" w:rsidRPr="005C6C35" w:rsidRDefault="0075347C" w:rsidP="00E03664">
            <w:pPr>
              <w:rPr>
                <w:b w:val="0"/>
              </w:rPr>
            </w:pPr>
            <w:r>
              <w:t>Recommendation</w:t>
            </w:r>
          </w:p>
        </w:tc>
      </w:tr>
      <w:tr w:rsidR="0075347C" w:rsidRPr="009467AA" w14:paraId="50E899F5" w14:textId="77777777" w:rsidTr="00E0366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2764BD82" w14:textId="6D6AE871" w:rsidR="0075347C" w:rsidRPr="00A03B3D" w:rsidRDefault="0075347C" w:rsidP="00E03664">
            <w:r w:rsidRPr="00A03B3D">
              <w:t>Assessment criterion 10(b)(b):</w:t>
            </w:r>
          </w:p>
          <w:p w14:paraId="0F47CF4E" w14:textId="231B94E1" w:rsidR="0075347C" w:rsidRPr="00A03B3D" w:rsidRDefault="00A03B3D" w:rsidP="00E03664">
            <w:pPr>
              <w:rPr>
                <w:b w:val="0"/>
                <w:bCs w:val="0"/>
              </w:rPr>
            </w:pPr>
            <w:r w:rsidRPr="00A03B3D">
              <w:rPr>
                <w:rFonts w:ascii="Calibri" w:hAnsi="Calibri" w:cs="Calibri"/>
                <w:b w:val="0"/>
                <w:bCs w:val="0"/>
                <w:color w:val="3C3C3C"/>
              </w:rPr>
              <w:t>The government helps create adequate conditions to support the transformation to a more sustainable market.</w:t>
            </w:r>
          </w:p>
        </w:tc>
      </w:tr>
      <w:tr w:rsidR="0075347C" w14:paraId="4087E598" w14:textId="77777777" w:rsidTr="00E03664">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10060" w:type="dxa"/>
          </w:tcPr>
          <w:p w14:paraId="066735CE" w14:textId="0A0D8A7E" w:rsidR="0075347C" w:rsidRDefault="0075347C" w:rsidP="00E03664">
            <w:r w:rsidRPr="007D4244">
              <w:t>Conclusion</w:t>
            </w:r>
            <w:r>
              <w:t xml:space="preserve">: </w:t>
            </w:r>
            <w:sdt>
              <w:sdtPr>
                <w:id w:val="393858405"/>
                <w:placeholder>
                  <w:docPart w:val="D9DD1511157144499F5AE29ED690446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rsidRPr="007D4244" w14:paraId="588A490B" w14:textId="77777777" w:rsidTr="00E0366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10060" w:type="dxa"/>
          </w:tcPr>
          <w:p w14:paraId="45974DA3" w14:textId="77777777" w:rsidR="0075347C" w:rsidRPr="007D4244" w:rsidRDefault="0075347C" w:rsidP="00E03664">
            <w:pPr>
              <w:rPr>
                <w:b w:val="0"/>
              </w:rPr>
            </w:pPr>
            <w:r w:rsidRPr="005C6C35">
              <w:t>Qualitative analysis</w:t>
            </w:r>
          </w:p>
        </w:tc>
      </w:tr>
      <w:tr w:rsidR="0075347C" w:rsidRPr="005C6C35" w14:paraId="2D1ED0BF" w14:textId="77777777" w:rsidTr="00E03664">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10060" w:type="dxa"/>
          </w:tcPr>
          <w:p w14:paraId="4C211B3D" w14:textId="77777777" w:rsidR="0075347C" w:rsidRPr="005C6C35" w:rsidRDefault="0075347C" w:rsidP="00E03664">
            <w:pPr>
              <w:rPr>
                <w:b w:val="0"/>
              </w:rPr>
            </w:pPr>
            <w:r w:rsidRPr="005C6C35">
              <w:t>Gap analysis</w:t>
            </w:r>
          </w:p>
        </w:tc>
      </w:tr>
      <w:tr w:rsidR="0075347C" w:rsidRPr="005C6C35" w14:paraId="7D1D3067"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3B0435" w14:textId="77777777" w:rsidR="0075347C" w:rsidRPr="005C6C35" w:rsidRDefault="0075347C" w:rsidP="00E03664">
            <w:pPr>
              <w:rPr>
                <w:b w:val="0"/>
              </w:rPr>
            </w:pPr>
            <w:r>
              <w:t>Recommendation</w:t>
            </w:r>
          </w:p>
        </w:tc>
      </w:tr>
      <w:tr w:rsidR="0075347C" w:rsidRPr="009467AA" w14:paraId="01FF68C1"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3D6E6BD" w14:textId="25A132B5" w:rsidR="0075347C" w:rsidRPr="00DE72AC" w:rsidRDefault="0075347C" w:rsidP="00E03664">
            <w:r w:rsidRPr="00DE72AC">
              <w:t xml:space="preserve">Assessment criterion </w:t>
            </w:r>
            <w:r w:rsidR="00A03B3D">
              <w:t>10</w:t>
            </w:r>
            <w:r w:rsidRPr="00DE72AC">
              <w:t>(</w:t>
            </w:r>
            <w:r w:rsidR="00A03B3D">
              <w:t>b</w:t>
            </w:r>
            <w:r w:rsidRPr="00DE72AC">
              <w:t>)(</w:t>
            </w:r>
            <w:r w:rsidR="00A03B3D">
              <w:t>c</w:t>
            </w:r>
            <w:r w:rsidRPr="00DE72AC">
              <w:t>):</w:t>
            </w:r>
          </w:p>
          <w:p w14:paraId="3B6A8F12" w14:textId="134B2D0E" w:rsidR="0075347C" w:rsidRPr="00A03B3D" w:rsidRDefault="00A03B3D" w:rsidP="00A03B3D">
            <w:pPr>
              <w:autoSpaceDE w:val="0"/>
              <w:autoSpaceDN w:val="0"/>
              <w:adjustRightInd w:val="0"/>
              <w:jc w:val="left"/>
              <w:rPr>
                <w:rFonts w:ascii="Calibri" w:hAnsi="Calibri" w:cs="Calibri"/>
                <w:b w:val="0"/>
                <w:bCs w:val="0"/>
                <w:color w:val="3C3C3C"/>
              </w:rPr>
            </w:pPr>
            <w:r w:rsidRPr="00A03B3D">
              <w:rPr>
                <w:rFonts w:ascii="Calibri" w:hAnsi="Calibri" w:cs="Calibri"/>
                <w:b w:val="0"/>
                <w:bCs w:val="0"/>
                <w:color w:val="3C3C3C"/>
              </w:rPr>
              <w:t>Certification systems and sustainability labels do not inhibit private sector access to the market for sustainable</w:t>
            </w:r>
            <w:r>
              <w:rPr>
                <w:rFonts w:ascii="Calibri" w:hAnsi="Calibri" w:cs="Calibri"/>
                <w:b w:val="0"/>
                <w:bCs w:val="0"/>
                <w:color w:val="3C3C3C"/>
              </w:rPr>
              <w:t xml:space="preserve"> </w:t>
            </w:r>
            <w:r w:rsidRPr="00A03B3D">
              <w:rPr>
                <w:rFonts w:ascii="Calibri" w:hAnsi="Calibri" w:cs="Calibri"/>
                <w:b w:val="0"/>
                <w:bCs w:val="0"/>
                <w:color w:val="3C3C3C"/>
              </w:rPr>
              <w:t>products.</w:t>
            </w:r>
          </w:p>
        </w:tc>
      </w:tr>
      <w:tr w:rsidR="0075347C" w14:paraId="5FC8420E"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3E6264F8" w14:textId="70395B49" w:rsidR="0075347C" w:rsidRDefault="0075347C" w:rsidP="00E03664">
            <w:pPr>
              <w:rPr>
                <w:b w:val="0"/>
              </w:rPr>
            </w:pPr>
            <w:r w:rsidRPr="007D4244">
              <w:t>Conclusion</w:t>
            </w:r>
            <w:r>
              <w:t xml:space="preserve">: </w:t>
            </w:r>
            <w:sdt>
              <w:sdtPr>
                <w:id w:val="-420107304"/>
                <w:placeholder>
                  <w:docPart w:val="7B3592DC36C4497597C1308BD916517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14:paraId="30B3C866"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32C2C7E" w14:textId="77777777" w:rsidR="0075347C" w:rsidRDefault="0075347C" w:rsidP="00E03664">
            <w:pPr>
              <w:rPr>
                <w:b w:val="0"/>
              </w:rPr>
            </w:pPr>
            <w:r w:rsidRPr="005C6C35">
              <w:t>Qualitative analysis</w:t>
            </w:r>
          </w:p>
        </w:tc>
      </w:tr>
      <w:tr w:rsidR="0075347C" w14:paraId="7632B64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894F975" w14:textId="77777777" w:rsidR="0075347C" w:rsidRDefault="0075347C" w:rsidP="00E03664">
            <w:pPr>
              <w:rPr>
                <w:b w:val="0"/>
              </w:rPr>
            </w:pPr>
            <w:r w:rsidRPr="005C6C35">
              <w:t>Gap analysis</w:t>
            </w:r>
          </w:p>
        </w:tc>
      </w:tr>
      <w:tr w:rsidR="0075347C" w:rsidRPr="005C6C35" w14:paraId="18172F43"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28875AD" w14:textId="77777777" w:rsidR="0075347C" w:rsidRPr="005C6C35" w:rsidRDefault="0075347C" w:rsidP="00E03664">
            <w:pPr>
              <w:rPr>
                <w:b w:val="0"/>
              </w:rPr>
            </w:pPr>
            <w:r>
              <w:t>Recommendation</w:t>
            </w:r>
          </w:p>
        </w:tc>
      </w:tr>
      <w:tr w:rsidR="00A03B3D" w:rsidRPr="005C6C35" w14:paraId="7AE483F4" w14:textId="77777777" w:rsidTr="00A03B3D">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5ACBF8" w:themeFill="accent3" w:themeFillTint="99"/>
          </w:tcPr>
          <w:p w14:paraId="28C86BF0" w14:textId="60D2FD0E" w:rsidR="00A03B3D" w:rsidRPr="0075347C" w:rsidRDefault="00A03B3D" w:rsidP="00A03B3D">
            <w:pPr>
              <w:jc w:val="center"/>
            </w:pPr>
            <w:r w:rsidRPr="0075347C">
              <w:t>Sub-indicator 10(</w:t>
            </w:r>
            <w:r>
              <w:t>c</w:t>
            </w:r>
            <w:r w:rsidRPr="0075347C">
              <w:t xml:space="preserve">) </w:t>
            </w:r>
          </w:p>
          <w:p w14:paraId="45B63A39" w14:textId="4531716B" w:rsidR="00A03B3D" w:rsidRDefault="00A03B3D" w:rsidP="00A03B3D">
            <w:pPr>
              <w:jc w:val="center"/>
              <w:rPr>
                <w:b w:val="0"/>
              </w:rPr>
            </w:pPr>
            <w:r>
              <w:t>Key sectors and sector strategies to improve sustainability</w:t>
            </w:r>
          </w:p>
        </w:tc>
      </w:tr>
      <w:tr w:rsidR="0075347C" w14:paraId="065B633F"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4C7CE6C5" w14:textId="3D5EEEC4" w:rsidR="0075347C" w:rsidRPr="00DE72AC" w:rsidRDefault="0075347C" w:rsidP="00E03664">
            <w:r w:rsidRPr="00DE72AC">
              <w:t xml:space="preserve">Assessment criterion </w:t>
            </w:r>
            <w:r w:rsidR="00A03B3D">
              <w:t>10</w:t>
            </w:r>
            <w:r w:rsidRPr="00DE72AC">
              <w:t>(</w:t>
            </w:r>
            <w:r>
              <w:t>c</w:t>
            </w:r>
            <w:r w:rsidRPr="00DE72AC">
              <w:t>)(</w:t>
            </w:r>
            <w:r w:rsidR="00A03B3D">
              <w:t>a</w:t>
            </w:r>
            <w:r w:rsidRPr="00DE72AC">
              <w:t>):</w:t>
            </w:r>
          </w:p>
          <w:p w14:paraId="2184FFF0" w14:textId="5B749263" w:rsidR="0075347C" w:rsidRPr="00C85A77" w:rsidRDefault="00A03B3D" w:rsidP="00E03664">
            <w:pPr>
              <w:rPr>
                <w:b w:val="0"/>
                <w:bCs w:val="0"/>
              </w:rPr>
            </w:pPr>
            <w:r w:rsidRPr="00A03B3D">
              <w:rPr>
                <w:rFonts w:ascii="Calibri" w:hAnsi="Calibri" w:cs="Calibri"/>
                <w:b w:val="0"/>
                <w:bCs w:val="0"/>
                <w:color w:val="3C3C3C"/>
              </w:rPr>
              <w:t>Key sectors are identified/</w:t>
            </w:r>
            <w:proofErr w:type="spellStart"/>
            <w:r w:rsidRPr="00A03B3D">
              <w:rPr>
                <w:rFonts w:ascii="Calibri" w:hAnsi="Calibri" w:cs="Calibri"/>
                <w:b w:val="0"/>
                <w:bCs w:val="0"/>
                <w:color w:val="3C3C3C"/>
              </w:rPr>
              <w:t>prioritised</w:t>
            </w:r>
            <w:proofErr w:type="spellEnd"/>
            <w:r w:rsidRPr="00A03B3D">
              <w:rPr>
                <w:rFonts w:ascii="Calibri" w:hAnsi="Calibri" w:cs="Calibri"/>
                <w:b w:val="0"/>
                <w:bCs w:val="0"/>
                <w:color w:val="3C3C3C"/>
              </w:rPr>
              <w:t xml:space="preserve"> to improve sustainability in public procurement</w:t>
            </w:r>
            <w:r w:rsidR="00C85A77">
              <w:rPr>
                <w:rFonts w:ascii="Calibri" w:hAnsi="Calibri" w:cs="Calibri"/>
                <w:color w:val="3C3C3C"/>
              </w:rPr>
              <w:t xml:space="preserve"> </w:t>
            </w:r>
            <w:r w:rsidR="00C85A77">
              <w:rPr>
                <w:rFonts w:ascii="Calibri" w:hAnsi="Calibri" w:cs="Calibri"/>
                <w:b w:val="0"/>
                <w:bCs w:val="0"/>
                <w:color w:val="3C3C3C"/>
              </w:rPr>
              <w:t>based on risk-assessment, and analysis of market readiness</w:t>
            </w:r>
          </w:p>
        </w:tc>
      </w:tr>
      <w:tr w:rsidR="0075347C" w14:paraId="0EE829D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7AFB1F2E" w14:textId="7F9A7BEF" w:rsidR="0075347C" w:rsidRDefault="0075347C" w:rsidP="00E03664">
            <w:pPr>
              <w:rPr>
                <w:b w:val="0"/>
              </w:rPr>
            </w:pPr>
            <w:r w:rsidRPr="007D4244">
              <w:t>Conclusion</w:t>
            </w:r>
            <w:r>
              <w:t xml:space="preserve">: </w:t>
            </w:r>
            <w:sdt>
              <w:sdtPr>
                <w:id w:val="419765218"/>
                <w:placeholder>
                  <w:docPart w:val="12E3708B36B24C1DA5688C01C09AC41C"/>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14:paraId="45CE3A9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1C96256" w14:textId="77777777" w:rsidR="0075347C" w:rsidRDefault="0075347C" w:rsidP="00E03664">
            <w:pPr>
              <w:rPr>
                <w:b w:val="0"/>
              </w:rPr>
            </w:pPr>
            <w:r w:rsidRPr="005C6C35">
              <w:t>Qualitative analysis</w:t>
            </w:r>
          </w:p>
        </w:tc>
      </w:tr>
      <w:tr w:rsidR="0075347C" w14:paraId="3CF81E5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AD65E9A" w14:textId="77777777" w:rsidR="0075347C" w:rsidRDefault="0075347C" w:rsidP="00E03664">
            <w:pPr>
              <w:rPr>
                <w:b w:val="0"/>
              </w:rPr>
            </w:pPr>
            <w:r w:rsidRPr="005C6C35">
              <w:t>Gap analysis</w:t>
            </w:r>
          </w:p>
        </w:tc>
      </w:tr>
      <w:tr w:rsidR="0075347C" w:rsidRPr="005C6C35" w14:paraId="47F6CD46"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15B12576" w14:textId="77777777" w:rsidR="0075347C" w:rsidRPr="005C6C35" w:rsidRDefault="0075347C" w:rsidP="00E03664">
            <w:pPr>
              <w:rPr>
                <w:b w:val="0"/>
              </w:rPr>
            </w:pPr>
            <w:r>
              <w:t>Recommendation</w:t>
            </w:r>
          </w:p>
        </w:tc>
      </w:tr>
      <w:tr w:rsidR="0075347C" w:rsidRPr="0075347C" w14:paraId="597EBBE5"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shd w:val="clear" w:color="auto" w:fill="C7EDFC" w:themeFill="accent3" w:themeFillTint="33"/>
          </w:tcPr>
          <w:p w14:paraId="622DD31D" w14:textId="102D54AD" w:rsidR="0075347C" w:rsidRPr="0075347C" w:rsidRDefault="0075347C" w:rsidP="00E03664">
            <w:r w:rsidRPr="0075347C">
              <w:lastRenderedPageBreak/>
              <w:t xml:space="preserve">Assessment criterion </w:t>
            </w:r>
            <w:r w:rsidR="00A03B3D">
              <w:t>10</w:t>
            </w:r>
            <w:r w:rsidRPr="0075347C">
              <w:t>(c)(</w:t>
            </w:r>
            <w:r w:rsidR="00A03B3D">
              <w:t>b</w:t>
            </w:r>
            <w:r w:rsidRPr="0075347C">
              <w:t>):</w:t>
            </w:r>
          </w:p>
          <w:p w14:paraId="1308F3D4" w14:textId="09A0C409" w:rsidR="0075347C" w:rsidRPr="0075347C" w:rsidRDefault="00A03B3D" w:rsidP="00E03664">
            <w:pPr>
              <w:rPr>
                <w:b w:val="0"/>
                <w:bCs w:val="0"/>
              </w:rPr>
            </w:pPr>
            <w:r>
              <w:rPr>
                <w:rFonts w:ascii="Calibri" w:hAnsi="Calibri" w:cs="Calibri"/>
                <w:b w:val="0"/>
                <w:bCs w:val="0"/>
                <w:color w:val="3C3C3C"/>
              </w:rPr>
              <w:t>Se</w:t>
            </w:r>
            <w:r w:rsidRPr="00A03B3D">
              <w:rPr>
                <w:rFonts w:ascii="Calibri" w:hAnsi="Calibri" w:cs="Calibri"/>
                <w:b w:val="0"/>
                <w:bCs w:val="0"/>
                <w:color w:val="3C3C3C"/>
              </w:rPr>
              <w:t>ctor market participants are engaged in support of national policy objectives</w:t>
            </w:r>
            <w:r>
              <w:rPr>
                <w:rFonts w:ascii="Calibri" w:hAnsi="Calibri" w:cs="Calibri"/>
                <w:color w:val="3C3C3C"/>
                <w:sz w:val="19"/>
                <w:szCs w:val="19"/>
              </w:rPr>
              <w:t>.</w:t>
            </w:r>
          </w:p>
        </w:tc>
      </w:tr>
      <w:tr w:rsidR="0075347C" w14:paraId="5587120D"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6DFB1CA7" w14:textId="72234B7B" w:rsidR="0075347C" w:rsidRDefault="0075347C" w:rsidP="00E03664">
            <w:pPr>
              <w:rPr>
                <w:b w:val="0"/>
              </w:rPr>
            </w:pPr>
            <w:r w:rsidRPr="007D4244">
              <w:t>Conclusion</w:t>
            </w:r>
            <w:r>
              <w:t xml:space="preserve">: </w:t>
            </w:r>
            <w:sdt>
              <w:sdtPr>
                <w:id w:val="1441034553"/>
                <w:placeholder>
                  <w:docPart w:val="21402EB912284957AFEDF77D7A903655"/>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75347C" w14:paraId="38A8646A"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D11A309" w14:textId="77777777" w:rsidR="0075347C" w:rsidRDefault="0075347C" w:rsidP="00E03664">
            <w:pPr>
              <w:rPr>
                <w:b w:val="0"/>
              </w:rPr>
            </w:pPr>
            <w:r w:rsidRPr="005C6C35">
              <w:t>Qualitative analysis</w:t>
            </w:r>
          </w:p>
        </w:tc>
      </w:tr>
      <w:tr w:rsidR="0075347C" w14:paraId="2263192C"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2F210FAD" w14:textId="77777777" w:rsidR="0075347C" w:rsidRDefault="0075347C" w:rsidP="00E03664">
            <w:pPr>
              <w:rPr>
                <w:b w:val="0"/>
              </w:rPr>
            </w:pPr>
            <w:r w:rsidRPr="005C6C35">
              <w:t>Gap analysis</w:t>
            </w:r>
          </w:p>
        </w:tc>
      </w:tr>
      <w:tr w:rsidR="0075347C" w14:paraId="1E444384" w14:textId="77777777" w:rsidTr="00E0366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10060" w:type="dxa"/>
          </w:tcPr>
          <w:p w14:paraId="4EC95EBC" w14:textId="77777777" w:rsidR="0075347C" w:rsidRDefault="0075347C" w:rsidP="00E03664">
            <w:pPr>
              <w:rPr>
                <w:b w:val="0"/>
              </w:rPr>
            </w:pPr>
            <w:r>
              <w:t>Recommendation</w:t>
            </w:r>
          </w:p>
        </w:tc>
      </w:tr>
    </w:tbl>
    <w:p w14:paraId="3C9A060E" w14:textId="51B0AA42" w:rsidR="0075347C" w:rsidRPr="009467AA" w:rsidRDefault="0075347C" w:rsidP="009467AA">
      <w:pPr>
        <w:sectPr w:rsidR="0075347C" w:rsidRPr="009467AA" w:rsidSect="00AE0755">
          <w:headerReference w:type="default" r:id="rId24"/>
          <w:footerReference w:type="even" r:id="rId25"/>
          <w:footerReference w:type="default" r:id="rId26"/>
          <w:footerReference w:type="first" r:id="rId27"/>
          <w:pgSz w:w="11906" w:h="16838" w:code="9"/>
          <w:pgMar w:top="720" w:right="720" w:bottom="720" w:left="720" w:header="680" w:footer="720" w:gutter="0"/>
          <w:pgNumType w:start="0"/>
          <w:cols w:space="720"/>
          <w:titlePg/>
          <w:docGrid w:linePitch="299"/>
        </w:sectPr>
      </w:pPr>
    </w:p>
    <w:p w14:paraId="19F51CB3" w14:textId="5AA740ED" w:rsidR="00270E17" w:rsidRPr="005C228A" w:rsidRDefault="00270E17" w:rsidP="00270E17">
      <w:pPr>
        <w:pStyle w:val="Heading2"/>
        <w:spacing w:before="0" w:after="0"/>
        <w:rPr>
          <w:sz w:val="40"/>
          <w:szCs w:val="40"/>
        </w:rPr>
      </w:pPr>
      <w:r w:rsidRPr="005C228A">
        <w:rPr>
          <w:sz w:val="40"/>
          <w:szCs w:val="40"/>
        </w:rPr>
        <w:lastRenderedPageBreak/>
        <w:t>Pillar IV. Accountability, Integrity and Transparency of the Public Procurement System</w:t>
      </w:r>
    </w:p>
    <w:p w14:paraId="28ADB5A2" w14:textId="19DDF1BA" w:rsidR="00431E23" w:rsidRPr="000B0813" w:rsidRDefault="00C85A77" w:rsidP="000B0813">
      <w:pPr>
        <w:rPr>
          <w:bCs/>
          <w:sz w:val="32"/>
          <w:szCs w:val="32"/>
        </w:rPr>
      </w:pPr>
      <w:r>
        <w:rPr>
          <w:bCs/>
          <w:sz w:val="32"/>
          <w:szCs w:val="32"/>
        </w:rPr>
        <w:t>SPP-</w:t>
      </w:r>
      <w:r w:rsidR="000B0813" w:rsidRPr="000B0813">
        <w:rPr>
          <w:bCs/>
          <w:sz w:val="32"/>
          <w:szCs w:val="32"/>
        </w:rPr>
        <w:t xml:space="preserve">Indicator </w:t>
      </w:r>
      <w:r w:rsidR="00A03B3D">
        <w:rPr>
          <w:bCs/>
          <w:sz w:val="32"/>
          <w:szCs w:val="32"/>
        </w:rPr>
        <w:t>11</w:t>
      </w:r>
      <w:r w:rsidR="000B0813" w:rsidRPr="000B0813">
        <w:rPr>
          <w:bCs/>
          <w:sz w:val="32"/>
          <w:szCs w:val="32"/>
        </w:rPr>
        <w:t>.</w:t>
      </w:r>
      <w:r w:rsidR="00A03B3D">
        <w:rPr>
          <w:bCs/>
          <w:sz w:val="32"/>
          <w:szCs w:val="32"/>
        </w:rPr>
        <w:t xml:space="preserve"> Transparency and civil society engagement foster sustainability in </w:t>
      </w:r>
      <w:r>
        <w:rPr>
          <w:bCs/>
          <w:sz w:val="32"/>
          <w:szCs w:val="32"/>
        </w:rPr>
        <w:t xml:space="preserve">public </w:t>
      </w:r>
      <w:r w:rsidR="00A03B3D">
        <w:rPr>
          <w:bCs/>
          <w:sz w:val="32"/>
          <w:szCs w:val="32"/>
        </w:rPr>
        <w:t>procurement</w:t>
      </w:r>
    </w:p>
    <w:tbl>
      <w:tblPr>
        <w:tblStyle w:val="GridTable1Light-Accent3"/>
        <w:tblW w:w="10201" w:type="dxa"/>
        <w:tblLook w:val="0000" w:firstRow="0" w:lastRow="0" w:firstColumn="0" w:lastColumn="0" w:noHBand="0" w:noVBand="0"/>
      </w:tblPr>
      <w:tblGrid>
        <w:gridCol w:w="10201"/>
      </w:tblGrid>
      <w:tr w:rsidR="005C228A" w14:paraId="37A1107B" w14:textId="77777777" w:rsidTr="005C228A">
        <w:trPr>
          <w:trHeight w:val="299"/>
        </w:trPr>
        <w:tc>
          <w:tcPr>
            <w:tcW w:w="10201" w:type="dxa"/>
            <w:shd w:val="clear" w:color="auto" w:fill="CF9DC5" w:themeFill="accent4" w:themeFillTint="99"/>
          </w:tcPr>
          <w:p w14:paraId="4E8708F4" w14:textId="75A4D008" w:rsidR="005C228A" w:rsidRPr="003B5A67" w:rsidRDefault="005C228A" w:rsidP="005C228A">
            <w:pPr>
              <w:jc w:val="center"/>
              <w:rPr>
                <w:b/>
              </w:rPr>
            </w:pPr>
            <w:r w:rsidRPr="003B5A67">
              <w:rPr>
                <w:b/>
              </w:rPr>
              <w:t>Sub-indicator</w:t>
            </w:r>
            <w:r>
              <w:rPr>
                <w:b/>
              </w:rPr>
              <w:t xml:space="preserve"> </w:t>
            </w:r>
            <w:r w:rsidR="00A03B3D">
              <w:rPr>
                <w:b/>
              </w:rPr>
              <w:t>11</w:t>
            </w:r>
            <w:r w:rsidRPr="003B5A67">
              <w:rPr>
                <w:b/>
              </w:rPr>
              <w:t xml:space="preserve">(a) </w:t>
            </w:r>
          </w:p>
          <w:p w14:paraId="171C66D1" w14:textId="35E4E467" w:rsidR="005C228A" w:rsidRDefault="00A03B3D" w:rsidP="005C228A">
            <w:pPr>
              <w:jc w:val="center"/>
            </w:pPr>
            <w:r>
              <w:t xml:space="preserve">Civil society </w:t>
            </w:r>
            <w:r w:rsidR="00C85A77">
              <w:t xml:space="preserve">engagement </w:t>
            </w:r>
            <w:r>
              <w:t xml:space="preserve">supports sustainability in </w:t>
            </w:r>
            <w:r w:rsidR="00C85A77">
              <w:t xml:space="preserve">public </w:t>
            </w:r>
            <w:r>
              <w:t>procurement</w:t>
            </w:r>
          </w:p>
        </w:tc>
      </w:tr>
      <w:tr w:rsidR="005C228A" w14:paraId="574D7187" w14:textId="77777777" w:rsidTr="005C228A">
        <w:trPr>
          <w:trHeight w:val="299"/>
        </w:trPr>
        <w:tc>
          <w:tcPr>
            <w:tcW w:w="10201" w:type="dxa"/>
            <w:shd w:val="clear" w:color="auto" w:fill="EFDEEB" w:themeFill="accent4" w:themeFillTint="33"/>
          </w:tcPr>
          <w:p w14:paraId="1053667A" w14:textId="400370B7" w:rsidR="005C228A" w:rsidRPr="00A03B3D" w:rsidRDefault="005C228A" w:rsidP="005C228A">
            <w:pPr>
              <w:rPr>
                <w:b/>
              </w:rPr>
            </w:pPr>
            <w:r w:rsidRPr="00A03B3D">
              <w:rPr>
                <w:b/>
              </w:rPr>
              <w:t xml:space="preserve">Assessment criterion </w:t>
            </w:r>
            <w:r w:rsidR="00A03B3D" w:rsidRPr="00A03B3D">
              <w:rPr>
                <w:b/>
              </w:rPr>
              <w:t>11</w:t>
            </w:r>
            <w:r w:rsidRPr="00A03B3D">
              <w:rPr>
                <w:b/>
              </w:rPr>
              <w:t>(a)(a):</w:t>
            </w:r>
          </w:p>
          <w:p w14:paraId="1185DBC9" w14:textId="2802D0F4" w:rsidR="005C228A" w:rsidRPr="00A03B3D" w:rsidRDefault="00A03B3D" w:rsidP="005C228A">
            <w:pPr>
              <w:rPr>
                <w:b/>
              </w:rPr>
            </w:pPr>
            <w:r w:rsidRPr="00A03B3D">
              <w:rPr>
                <w:rFonts w:ascii="Calibri" w:hAnsi="Calibri" w:cs="Calibri"/>
                <w:color w:val="3C3C3C"/>
              </w:rPr>
              <w:t>A transparent and consultative process is followed in policymaking related to SPP.</w:t>
            </w:r>
          </w:p>
        </w:tc>
      </w:tr>
      <w:tr w:rsidR="005C228A" w14:paraId="14BFDCB5" w14:textId="77777777" w:rsidTr="005C228A">
        <w:trPr>
          <w:trHeight w:val="366"/>
        </w:trPr>
        <w:tc>
          <w:tcPr>
            <w:tcW w:w="10201" w:type="dxa"/>
          </w:tcPr>
          <w:p w14:paraId="1EBEB203" w14:textId="14CC0236" w:rsidR="005C228A" w:rsidRDefault="005C228A" w:rsidP="007E1FE6">
            <w:r w:rsidRPr="007D4244">
              <w:rPr>
                <w:b/>
              </w:rPr>
              <w:t>Conclusion</w:t>
            </w:r>
            <w:r>
              <w:t xml:space="preserve">: </w:t>
            </w:r>
            <w:sdt>
              <w:sdtPr>
                <w:id w:val="-388421950"/>
                <w:placeholder>
                  <w:docPart w:val="B8C4F503C32E4B9785D62947FA36193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rsidRPr="007D4244" w14:paraId="3307A336" w14:textId="77777777" w:rsidTr="005C228A">
        <w:trPr>
          <w:trHeight w:val="770"/>
        </w:trPr>
        <w:tc>
          <w:tcPr>
            <w:tcW w:w="10201" w:type="dxa"/>
          </w:tcPr>
          <w:p w14:paraId="54649DD4" w14:textId="77777777" w:rsidR="005C228A" w:rsidRPr="007D4244" w:rsidRDefault="005C228A" w:rsidP="007E1FE6">
            <w:pPr>
              <w:rPr>
                <w:b/>
              </w:rPr>
            </w:pPr>
            <w:r w:rsidRPr="005C6C35">
              <w:rPr>
                <w:b/>
              </w:rPr>
              <w:t>Qualitative analysis</w:t>
            </w:r>
          </w:p>
        </w:tc>
      </w:tr>
      <w:tr w:rsidR="005C228A" w:rsidRPr="005C6C35" w14:paraId="49B4D30E" w14:textId="77777777" w:rsidTr="005C228A">
        <w:trPr>
          <w:trHeight w:val="856"/>
        </w:trPr>
        <w:tc>
          <w:tcPr>
            <w:tcW w:w="10201" w:type="dxa"/>
          </w:tcPr>
          <w:p w14:paraId="63CCFA8D" w14:textId="77777777" w:rsidR="005C228A" w:rsidRPr="005C6C35" w:rsidRDefault="005C228A" w:rsidP="007E1FE6">
            <w:pPr>
              <w:rPr>
                <w:b/>
              </w:rPr>
            </w:pPr>
            <w:r w:rsidRPr="005C6C35">
              <w:rPr>
                <w:b/>
              </w:rPr>
              <w:t>Gap analysis</w:t>
            </w:r>
          </w:p>
        </w:tc>
      </w:tr>
      <w:tr w:rsidR="005C228A" w:rsidRPr="005C6C35" w14:paraId="52F2CD22" w14:textId="77777777" w:rsidTr="005C228A">
        <w:trPr>
          <w:trHeight w:val="526"/>
        </w:trPr>
        <w:tc>
          <w:tcPr>
            <w:tcW w:w="10201" w:type="dxa"/>
          </w:tcPr>
          <w:p w14:paraId="751F75B0" w14:textId="77777777" w:rsidR="005C228A" w:rsidRPr="005C6C35" w:rsidRDefault="005C228A" w:rsidP="007E1FE6">
            <w:pPr>
              <w:rPr>
                <w:b/>
              </w:rPr>
            </w:pPr>
            <w:r>
              <w:rPr>
                <w:b/>
              </w:rPr>
              <w:t>Recommendation</w:t>
            </w:r>
          </w:p>
        </w:tc>
      </w:tr>
      <w:tr w:rsidR="005C228A" w:rsidRPr="003456E3" w14:paraId="3DF2F9A4" w14:textId="77777777" w:rsidTr="005C228A">
        <w:trPr>
          <w:trHeight w:val="526"/>
        </w:trPr>
        <w:tc>
          <w:tcPr>
            <w:tcW w:w="10201" w:type="dxa"/>
            <w:shd w:val="clear" w:color="auto" w:fill="EFDEEB" w:themeFill="accent4" w:themeFillTint="33"/>
          </w:tcPr>
          <w:p w14:paraId="712A7554" w14:textId="47FC0A13" w:rsidR="005C228A" w:rsidRPr="00A03B3D" w:rsidRDefault="005C228A" w:rsidP="007E1FE6">
            <w:pPr>
              <w:rPr>
                <w:b/>
              </w:rPr>
            </w:pPr>
            <w:r w:rsidRPr="00A03B3D">
              <w:rPr>
                <w:b/>
              </w:rPr>
              <w:t xml:space="preserve">Assessment criterion </w:t>
            </w:r>
            <w:r w:rsidR="00A03B3D" w:rsidRPr="00A03B3D">
              <w:rPr>
                <w:b/>
              </w:rPr>
              <w:t>11</w:t>
            </w:r>
            <w:r w:rsidRPr="00A03B3D">
              <w:rPr>
                <w:b/>
              </w:rPr>
              <w:t>(a)(b):</w:t>
            </w:r>
          </w:p>
          <w:p w14:paraId="04E41B2B" w14:textId="2E3B3359" w:rsidR="005C228A" w:rsidRPr="00A03B3D" w:rsidRDefault="00A03B3D" w:rsidP="007E1FE6">
            <w:r w:rsidRPr="00A03B3D">
              <w:rPr>
                <w:rFonts w:ascii="Calibri" w:hAnsi="Calibri" w:cs="Calibri"/>
                <w:color w:val="3C3C3C"/>
              </w:rPr>
              <w:t>Programs to build the capacities of relevant stakeholders include sustainability in procurement.</w:t>
            </w:r>
          </w:p>
        </w:tc>
      </w:tr>
      <w:tr w:rsidR="005C228A" w14:paraId="2B49B718" w14:textId="77777777" w:rsidTr="005C228A">
        <w:trPr>
          <w:trHeight w:val="526"/>
        </w:trPr>
        <w:tc>
          <w:tcPr>
            <w:tcW w:w="10201" w:type="dxa"/>
          </w:tcPr>
          <w:p w14:paraId="53CE4569" w14:textId="4874BB31" w:rsidR="005C228A" w:rsidRDefault="005C228A" w:rsidP="007E1FE6">
            <w:pPr>
              <w:rPr>
                <w:b/>
              </w:rPr>
            </w:pPr>
            <w:r w:rsidRPr="007D4244">
              <w:rPr>
                <w:b/>
              </w:rPr>
              <w:t>Conclusion</w:t>
            </w:r>
            <w:r>
              <w:t xml:space="preserve">: </w:t>
            </w:r>
            <w:sdt>
              <w:sdtPr>
                <w:id w:val="1335499350"/>
                <w:placeholder>
                  <w:docPart w:val="20D0F6730FC8455386C843CB11D9BE74"/>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14:paraId="2D1037CE" w14:textId="77777777" w:rsidTr="005C228A">
        <w:trPr>
          <w:trHeight w:val="526"/>
        </w:trPr>
        <w:tc>
          <w:tcPr>
            <w:tcW w:w="10201" w:type="dxa"/>
          </w:tcPr>
          <w:p w14:paraId="5056CD56" w14:textId="77777777" w:rsidR="005C228A" w:rsidRDefault="005C228A" w:rsidP="007E1FE6">
            <w:pPr>
              <w:rPr>
                <w:b/>
              </w:rPr>
            </w:pPr>
            <w:r w:rsidRPr="005C6C35">
              <w:rPr>
                <w:b/>
              </w:rPr>
              <w:t>Qualitative analysis</w:t>
            </w:r>
          </w:p>
        </w:tc>
      </w:tr>
      <w:tr w:rsidR="005C228A" w14:paraId="221FA3DA" w14:textId="77777777" w:rsidTr="005C228A">
        <w:trPr>
          <w:trHeight w:val="526"/>
        </w:trPr>
        <w:tc>
          <w:tcPr>
            <w:tcW w:w="10201" w:type="dxa"/>
          </w:tcPr>
          <w:p w14:paraId="158B754C" w14:textId="77777777" w:rsidR="005C228A" w:rsidRDefault="005C228A" w:rsidP="007E1FE6">
            <w:pPr>
              <w:rPr>
                <w:b/>
              </w:rPr>
            </w:pPr>
            <w:r w:rsidRPr="005C6C35">
              <w:rPr>
                <w:b/>
              </w:rPr>
              <w:t>Gap analysis</w:t>
            </w:r>
          </w:p>
        </w:tc>
      </w:tr>
      <w:tr w:rsidR="005C228A" w14:paraId="178B93DE" w14:textId="77777777" w:rsidTr="005C228A">
        <w:trPr>
          <w:trHeight w:val="526"/>
        </w:trPr>
        <w:tc>
          <w:tcPr>
            <w:tcW w:w="10201" w:type="dxa"/>
          </w:tcPr>
          <w:p w14:paraId="7B8424FA" w14:textId="77777777" w:rsidR="005C228A" w:rsidRDefault="005C228A" w:rsidP="007E1FE6">
            <w:pPr>
              <w:rPr>
                <w:b/>
              </w:rPr>
            </w:pPr>
            <w:r>
              <w:rPr>
                <w:b/>
              </w:rPr>
              <w:t>Recommendation</w:t>
            </w:r>
          </w:p>
        </w:tc>
      </w:tr>
      <w:tr w:rsidR="005C228A" w14:paraId="193ECACC" w14:textId="77777777" w:rsidTr="005C228A">
        <w:trPr>
          <w:trHeight w:val="526"/>
        </w:trPr>
        <w:tc>
          <w:tcPr>
            <w:tcW w:w="10201" w:type="dxa"/>
            <w:shd w:val="clear" w:color="auto" w:fill="EFDEEB" w:themeFill="accent4" w:themeFillTint="33"/>
          </w:tcPr>
          <w:p w14:paraId="2F9E08A9" w14:textId="4F849720" w:rsidR="005C228A" w:rsidRPr="00A03B3D" w:rsidRDefault="005C228A" w:rsidP="00776E5C">
            <w:pPr>
              <w:rPr>
                <w:b/>
              </w:rPr>
            </w:pPr>
            <w:r w:rsidRPr="00A03B3D">
              <w:rPr>
                <w:b/>
              </w:rPr>
              <w:t xml:space="preserve">Assessment criterion </w:t>
            </w:r>
            <w:r w:rsidR="00A03B3D" w:rsidRPr="00A03B3D">
              <w:rPr>
                <w:b/>
              </w:rPr>
              <w:t>11</w:t>
            </w:r>
            <w:r w:rsidRPr="00A03B3D">
              <w:rPr>
                <w:b/>
              </w:rPr>
              <w:t>(</w:t>
            </w:r>
            <w:r w:rsidR="00A03B3D" w:rsidRPr="00A03B3D">
              <w:rPr>
                <w:b/>
              </w:rPr>
              <w:t>a</w:t>
            </w:r>
            <w:r w:rsidRPr="00A03B3D">
              <w:rPr>
                <w:b/>
              </w:rPr>
              <w:t>)(</w:t>
            </w:r>
            <w:r w:rsidR="00A03B3D" w:rsidRPr="00A03B3D">
              <w:rPr>
                <w:b/>
              </w:rPr>
              <w:t>c</w:t>
            </w:r>
            <w:r w:rsidRPr="00A03B3D">
              <w:rPr>
                <w:b/>
              </w:rPr>
              <w:t>):</w:t>
            </w:r>
          </w:p>
          <w:p w14:paraId="0E4C1E9B" w14:textId="12B7A38C" w:rsidR="005C228A" w:rsidRPr="00A03B3D" w:rsidRDefault="00A03B3D" w:rsidP="00776E5C">
            <w:pPr>
              <w:rPr>
                <w:b/>
              </w:rPr>
            </w:pPr>
            <w:r w:rsidRPr="00A03B3D">
              <w:rPr>
                <w:rFonts w:ascii="Calibri" w:hAnsi="Calibri" w:cs="Calibri"/>
                <w:color w:val="3C3C3C"/>
              </w:rPr>
              <w:t xml:space="preserve">There is ample evidence that the government </w:t>
            </w:r>
            <w:proofErr w:type="gramStart"/>
            <w:r w:rsidRPr="00A03B3D">
              <w:rPr>
                <w:rFonts w:ascii="Calibri" w:hAnsi="Calibri" w:cs="Calibri"/>
                <w:color w:val="3C3C3C"/>
              </w:rPr>
              <w:t>takes into account</w:t>
            </w:r>
            <w:proofErr w:type="gramEnd"/>
            <w:r w:rsidRPr="00A03B3D">
              <w:rPr>
                <w:rFonts w:ascii="Calibri" w:hAnsi="Calibri" w:cs="Calibri"/>
                <w:color w:val="3C3C3C"/>
              </w:rPr>
              <w:t xml:space="preserve"> the input received from civil society on SPP.</w:t>
            </w:r>
          </w:p>
        </w:tc>
      </w:tr>
      <w:tr w:rsidR="005C228A" w14:paraId="2C00C685" w14:textId="77777777" w:rsidTr="005C228A">
        <w:trPr>
          <w:trHeight w:val="526"/>
        </w:trPr>
        <w:tc>
          <w:tcPr>
            <w:tcW w:w="10201" w:type="dxa"/>
          </w:tcPr>
          <w:p w14:paraId="6E96D89C" w14:textId="1AD00F89" w:rsidR="005C228A" w:rsidRDefault="005C228A" w:rsidP="00776E5C">
            <w:pPr>
              <w:rPr>
                <w:b/>
              </w:rPr>
            </w:pPr>
            <w:r w:rsidRPr="007D4244">
              <w:rPr>
                <w:b/>
              </w:rPr>
              <w:t>Conclusion</w:t>
            </w:r>
            <w:r>
              <w:t xml:space="preserve">: </w:t>
            </w:r>
            <w:sdt>
              <w:sdtPr>
                <w:id w:val="-59794011"/>
                <w:placeholder>
                  <w:docPart w:val="7F9420C992AD475D9A5797463B35A0A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14:paraId="782935C4" w14:textId="77777777" w:rsidTr="005C228A">
        <w:trPr>
          <w:trHeight w:val="526"/>
        </w:trPr>
        <w:tc>
          <w:tcPr>
            <w:tcW w:w="10201" w:type="dxa"/>
          </w:tcPr>
          <w:p w14:paraId="03BCAC43" w14:textId="64A6A07B" w:rsidR="005C228A" w:rsidRDefault="005C228A" w:rsidP="00776E5C">
            <w:pPr>
              <w:rPr>
                <w:b/>
              </w:rPr>
            </w:pPr>
            <w:r w:rsidRPr="005C6C35">
              <w:rPr>
                <w:b/>
              </w:rPr>
              <w:t>Qualitative analysis</w:t>
            </w:r>
          </w:p>
        </w:tc>
      </w:tr>
      <w:tr w:rsidR="005C228A" w14:paraId="151873E3" w14:textId="77777777" w:rsidTr="005C228A">
        <w:trPr>
          <w:trHeight w:val="526"/>
        </w:trPr>
        <w:tc>
          <w:tcPr>
            <w:tcW w:w="10201" w:type="dxa"/>
          </w:tcPr>
          <w:p w14:paraId="2C13F7DC" w14:textId="06B13C61" w:rsidR="005C228A" w:rsidRDefault="005C228A" w:rsidP="00776E5C">
            <w:pPr>
              <w:rPr>
                <w:b/>
              </w:rPr>
            </w:pPr>
            <w:r w:rsidRPr="005C6C35">
              <w:rPr>
                <w:b/>
              </w:rPr>
              <w:t>Gap analysis</w:t>
            </w:r>
          </w:p>
        </w:tc>
      </w:tr>
      <w:tr w:rsidR="005C228A" w14:paraId="79839479" w14:textId="77777777" w:rsidTr="005C228A">
        <w:trPr>
          <w:trHeight w:val="526"/>
        </w:trPr>
        <w:tc>
          <w:tcPr>
            <w:tcW w:w="10201" w:type="dxa"/>
          </w:tcPr>
          <w:p w14:paraId="6BFD8FD3" w14:textId="58660AE3" w:rsidR="005C228A" w:rsidRDefault="005C228A" w:rsidP="00776E5C">
            <w:pPr>
              <w:rPr>
                <w:b/>
              </w:rPr>
            </w:pPr>
            <w:r>
              <w:rPr>
                <w:b/>
              </w:rPr>
              <w:t>Recommendation</w:t>
            </w:r>
          </w:p>
        </w:tc>
      </w:tr>
    </w:tbl>
    <w:p w14:paraId="355B6C0E" w14:textId="4B936619" w:rsidR="005C228A" w:rsidRDefault="005C228A"/>
    <w:p w14:paraId="1F3EE993" w14:textId="4B81A3C7" w:rsidR="005C228A" w:rsidRPr="005C228A" w:rsidRDefault="00C85A77" w:rsidP="005C228A">
      <w:pPr>
        <w:rPr>
          <w:bCs/>
          <w:sz w:val="32"/>
          <w:szCs w:val="32"/>
        </w:rPr>
      </w:pPr>
      <w:r>
        <w:rPr>
          <w:bCs/>
          <w:sz w:val="32"/>
          <w:szCs w:val="32"/>
        </w:rPr>
        <w:t>SPP-</w:t>
      </w:r>
      <w:r w:rsidR="005C228A" w:rsidRPr="005C228A">
        <w:rPr>
          <w:bCs/>
          <w:sz w:val="32"/>
          <w:szCs w:val="32"/>
        </w:rPr>
        <w:t>Indicator 1</w:t>
      </w:r>
      <w:r w:rsidR="00A03B3D">
        <w:rPr>
          <w:bCs/>
          <w:sz w:val="32"/>
          <w:szCs w:val="32"/>
        </w:rPr>
        <w:t>2</w:t>
      </w:r>
      <w:r w:rsidR="005C228A" w:rsidRPr="005C228A">
        <w:rPr>
          <w:bCs/>
          <w:sz w:val="32"/>
          <w:szCs w:val="32"/>
        </w:rPr>
        <w:t xml:space="preserve">. </w:t>
      </w:r>
      <w:r w:rsidR="00A03B3D">
        <w:rPr>
          <w:bCs/>
          <w:sz w:val="32"/>
          <w:szCs w:val="32"/>
        </w:rPr>
        <w:t>The country has effective control and audit systems that cover sustainability in</w:t>
      </w:r>
      <w:r>
        <w:rPr>
          <w:bCs/>
          <w:sz w:val="32"/>
          <w:szCs w:val="32"/>
        </w:rPr>
        <w:t xml:space="preserve"> public</w:t>
      </w:r>
      <w:r w:rsidR="00A03B3D">
        <w:rPr>
          <w:bCs/>
          <w:sz w:val="32"/>
          <w:szCs w:val="32"/>
        </w:rPr>
        <w:t xml:space="preserve"> procurement</w:t>
      </w:r>
    </w:p>
    <w:tbl>
      <w:tblPr>
        <w:tblStyle w:val="GridTable1Light-Accent3"/>
        <w:tblW w:w="10201" w:type="dxa"/>
        <w:tblLook w:val="0000" w:firstRow="0" w:lastRow="0" w:firstColumn="0" w:lastColumn="0" w:noHBand="0" w:noVBand="0"/>
      </w:tblPr>
      <w:tblGrid>
        <w:gridCol w:w="10201"/>
      </w:tblGrid>
      <w:tr w:rsidR="005C228A" w14:paraId="1178D0F0" w14:textId="77777777" w:rsidTr="005C228A">
        <w:trPr>
          <w:trHeight w:val="299"/>
        </w:trPr>
        <w:tc>
          <w:tcPr>
            <w:tcW w:w="10201" w:type="dxa"/>
            <w:shd w:val="clear" w:color="auto" w:fill="CF9DC5" w:themeFill="accent4" w:themeFillTint="99"/>
          </w:tcPr>
          <w:p w14:paraId="7591DBED" w14:textId="67872372" w:rsidR="005C228A" w:rsidRPr="00A03B3D" w:rsidRDefault="005C228A" w:rsidP="005C228A">
            <w:pPr>
              <w:jc w:val="center"/>
              <w:rPr>
                <w:b/>
              </w:rPr>
            </w:pPr>
            <w:r w:rsidRPr="00A03B3D">
              <w:rPr>
                <w:b/>
              </w:rPr>
              <w:t xml:space="preserve">Sub-indicator </w:t>
            </w:r>
            <w:r w:rsidR="00A03B3D" w:rsidRPr="00A03B3D">
              <w:rPr>
                <w:b/>
              </w:rPr>
              <w:t>12</w:t>
            </w:r>
            <w:r w:rsidRPr="00A03B3D">
              <w:rPr>
                <w:b/>
              </w:rPr>
              <w:t xml:space="preserve">(a) </w:t>
            </w:r>
          </w:p>
          <w:p w14:paraId="11364D82" w14:textId="6C423145" w:rsidR="005C228A" w:rsidRDefault="00A03B3D" w:rsidP="005C228A">
            <w:pPr>
              <w:jc w:val="center"/>
              <w:rPr>
                <w:b/>
              </w:rPr>
            </w:pPr>
            <w:r w:rsidRPr="00A03B3D">
              <w:rPr>
                <w:b/>
              </w:rPr>
              <w:t>Audit framework for sustainable</w:t>
            </w:r>
            <w:r w:rsidR="00C85A77">
              <w:rPr>
                <w:b/>
              </w:rPr>
              <w:t xml:space="preserve"> public</w:t>
            </w:r>
            <w:r w:rsidRPr="00A03B3D">
              <w:rPr>
                <w:b/>
              </w:rPr>
              <w:t xml:space="preserve"> procurement</w:t>
            </w:r>
          </w:p>
          <w:p w14:paraId="753BC81C" w14:textId="3B073189" w:rsidR="00A03B3D" w:rsidRPr="00A03B3D" w:rsidRDefault="00A03B3D" w:rsidP="005C228A">
            <w:pPr>
              <w:jc w:val="center"/>
            </w:pPr>
            <w:r w:rsidRPr="00A03B3D">
              <w:t xml:space="preserve">The country’s control and audit framework </w:t>
            </w:r>
            <w:proofErr w:type="gramStart"/>
            <w:r w:rsidRPr="00A03B3D">
              <w:t>provides</w:t>
            </w:r>
            <w:proofErr w:type="gramEnd"/>
            <w:r w:rsidRPr="00A03B3D">
              <w:t xml:space="preserve"> for the full integration of sustainability</w:t>
            </w:r>
          </w:p>
        </w:tc>
      </w:tr>
      <w:tr w:rsidR="005C228A" w14:paraId="06D98FEF" w14:textId="77777777" w:rsidTr="005C228A">
        <w:trPr>
          <w:trHeight w:val="299"/>
        </w:trPr>
        <w:tc>
          <w:tcPr>
            <w:tcW w:w="10201" w:type="dxa"/>
            <w:shd w:val="clear" w:color="auto" w:fill="EFDEEB" w:themeFill="accent4" w:themeFillTint="33"/>
          </w:tcPr>
          <w:p w14:paraId="4ADE2643" w14:textId="7CCDFFAD" w:rsidR="005C228A" w:rsidRPr="00A03B3D" w:rsidRDefault="005C228A" w:rsidP="005C228A">
            <w:pPr>
              <w:rPr>
                <w:b/>
              </w:rPr>
            </w:pPr>
            <w:r w:rsidRPr="00A03B3D">
              <w:rPr>
                <w:b/>
              </w:rPr>
              <w:t>Assessment criterion 1</w:t>
            </w:r>
            <w:r w:rsidR="00A03B3D" w:rsidRPr="00A03B3D">
              <w:rPr>
                <w:b/>
              </w:rPr>
              <w:t>2</w:t>
            </w:r>
            <w:r w:rsidRPr="00A03B3D">
              <w:rPr>
                <w:b/>
              </w:rPr>
              <w:t>(a)(a):</w:t>
            </w:r>
          </w:p>
          <w:p w14:paraId="7C5DCD91" w14:textId="5794FB8C" w:rsidR="00A03B3D" w:rsidRPr="00A03B3D" w:rsidRDefault="00A03B3D" w:rsidP="00A03B3D">
            <w:pPr>
              <w:autoSpaceDE w:val="0"/>
              <w:autoSpaceDN w:val="0"/>
              <w:adjustRightInd w:val="0"/>
              <w:jc w:val="left"/>
              <w:rPr>
                <w:rFonts w:ascii="Calibri" w:hAnsi="Calibri" w:cs="Calibri"/>
                <w:color w:val="3C3C3C"/>
              </w:rPr>
            </w:pPr>
            <w:r w:rsidRPr="00A03B3D">
              <w:rPr>
                <w:rFonts w:ascii="Calibri" w:hAnsi="Calibri" w:cs="Calibri"/>
                <w:color w:val="3C3C3C"/>
              </w:rPr>
              <w:t xml:space="preserve">Written standards and procedures for internal and external controls and audit </w:t>
            </w:r>
            <w:r w:rsidR="00C85A77">
              <w:rPr>
                <w:rFonts w:ascii="Calibri" w:hAnsi="Calibri" w:cs="Calibri"/>
                <w:color w:val="3C3C3C"/>
              </w:rPr>
              <w:t>refer</w:t>
            </w:r>
            <w:r w:rsidRPr="00A03B3D">
              <w:rPr>
                <w:rFonts w:ascii="Calibri" w:hAnsi="Calibri" w:cs="Calibri"/>
                <w:color w:val="3C3C3C"/>
              </w:rPr>
              <w:t xml:space="preserve"> to legal and</w:t>
            </w:r>
          </w:p>
          <w:p w14:paraId="7F7000BF" w14:textId="35A4244B" w:rsidR="005C228A" w:rsidRPr="00A03B3D" w:rsidRDefault="00A03B3D" w:rsidP="00A03B3D">
            <w:pPr>
              <w:rPr>
                <w:b/>
              </w:rPr>
            </w:pPr>
            <w:r w:rsidRPr="00A03B3D">
              <w:rPr>
                <w:rFonts w:ascii="Calibri" w:hAnsi="Calibri" w:cs="Calibri"/>
                <w:color w:val="3C3C3C"/>
              </w:rPr>
              <w:t>regulatory provisions and key elements of SPP.</w:t>
            </w:r>
          </w:p>
        </w:tc>
      </w:tr>
      <w:tr w:rsidR="005C228A" w14:paraId="63FB6FD1" w14:textId="77777777" w:rsidTr="005C228A">
        <w:trPr>
          <w:trHeight w:val="366"/>
        </w:trPr>
        <w:tc>
          <w:tcPr>
            <w:tcW w:w="10201" w:type="dxa"/>
          </w:tcPr>
          <w:p w14:paraId="4DEBA3E5" w14:textId="708B8300" w:rsidR="005C228A" w:rsidRDefault="005C228A" w:rsidP="00776E5C">
            <w:r w:rsidRPr="007D4244">
              <w:rPr>
                <w:b/>
              </w:rPr>
              <w:t>Conclusion</w:t>
            </w:r>
            <w:r>
              <w:t xml:space="preserve">: </w:t>
            </w:r>
            <w:sdt>
              <w:sdtPr>
                <w:id w:val="1920363375"/>
                <w:placeholder>
                  <w:docPart w:val="1E8360F46FAB4F768E021330154827E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rsidRPr="007D4244" w14:paraId="74183772" w14:textId="77777777" w:rsidTr="005C228A">
        <w:trPr>
          <w:trHeight w:val="770"/>
        </w:trPr>
        <w:tc>
          <w:tcPr>
            <w:tcW w:w="10201" w:type="dxa"/>
          </w:tcPr>
          <w:p w14:paraId="3C03AD32" w14:textId="77777777" w:rsidR="005C228A" w:rsidRPr="007D4244" w:rsidRDefault="005C228A" w:rsidP="00776E5C">
            <w:pPr>
              <w:rPr>
                <w:b/>
              </w:rPr>
            </w:pPr>
            <w:r w:rsidRPr="005C6C35">
              <w:rPr>
                <w:b/>
              </w:rPr>
              <w:lastRenderedPageBreak/>
              <w:t>Qualitative analysis</w:t>
            </w:r>
          </w:p>
        </w:tc>
      </w:tr>
      <w:tr w:rsidR="005C228A" w:rsidRPr="005C6C35" w14:paraId="210B0269" w14:textId="77777777" w:rsidTr="005C228A">
        <w:trPr>
          <w:trHeight w:val="856"/>
        </w:trPr>
        <w:tc>
          <w:tcPr>
            <w:tcW w:w="10201" w:type="dxa"/>
          </w:tcPr>
          <w:p w14:paraId="7DCC489F" w14:textId="77777777" w:rsidR="005C228A" w:rsidRPr="005C6C35" w:rsidRDefault="005C228A" w:rsidP="00776E5C">
            <w:pPr>
              <w:rPr>
                <w:b/>
              </w:rPr>
            </w:pPr>
            <w:r w:rsidRPr="005C6C35">
              <w:rPr>
                <w:b/>
              </w:rPr>
              <w:t>Gap analysis</w:t>
            </w:r>
          </w:p>
        </w:tc>
      </w:tr>
      <w:tr w:rsidR="005C228A" w:rsidRPr="005C6C35" w14:paraId="5ABB7AC0" w14:textId="77777777" w:rsidTr="005C228A">
        <w:trPr>
          <w:trHeight w:val="526"/>
        </w:trPr>
        <w:tc>
          <w:tcPr>
            <w:tcW w:w="10201" w:type="dxa"/>
          </w:tcPr>
          <w:p w14:paraId="3F6D2F47" w14:textId="77777777" w:rsidR="005C228A" w:rsidRPr="005C6C35" w:rsidRDefault="005C228A" w:rsidP="00776E5C">
            <w:pPr>
              <w:rPr>
                <w:b/>
              </w:rPr>
            </w:pPr>
            <w:r>
              <w:rPr>
                <w:b/>
              </w:rPr>
              <w:t>Recommendation</w:t>
            </w:r>
          </w:p>
        </w:tc>
      </w:tr>
      <w:tr w:rsidR="005C228A" w:rsidRPr="003456E3" w14:paraId="3070E936" w14:textId="77777777" w:rsidTr="005C228A">
        <w:trPr>
          <w:trHeight w:val="526"/>
        </w:trPr>
        <w:tc>
          <w:tcPr>
            <w:tcW w:w="10201" w:type="dxa"/>
            <w:shd w:val="clear" w:color="auto" w:fill="EFDEEB" w:themeFill="accent4" w:themeFillTint="33"/>
          </w:tcPr>
          <w:p w14:paraId="576DEDFF" w14:textId="26630F4B" w:rsidR="005C228A" w:rsidRPr="00A03B3D" w:rsidRDefault="005C228A" w:rsidP="00776E5C">
            <w:pPr>
              <w:rPr>
                <w:b/>
              </w:rPr>
            </w:pPr>
            <w:r w:rsidRPr="00A03B3D">
              <w:rPr>
                <w:b/>
              </w:rPr>
              <w:t>Assessment criterion 1</w:t>
            </w:r>
            <w:r w:rsidR="00A03B3D" w:rsidRPr="00A03B3D">
              <w:rPr>
                <w:b/>
              </w:rPr>
              <w:t>2</w:t>
            </w:r>
            <w:r w:rsidRPr="00A03B3D">
              <w:rPr>
                <w:b/>
              </w:rPr>
              <w:t>(a)(b):</w:t>
            </w:r>
          </w:p>
          <w:p w14:paraId="2F50238F" w14:textId="03D53642" w:rsidR="005C228A" w:rsidRPr="00A03B3D" w:rsidRDefault="00A03B3D" w:rsidP="00776E5C">
            <w:r w:rsidRPr="00A03B3D">
              <w:rPr>
                <w:rFonts w:ascii="Calibri" w:hAnsi="Calibri" w:cs="Calibri"/>
                <w:color w:val="3C3C3C"/>
              </w:rPr>
              <w:t>Training programs for auditors include legal provisions and key elements of SPP.</w:t>
            </w:r>
          </w:p>
        </w:tc>
      </w:tr>
      <w:tr w:rsidR="005C228A" w14:paraId="5213CB39" w14:textId="77777777" w:rsidTr="005C228A">
        <w:trPr>
          <w:trHeight w:val="526"/>
        </w:trPr>
        <w:tc>
          <w:tcPr>
            <w:tcW w:w="10201" w:type="dxa"/>
          </w:tcPr>
          <w:p w14:paraId="46269AF7" w14:textId="2E2B7767" w:rsidR="005C228A" w:rsidRDefault="005C228A" w:rsidP="00776E5C">
            <w:pPr>
              <w:rPr>
                <w:b/>
              </w:rPr>
            </w:pPr>
            <w:r w:rsidRPr="007D4244">
              <w:rPr>
                <w:b/>
              </w:rPr>
              <w:t>Conclusion</w:t>
            </w:r>
            <w:r>
              <w:t xml:space="preserve">: </w:t>
            </w:r>
            <w:sdt>
              <w:sdtPr>
                <w:id w:val="-1523010076"/>
                <w:placeholder>
                  <w:docPart w:val="AC493E3A4EAA45059F10727B58A61F89"/>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14:paraId="148F648C" w14:textId="77777777" w:rsidTr="005C228A">
        <w:trPr>
          <w:trHeight w:val="526"/>
        </w:trPr>
        <w:tc>
          <w:tcPr>
            <w:tcW w:w="10201" w:type="dxa"/>
          </w:tcPr>
          <w:p w14:paraId="26332E99" w14:textId="77777777" w:rsidR="005C228A" w:rsidRDefault="005C228A" w:rsidP="00776E5C">
            <w:pPr>
              <w:rPr>
                <w:b/>
              </w:rPr>
            </w:pPr>
            <w:r w:rsidRPr="005C6C35">
              <w:rPr>
                <w:b/>
              </w:rPr>
              <w:t>Qualitative analysis</w:t>
            </w:r>
          </w:p>
        </w:tc>
      </w:tr>
      <w:tr w:rsidR="005C228A" w14:paraId="5DF0E256" w14:textId="77777777" w:rsidTr="005C228A">
        <w:trPr>
          <w:trHeight w:val="526"/>
        </w:trPr>
        <w:tc>
          <w:tcPr>
            <w:tcW w:w="10201" w:type="dxa"/>
          </w:tcPr>
          <w:p w14:paraId="0D179D0E" w14:textId="77777777" w:rsidR="005C228A" w:rsidRDefault="005C228A" w:rsidP="00776E5C">
            <w:pPr>
              <w:rPr>
                <w:b/>
              </w:rPr>
            </w:pPr>
            <w:r w:rsidRPr="005C6C35">
              <w:rPr>
                <w:b/>
              </w:rPr>
              <w:t>Gap analysis</w:t>
            </w:r>
          </w:p>
        </w:tc>
      </w:tr>
      <w:tr w:rsidR="005C228A" w14:paraId="0ABEC1EC" w14:textId="77777777" w:rsidTr="005C228A">
        <w:trPr>
          <w:trHeight w:val="526"/>
        </w:trPr>
        <w:tc>
          <w:tcPr>
            <w:tcW w:w="10201" w:type="dxa"/>
          </w:tcPr>
          <w:p w14:paraId="7DED1154" w14:textId="77777777" w:rsidR="005C228A" w:rsidRDefault="005C228A" w:rsidP="00776E5C">
            <w:pPr>
              <w:rPr>
                <w:b/>
              </w:rPr>
            </w:pPr>
            <w:r>
              <w:rPr>
                <w:b/>
              </w:rPr>
              <w:t>Recommendation</w:t>
            </w:r>
          </w:p>
        </w:tc>
      </w:tr>
      <w:tr w:rsidR="005C228A" w14:paraId="1E093F44" w14:textId="77777777" w:rsidTr="005C228A">
        <w:trPr>
          <w:trHeight w:val="526"/>
        </w:trPr>
        <w:tc>
          <w:tcPr>
            <w:tcW w:w="10201" w:type="dxa"/>
            <w:shd w:val="clear" w:color="auto" w:fill="EFDEEB" w:themeFill="accent4" w:themeFillTint="33"/>
          </w:tcPr>
          <w:p w14:paraId="63CC02D6" w14:textId="131539F6" w:rsidR="005C228A" w:rsidRPr="00A03B3D" w:rsidRDefault="005C228A" w:rsidP="00776E5C">
            <w:pPr>
              <w:rPr>
                <w:b/>
              </w:rPr>
            </w:pPr>
            <w:r w:rsidRPr="00A03B3D">
              <w:rPr>
                <w:b/>
              </w:rPr>
              <w:t>Assessment criterion 1</w:t>
            </w:r>
            <w:r w:rsidR="00A03B3D" w:rsidRPr="00A03B3D">
              <w:rPr>
                <w:b/>
              </w:rPr>
              <w:t>2</w:t>
            </w:r>
            <w:r w:rsidRPr="00A03B3D">
              <w:rPr>
                <w:b/>
              </w:rPr>
              <w:t>(a)(c):</w:t>
            </w:r>
          </w:p>
          <w:p w14:paraId="2495B338" w14:textId="5A39550B" w:rsidR="005C228A" w:rsidRPr="00A03B3D" w:rsidRDefault="00A03B3D" w:rsidP="00776E5C">
            <w:pPr>
              <w:rPr>
                <w:b/>
              </w:rPr>
            </w:pPr>
            <w:r w:rsidRPr="00A03B3D">
              <w:rPr>
                <w:rFonts w:ascii="Calibri" w:hAnsi="Calibri" w:cs="Calibri"/>
                <w:color w:val="3C3C3C"/>
              </w:rPr>
              <w:t>Auditors are sufficiently skilled to conduct compliance and performance audits related to SPP. *</w:t>
            </w:r>
          </w:p>
        </w:tc>
      </w:tr>
      <w:tr w:rsidR="005C228A" w14:paraId="5F988D7F" w14:textId="77777777" w:rsidTr="005C228A">
        <w:trPr>
          <w:trHeight w:val="526"/>
        </w:trPr>
        <w:tc>
          <w:tcPr>
            <w:tcW w:w="10201" w:type="dxa"/>
          </w:tcPr>
          <w:p w14:paraId="4485E46A" w14:textId="4E97BB63" w:rsidR="005C228A" w:rsidRDefault="005C228A" w:rsidP="00776E5C">
            <w:pPr>
              <w:rPr>
                <w:b/>
              </w:rPr>
            </w:pPr>
            <w:r w:rsidRPr="007D4244">
              <w:rPr>
                <w:b/>
              </w:rPr>
              <w:t>Conclusion</w:t>
            </w:r>
            <w:r>
              <w:t xml:space="preserve">: </w:t>
            </w:r>
            <w:sdt>
              <w:sdtPr>
                <w:id w:val="100469046"/>
                <w:placeholder>
                  <w:docPart w:val="3A648C0EFA334B8AB851E7D51C549068"/>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14:paraId="1F763B46" w14:textId="77777777" w:rsidTr="005C228A">
        <w:trPr>
          <w:trHeight w:val="526"/>
        </w:trPr>
        <w:tc>
          <w:tcPr>
            <w:tcW w:w="10201" w:type="dxa"/>
          </w:tcPr>
          <w:p w14:paraId="4C316ED8" w14:textId="77777777" w:rsidR="005C228A" w:rsidRDefault="005C228A" w:rsidP="00776E5C">
            <w:pPr>
              <w:rPr>
                <w:b/>
              </w:rPr>
            </w:pPr>
            <w:r w:rsidRPr="005C6C35">
              <w:rPr>
                <w:b/>
              </w:rPr>
              <w:t>Qualitative analysis</w:t>
            </w:r>
          </w:p>
        </w:tc>
      </w:tr>
      <w:tr w:rsidR="00A03B3D" w14:paraId="79024137" w14:textId="77777777" w:rsidTr="00A03B3D">
        <w:trPr>
          <w:trHeight w:val="526"/>
        </w:trPr>
        <w:tc>
          <w:tcPr>
            <w:tcW w:w="10201" w:type="dxa"/>
            <w:shd w:val="clear" w:color="auto" w:fill="D8D8D8" w:themeFill="text2" w:themeFillTint="33"/>
          </w:tcPr>
          <w:p w14:paraId="28BCC02E" w14:textId="77777777" w:rsidR="00A03B3D" w:rsidRDefault="00A03B3D" w:rsidP="00776E5C">
            <w:pPr>
              <w:rPr>
                <w:b/>
              </w:rPr>
            </w:pPr>
            <w:r>
              <w:rPr>
                <w:b/>
              </w:rPr>
              <w:t>Quantitative analysis</w:t>
            </w:r>
          </w:p>
          <w:p w14:paraId="784F1E57" w14:textId="031BA693" w:rsidR="00A03B3D" w:rsidRPr="00A03B3D" w:rsidRDefault="00A03B3D" w:rsidP="00A03B3D">
            <w:pPr>
              <w:autoSpaceDE w:val="0"/>
              <w:autoSpaceDN w:val="0"/>
              <w:adjustRightInd w:val="0"/>
              <w:jc w:val="left"/>
              <w:rPr>
                <w:rFonts w:ascii="Calibri" w:hAnsi="Calibri" w:cs="Calibri"/>
                <w:i/>
                <w:iCs/>
                <w:color w:val="3C3C3C"/>
              </w:rPr>
            </w:pPr>
            <w:r w:rsidRPr="00A03B3D">
              <w:rPr>
                <w:rFonts w:ascii="Calibri" w:hAnsi="Calibri" w:cs="Calibri"/>
                <w:i/>
                <w:iCs/>
                <w:color w:val="3C3C3C"/>
              </w:rPr>
              <w:t>*</w:t>
            </w:r>
            <w:r w:rsidR="007254CF">
              <w:rPr>
                <w:rFonts w:ascii="Calibri" w:hAnsi="Calibri" w:cs="Calibri"/>
                <w:i/>
                <w:iCs/>
                <w:color w:val="3C3C3C"/>
              </w:rPr>
              <w:t>Quantitative indicators</w:t>
            </w:r>
            <w:r w:rsidRPr="00A03B3D">
              <w:rPr>
                <w:rFonts w:ascii="Calibri" w:hAnsi="Calibri" w:cs="Calibri"/>
                <w:i/>
                <w:iCs/>
                <w:color w:val="3C3C3C"/>
              </w:rPr>
              <w:t xml:space="preserve"> to substantiate assessment of sub-indicator 12(a) Assessment criterion (c): Number of auditors with </w:t>
            </w:r>
            <w:proofErr w:type="spellStart"/>
            <w:r w:rsidRPr="00A03B3D">
              <w:rPr>
                <w:rFonts w:ascii="Calibri" w:hAnsi="Calibri" w:cs="Calibri"/>
                <w:i/>
                <w:iCs/>
                <w:color w:val="3C3C3C"/>
              </w:rPr>
              <w:t>specialised</w:t>
            </w:r>
            <w:proofErr w:type="spellEnd"/>
            <w:r w:rsidRPr="00A03B3D">
              <w:rPr>
                <w:rFonts w:ascii="Calibri" w:hAnsi="Calibri" w:cs="Calibri"/>
                <w:i/>
                <w:iCs/>
                <w:color w:val="3C3C3C"/>
              </w:rPr>
              <w:t xml:space="preserve"> knowledge in sustainable public procurement (in % of total number of auditors working on procurement audits).</w:t>
            </w:r>
          </w:p>
          <w:p w14:paraId="576FD9C5" w14:textId="0E4BE1A7" w:rsidR="00A03B3D" w:rsidRPr="005C6C35" w:rsidRDefault="00A03B3D" w:rsidP="00A03B3D">
            <w:pPr>
              <w:rPr>
                <w:b/>
              </w:rPr>
            </w:pPr>
            <w:r w:rsidRPr="00A03B3D">
              <w:rPr>
                <w:rFonts w:ascii="Calibri" w:hAnsi="Calibri" w:cs="Calibri"/>
                <w:i/>
                <w:iCs/>
                <w:color w:val="3C3C3C"/>
              </w:rPr>
              <w:t>Source: Ministry of Finance/Supreme Audit Institution.</w:t>
            </w:r>
          </w:p>
        </w:tc>
      </w:tr>
      <w:tr w:rsidR="005C228A" w14:paraId="740E98AE" w14:textId="77777777" w:rsidTr="005C228A">
        <w:trPr>
          <w:trHeight w:val="526"/>
        </w:trPr>
        <w:tc>
          <w:tcPr>
            <w:tcW w:w="10201" w:type="dxa"/>
          </w:tcPr>
          <w:p w14:paraId="3D940EF5" w14:textId="77777777" w:rsidR="005C228A" w:rsidRDefault="005C228A" w:rsidP="00776E5C">
            <w:pPr>
              <w:rPr>
                <w:b/>
              </w:rPr>
            </w:pPr>
            <w:r w:rsidRPr="005C6C35">
              <w:rPr>
                <w:b/>
              </w:rPr>
              <w:t>Gap analysis</w:t>
            </w:r>
          </w:p>
        </w:tc>
      </w:tr>
      <w:tr w:rsidR="005C228A" w14:paraId="4182E771" w14:textId="77777777" w:rsidTr="005C228A">
        <w:trPr>
          <w:trHeight w:val="526"/>
        </w:trPr>
        <w:tc>
          <w:tcPr>
            <w:tcW w:w="10201" w:type="dxa"/>
          </w:tcPr>
          <w:p w14:paraId="0FAED736" w14:textId="77777777" w:rsidR="005C228A" w:rsidRDefault="005C228A" w:rsidP="00776E5C">
            <w:pPr>
              <w:rPr>
                <w:b/>
              </w:rPr>
            </w:pPr>
            <w:r>
              <w:rPr>
                <w:b/>
              </w:rPr>
              <w:t>Recommendation</w:t>
            </w:r>
          </w:p>
        </w:tc>
      </w:tr>
      <w:tr w:rsidR="005C228A" w14:paraId="511ACD84" w14:textId="77777777" w:rsidTr="005C228A">
        <w:trPr>
          <w:trHeight w:val="526"/>
        </w:trPr>
        <w:tc>
          <w:tcPr>
            <w:tcW w:w="10201" w:type="dxa"/>
            <w:shd w:val="clear" w:color="auto" w:fill="EFDEEB" w:themeFill="accent4" w:themeFillTint="33"/>
          </w:tcPr>
          <w:p w14:paraId="06F98838" w14:textId="1E3A9BD4" w:rsidR="005C228A" w:rsidRPr="00A03B3D" w:rsidRDefault="005C228A" w:rsidP="00871211">
            <w:pPr>
              <w:rPr>
                <w:b/>
              </w:rPr>
            </w:pPr>
            <w:r w:rsidRPr="00A03B3D">
              <w:rPr>
                <w:b/>
              </w:rPr>
              <w:t>Assessment criterion 1</w:t>
            </w:r>
            <w:r w:rsidR="00A03B3D" w:rsidRPr="00A03B3D">
              <w:rPr>
                <w:b/>
              </w:rPr>
              <w:t>2</w:t>
            </w:r>
            <w:r w:rsidRPr="00A03B3D">
              <w:rPr>
                <w:b/>
              </w:rPr>
              <w:t>(a)(d):</w:t>
            </w:r>
          </w:p>
          <w:p w14:paraId="71FB4F36" w14:textId="0E5F36E0" w:rsidR="005C228A" w:rsidRPr="00A03B3D" w:rsidRDefault="00A03B3D" w:rsidP="00871211">
            <w:pPr>
              <w:rPr>
                <w:b/>
              </w:rPr>
            </w:pPr>
            <w:r w:rsidRPr="00A03B3D">
              <w:rPr>
                <w:rFonts w:ascii="Calibri" w:hAnsi="Calibri" w:cs="Calibri"/>
                <w:color w:val="3C3C3C"/>
              </w:rPr>
              <w:t>There is ample evidence that sustainability is included in audits and follow-up measures. *</w:t>
            </w:r>
          </w:p>
        </w:tc>
      </w:tr>
      <w:tr w:rsidR="005C228A" w14:paraId="4CD95B2E" w14:textId="77777777" w:rsidTr="005C228A">
        <w:trPr>
          <w:trHeight w:val="526"/>
        </w:trPr>
        <w:tc>
          <w:tcPr>
            <w:tcW w:w="10201" w:type="dxa"/>
          </w:tcPr>
          <w:p w14:paraId="67052E98" w14:textId="4CFFC3A1" w:rsidR="005C228A" w:rsidRDefault="005C228A" w:rsidP="00871211">
            <w:pPr>
              <w:rPr>
                <w:b/>
              </w:rPr>
            </w:pPr>
            <w:r w:rsidRPr="007D4244">
              <w:rPr>
                <w:b/>
              </w:rPr>
              <w:t>Conclusion</w:t>
            </w:r>
            <w:r>
              <w:t xml:space="preserve">: </w:t>
            </w:r>
            <w:sdt>
              <w:sdtPr>
                <w:id w:val="1362712812"/>
                <w:placeholder>
                  <w:docPart w:val="5CCD5B9194604404AA447536F0F8605B"/>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14:paraId="6B5915B3" w14:textId="77777777" w:rsidTr="005C228A">
        <w:trPr>
          <w:trHeight w:val="526"/>
        </w:trPr>
        <w:tc>
          <w:tcPr>
            <w:tcW w:w="10201" w:type="dxa"/>
          </w:tcPr>
          <w:p w14:paraId="1CF7D953" w14:textId="034FDBC2" w:rsidR="005C228A" w:rsidRDefault="005C228A" w:rsidP="00871211">
            <w:pPr>
              <w:rPr>
                <w:b/>
              </w:rPr>
            </w:pPr>
            <w:r w:rsidRPr="005C6C35">
              <w:rPr>
                <w:b/>
              </w:rPr>
              <w:t>Qualitative analysis</w:t>
            </w:r>
          </w:p>
        </w:tc>
      </w:tr>
      <w:tr w:rsidR="00A03B3D" w14:paraId="2F215218" w14:textId="77777777" w:rsidTr="004B6E00">
        <w:trPr>
          <w:trHeight w:val="526"/>
        </w:trPr>
        <w:tc>
          <w:tcPr>
            <w:tcW w:w="10201" w:type="dxa"/>
            <w:shd w:val="clear" w:color="auto" w:fill="D8D8D8" w:themeFill="text2" w:themeFillTint="33"/>
          </w:tcPr>
          <w:p w14:paraId="5CD4F5F4" w14:textId="77777777" w:rsidR="00A03B3D" w:rsidRDefault="00A03B3D" w:rsidP="00871211">
            <w:pPr>
              <w:rPr>
                <w:b/>
              </w:rPr>
            </w:pPr>
            <w:r>
              <w:rPr>
                <w:b/>
              </w:rPr>
              <w:t>Quantitative analysis</w:t>
            </w:r>
          </w:p>
          <w:p w14:paraId="36102858" w14:textId="539CE68C" w:rsidR="004B6E00" w:rsidRPr="004B6E00" w:rsidRDefault="004B6E00" w:rsidP="004B6E00">
            <w:pPr>
              <w:autoSpaceDE w:val="0"/>
              <w:autoSpaceDN w:val="0"/>
              <w:adjustRightInd w:val="0"/>
              <w:jc w:val="left"/>
              <w:rPr>
                <w:rFonts w:ascii="Calibri" w:hAnsi="Calibri" w:cs="Calibri"/>
                <w:i/>
                <w:iCs/>
                <w:color w:val="3C3C3C"/>
              </w:rPr>
            </w:pPr>
            <w:r w:rsidRPr="004B6E00">
              <w:rPr>
                <w:rFonts w:ascii="Calibri" w:hAnsi="Calibri" w:cs="Calibri"/>
                <w:i/>
                <w:iCs/>
                <w:color w:val="3C3C3C"/>
              </w:rPr>
              <w:t xml:space="preserve">* </w:t>
            </w:r>
            <w:r w:rsidR="007254CF">
              <w:rPr>
                <w:rFonts w:ascii="Calibri" w:hAnsi="Calibri" w:cs="Calibri"/>
                <w:i/>
                <w:iCs/>
                <w:color w:val="3C3C3C"/>
              </w:rPr>
              <w:t>Quantitative indicators</w:t>
            </w:r>
            <w:r w:rsidRPr="004B6E00">
              <w:rPr>
                <w:rFonts w:ascii="Calibri" w:hAnsi="Calibri" w:cs="Calibri"/>
                <w:i/>
                <w:iCs/>
                <w:color w:val="3C3C3C"/>
              </w:rPr>
              <w:t xml:space="preserve"> to substantiate assessment of sub-indicator 12(a) Assessment criterion (d):</w:t>
            </w:r>
          </w:p>
          <w:p w14:paraId="24E8891E" w14:textId="77777777" w:rsidR="004B6E00" w:rsidRPr="004B6E00" w:rsidRDefault="004B6E00" w:rsidP="004B6E00">
            <w:pPr>
              <w:autoSpaceDE w:val="0"/>
              <w:autoSpaceDN w:val="0"/>
              <w:adjustRightInd w:val="0"/>
              <w:jc w:val="left"/>
              <w:rPr>
                <w:rFonts w:ascii="Calibri" w:hAnsi="Calibri" w:cs="Calibri"/>
                <w:i/>
                <w:iCs/>
                <w:color w:val="3C3C3C"/>
              </w:rPr>
            </w:pPr>
            <w:r w:rsidRPr="004B6E00">
              <w:rPr>
                <w:rFonts w:ascii="Calibri" w:hAnsi="Calibri" w:cs="Calibri"/>
                <w:i/>
                <w:iCs/>
                <w:color w:val="3C3C3C"/>
              </w:rPr>
              <w:t>- Number of audit reports with comments and recommendations on sustainable public procurement (in % of all</w:t>
            </w:r>
          </w:p>
          <w:p w14:paraId="07E112E0" w14:textId="77777777" w:rsidR="004B6E00" w:rsidRPr="004B6E00" w:rsidRDefault="004B6E00" w:rsidP="004B6E00">
            <w:pPr>
              <w:autoSpaceDE w:val="0"/>
              <w:autoSpaceDN w:val="0"/>
              <w:adjustRightInd w:val="0"/>
              <w:jc w:val="left"/>
              <w:rPr>
                <w:rFonts w:ascii="Calibri" w:hAnsi="Calibri" w:cs="Calibri"/>
                <w:i/>
                <w:iCs/>
                <w:color w:val="3C3C3C"/>
              </w:rPr>
            </w:pPr>
            <w:r w:rsidRPr="004B6E00">
              <w:rPr>
                <w:rFonts w:ascii="Calibri" w:hAnsi="Calibri" w:cs="Calibri"/>
                <w:i/>
                <w:iCs/>
                <w:color w:val="3C3C3C"/>
              </w:rPr>
              <w:t>procurement related audits)</w:t>
            </w:r>
          </w:p>
          <w:p w14:paraId="609DE015" w14:textId="77777777" w:rsidR="004B6E00" w:rsidRPr="004B6E00" w:rsidRDefault="004B6E00" w:rsidP="004B6E00">
            <w:pPr>
              <w:autoSpaceDE w:val="0"/>
              <w:autoSpaceDN w:val="0"/>
              <w:adjustRightInd w:val="0"/>
              <w:jc w:val="left"/>
              <w:rPr>
                <w:rFonts w:ascii="Calibri" w:hAnsi="Calibri" w:cs="Calibri"/>
                <w:i/>
                <w:iCs/>
                <w:color w:val="3C3C3C"/>
              </w:rPr>
            </w:pPr>
            <w:r w:rsidRPr="004B6E00">
              <w:rPr>
                <w:rFonts w:ascii="Calibri" w:hAnsi="Calibri" w:cs="Calibri"/>
                <w:i/>
                <w:iCs/>
                <w:color w:val="3C3C3C"/>
              </w:rPr>
              <w:t>- Share of internal and external audit recommendations related to SPP implemented within the timeframes</w:t>
            </w:r>
          </w:p>
          <w:p w14:paraId="23AA7520" w14:textId="77777777" w:rsidR="004B6E00" w:rsidRPr="004B6E00" w:rsidRDefault="004B6E00" w:rsidP="004B6E00">
            <w:pPr>
              <w:autoSpaceDE w:val="0"/>
              <w:autoSpaceDN w:val="0"/>
              <w:adjustRightInd w:val="0"/>
              <w:jc w:val="left"/>
              <w:rPr>
                <w:rFonts w:ascii="Calibri" w:hAnsi="Calibri" w:cs="Calibri"/>
                <w:i/>
                <w:iCs/>
                <w:color w:val="3C3C3C"/>
              </w:rPr>
            </w:pPr>
            <w:r w:rsidRPr="004B6E00">
              <w:rPr>
                <w:rFonts w:ascii="Calibri" w:hAnsi="Calibri" w:cs="Calibri"/>
                <w:i/>
                <w:iCs/>
                <w:color w:val="3C3C3C"/>
              </w:rPr>
              <w:t>established in the law (in % of total number of recommendations related to SPP)</w:t>
            </w:r>
          </w:p>
          <w:p w14:paraId="248C22D7" w14:textId="5D5C0AE4" w:rsidR="00A03B3D" w:rsidRPr="005C6C35" w:rsidRDefault="004B6E00" w:rsidP="004B6E00">
            <w:pPr>
              <w:rPr>
                <w:b/>
              </w:rPr>
            </w:pPr>
            <w:r w:rsidRPr="004B6E00">
              <w:rPr>
                <w:rFonts w:ascii="Calibri" w:hAnsi="Calibri" w:cs="Calibri"/>
                <w:i/>
                <w:iCs/>
                <w:color w:val="3C3C3C"/>
              </w:rPr>
              <w:t>Source for all: Ministry of Finance/Supreme Audit Institution.</w:t>
            </w:r>
          </w:p>
        </w:tc>
      </w:tr>
      <w:tr w:rsidR="005C228A" w14:paraId="1C002A04" w14:textId="77777777" w:rsidTr="005C228A">
        <w:trPr>
          <w:trHeight w:val="526"/>
        </w:trPr>
        <w:tc>
          <w:tcPr>
            <w:tcW w:w="10201" w:type="dxa"/>
          </w:tcPr>
          <w:p w14:paraId="6BF11D5B" w14:textId="1E1AFC0B" w:rsidR="005C228A" w:rsidRDefault="005C228A" w:rsidP="00871211">
            <w:pPr>
              <w:rPr>
                <w:b/>
              </w:rPr>
            </w:pPr>
            <w:r w:rsidRPr="005C6C35">
              <w:rPr>
                <w:b/>
              </w:rPr>
              <w:t>Gap analysis</w:t>
            </w:r>
          </w:p>
        </w:tc>
      </w:tr>
      <w:tr w:rsidR="005C228A" w14:paraId="6E2D829D" w14:textId="77777777" w:rsidTr="005C228A">
        <w:trPr>
          <w:trHeight w:val="526"/>
        </w:trPr>
        <w:tc>
          <w:tcPr>
            <w:tcW w:w="10201" w:type="dxa"/>
          </w:tcPr>
          <w:p w14:paraId="16705304" w14:textId="0C43FDD4" w:rsidR="005C228A" w:rsidRDefault="005C228A" w:rsidP="00871211">
            <w:pPr>
              <w:rPr>
                <w:b/>
              </w:rPr>
            </w:pPr>
            <w:r>
              <w:rPr>
                <w:b/>
              </w:rPr>
              <w:t>Recommendation</w:t>
            </w:r>
          </w:p>
        </w:tc>
      </w:tr>
      <w:tr w:rsidR="005C228A" w14:paraId="4223857C" w14:textId="77777777" w:rsidTr="005C228A">
        <w:trPr>
          <w:trHeight w:val="526"/>
        </w:trPr>
        <w:tc>
          <w:tcPr>
            <w:tcW w:w="10201" w:type="dxa"/>
            <w:shd w:val="clear" w:color="auto" w:fill="EFDEEB" w:themeFill="accent4" w:themeFillTint="33"/>
          </w:tcPr>
          <w:p w14:paraId="7D7BA539" w14:textId="1816430E" w:rsidR="005C228A" w:rsidRPr="004B6E00" w:rsidRDefault="005C228A" w:rsidP="00871211">
            <w:pPr>
              <w:rPr>
                <w:b/>
              </w:rPr>
            </w:pPr>
            <w:r w:rsidRPr="004B6E00">
              <w:rPr>
                <w:b/>
              </w:rPr>
              <w:lastRenderedPageBreak/>
              <w:t>Assessment criterion 1</w:t>
            </w:r>
            <w:r w:rsidR="004B6E00" w:rsidRPr="004B6E00">
              <w:rPr>
                <w:b/>
              </w:rPr>
              <w:t>2</w:t>
            </w:r>
            <w:r w:rsidRPr="004B6E00">
              <w:rPr>
                <w:b/>
              </w:rPr>
              <w:t>(a)(e):</w:t>
            </w:r>
          </w:p>
          <w:p w14:paraId="1113FA6E" w14:textId="77777777" w:rsidR="004B6E00" w:rsidRPr="004B6E00" w:rsidRDefault="004B6E00" w:rsidP="004B6E00">
            <w:pPr>
              <w:autoSpaceDE w:val="0"/>
              <w:autoSpaceDN w:val="0"/>
              <w:adjustRightInd w:val="0"/>
              <w:jc w:val="left"/>
              <w:rPr>
                <w:rFonts w:ascii="Calibri" w:hAnsi="Calibri" w:cs="Calibri"/>
                <w:color w:val="3C3C3C"/>
              </w:rPr>
            </w:pPr>
            <w:r w:rsidRPr="004B6E00">
              <w:rPr>
                <w:rFonts w:ascii="Calibri" w:hAnsi="Calibri" w:cs="Calibri"/>
                <w:color w:val="3C3C3C"/>
              </w:rPr>
              <w:t>Systematic independent evaluations are regularly conducted to assess the economic, environmental, and social</w:t>
            </w:r>
          </w:p>
          <w:p w14:paraId="0E35D470" w14:textId="0F17DD75" w:rsidR="005C228A" w:rsidRPr="004B6E00" w:rsidRDefault="004B6E00" w:rsidP="004B6E00">
            <w:pPr>
              <w:rPr>
                <w:b/>
              </w:rPr>
            </w:pPr>
            <w:r w:rsidRPr="004B6E00">
              <w:rPr>
                <w:rFonts w:ascii="Calibri" w:hAnsi="Calibri" w:cs="Calibri"/>
                <w:color w:val="3C3C3C"/>
              </w:rPr>
              <w:t>impacts of SPP. *</w:t>
            </w:r>
          </w:p>
        </w:tc>
      </w:tr>
      <w:tr w:rsidR="005C228A" w14:paraId="27687B52" w14:textId="77777777" w:rsidTr="005C228A">
        <w:trPr>
          <w:trHeight w:val="526"/>
        </w:trPr>
        <w:tc>
          <w:tcPr>
            <w:tcW w:w="10201" w:type="dxa"/>
          </w:tcPr>
          <w:p w14:paraId="18F26DBC" w14:textId="3527CD0F" w:rsidR="005C228A" w:rsidRDefault="005C228A" w:rsidP="00871211">
            <w:pPr>
              <w:rPr>
                <w:b/>
              </w:rPr>
            </w:pPr>
            <w:r w:rsidRPr="007D4244">
              <w:rPr>
                <w:b/>
              </w:rPr>
              <w:t>Conclusion</w:t>
            </w:r>
            <w:r>
              <w:t xml:space="preserve">: </w:t>
            </w:r>
            <w:sdt>
              <w:sdtPr>
                <w:id w:val="-1835755348"/>
                <w:placeholder>
                  <w:docPart w:val="CEAA90571CF34739ADFDCEE42B674941"/>
                </w:placeholder>
                <w:showingPlcHdr/>
                <w:dropDownList>
                  <w:listItem w:value="Choose an item."/>
                  <w:listItem w:displayText="High risk gap + red flag" w:value="High risk gap + red flag"/>
                  <w:listItem w:displayText="High risk gap" w:value="High risk gap"/>
                  <w:listItem w:displayText="Medium risk gap" w:value="Medium risk gap"/>
                  <w:listItem w:displayText="Low risk gap" w:value="Low risk gap"/>
                  <w:listItem w:displayText="No gap" w:value="No gap"/>
                </w:dropDownList>
              </w:sdtPr>
              <w:sdtEndPr/>
              <w:sdtContent>
                <w:r w:rsidR="00352686" w:rsidRPr="002059E6">
                  <w:rPr>
                    <w:rStyle w:val="PlaceholderText"/>
                  </w:rPr>
                  <w:t>Choose an item.</w:t>
                </w:r>
              </w:sdtContent>
            </w:sdt>
          </w:p>
        </w:tc>
      </w:tr>
      <w:tr w:rsidR="005C228A" w14:paraId="76B077A1" w14:textId="77777777" w:rsidTr="005C228A">
        <w:trPr>
          <w:trHeight w:val="526"/>
        </w:trPr>
        <w:tc>
          <w:tcPr>
            <w:tcW w:w="10201" w:type="dxa"/>
          </w:tcPr>
          <w:p w14:paraId="58BD714D" w14:textId="7E571C35" w:rsidR="005C228A" w:rsidRDefault="005C228A" w:rsidP="00871211">
            <w:pPr>
              <w:rPr>
                <w:b/>
              </w:rPr>
            </w:pPr>
            <w:r w:rsidRPr="005C6C35">
              <w:rPr>
                <w:b/>
              </w:rPr>
              <w:t>Qualitative analysis</w:t>
            </w:r>
          </w:p>
        </w:tc>
      </w:tr>
      <w:tr w:rsidR="004B6E00" w14:paraId="07E5F1FF" w14:textId="77777777" w:rsidTr="004B6E00">
        <w:trPr>
          <w:trHeight w:val="526"/>
        </w:trPr>
        <w:tc>
          <w:tcPr>
            <w:tcW w:w="10201" w:type="dxa"/>
            <w:shd w:val="clear" w:color="auto" w:fill="D8D8D8" w:themeFill="text2" w:themeFillTint="33"/>
          </w:tcPr>
          <w:p w14:paraId="644CC4F0" w14:textId="77777777" w:rsidR="004B6E00" w:rsidRDefault="004B6E00" w:rsidP="00871211">
            <w:pPr>
              <w:rPr>
                <w:b/>
              </w:rPr>
            </w:pPr>
            <w:r>
              <w:rPr>
                <w:b/>
              </w:rPr>
              <w:t>Quantitative analysis</w:t>
            </w:r>
          </w:p>
          <w:p w14:paraId="08CE0E3E" w14:textId="62B7B0A9" w:rsidR="004B6E00" w:rsidRPr="004B6E00" w:rsidRDefault="004B6E00" w:rsidP="004B6E00">
            <w:pPr>
              <w:autoSpaceDE w:val="0"/>
              <w:autoSpaceDN w:val="0"/>
              <w:adjustRightInd w:val="0"/>
              <w:jc w:val="left"/>
              <w:rPr>
                <w:rFonts w:ascii="Calibri" w:hAnsi="Calibri" w:cs="Calibri"/>
                <w:i/>
                <w:iCs/>
                <w:color w:val="3C3C3C"/>
              </w:rPr>
            </w:pPr>
            <w:r w:rsidRPr="004B6E00">
              <w:rPr>
                <w:rFonts w:ascii="Calibri" w:hAnsi="Calibri" w:cs="Calibri"/>
                <w:i/>
                <w:iCs/>
                <w:color w:val="3C3C3C"/>
              </w:rPr>
              <w:t xml:space="preserve">* </w:t>
            </w:r>
            <w:r w:rsidR="007254CF">
              <w:rPr>
                <w:rFonts w:ascii="Calibri" w:hAnsi="Calibri" w:cs="Calibri"/>
                <w:i/>
                <w:iCs/>
                <w:color w:val="3C3C3C"/>
              </w:rPr>
              <w:t>Quantitative indicators</w:t>
            </w:r>
            <w:r w:rsidRPr="004B6E00">
              <w:rPr>
                <w:rFonts w:ascii="Calibri" w:hAnsi="Calibri" w:cs="Calibri"/>
                <w:i/>
                <w:iCs/>
                <w:color w:val="3C3C3C"/>
              </w:rPr>
              <w:t xml:space="preserve"> to substantiate assessment of sub-indicator 12(a) Assessment criterion (e):</w:t>
            </w:r>
            <w:r>
              <w:rPr>
                <w:rFonts w:ascii="Calibri" w:hAnsi="Calibri" w:cs="Calibri"/>
                <w:i/>
                <w:iCs/>
                <w:color w:val="3C3C3C"/>
              </w:rPr>
              <w:t xml:space="preserve"> </w:t>
            </w:r>
            <w:r w:rsidRPr="004B6E00">
              <w:rPr>
                <w:rFonts w:ascii="Calibri" w:hAnsi="Calibri" w:cs="Calibri"/>
                <w:i/>
                <w:iCs/>
                <w:color w:val="3C3C3C"/>
              </w:rPr>
              <w:t>Number of independent evaluations assessing the economic, environmental, and social impacts of SPP.</w:t>
            </w:r>
          </w:p>
          <w:p w14:paraId="47C912E0" w14:textId="640524DB" w:rsidR="004B6E00" w:rsidRPr="005C6C35" w:rsidRDefault="004B6E00" w:rsidP="004B6E00">
            <w:pPr>
              <w:rPr>
                <w:b/>
              </w:rPr>
            </w:pPr>
            <w:r w:rsidRPr="004B6E00">
              <w:rPr>
                <w:rFonts w:ascii="Calibri" w:hAnsi="Calibri" w:cs="Calibri"/>
                <w:i/>
                <w:iCs/>
                <w:color w:val="3C3C3C"/>
              </w:rPr>
              <w:t>Source: Ministry of Finance/Supreme Audit Institution.</w:t>
            </w:r>
          </w:p>
        </w:tc>
      </w:tr>
      <w:tr w:rsidR="005C228A" w14:paraId="1811F459" w14:textId="77777777" w:rsidTr="005C228A">
        <w:trPr>
          <w:trHeight w:val="526"/>
        </w:trPr>
        <w:tc>
          <w:tcPr>
            <w:tcW w:w="10201" w:type="dxa"/>
          </w:tcPr>
          <w:p w14:paraId="3CF4D812" w14:textId="749C4E39" w:rsidR="005C228A" w:rsidRDefault="005C228A" w:rsidP="00871211">
            <w:pPr>
              <w:rPr>
                <w:b/>
              </w:rPr>
            </w:pPr>
            <w:r w:rsidRPr="005C6C35">
              <w:rPr>
                <w:b/>
              </w:rPr>
              <w:t>Gap analysis</w:t>
            </w:r>
          </w:p>
        </w:tc>
      </w:tr>
      <w:tr w:rsidR="005C228A" w14:paraId="2850ACD0" w14:textId="77777777" w:rsidTr="005C228A">
        <w:trPr>
          <w:trHeight w:val="526"/>
        </w:trPr>
        <w:tc>
          <w:tcPr>
            <w:tcW w:w="10201" w:type="dxa"/>
          </w:tcPr>
          <w:p w14:paraId="2A5209DA" w14:textId="2B71DED0" w:rsidR="005C228A" w:rsidRDefault="005C228A" w:rsidP="00871211">
            <w:pPr>
              <w:rPr>
                <w:b/>
              </w:rPr>
            </w:pPr>
            <w:r>
              <w:rPr>
                <w:b/>
              </w:rPr>
              <w:t>Recommendation</w:t>
            </w:r>
          </w:p>
        </w:tc>
      </w:tr>
    </w:tbl>
    <w:p w14:paraId="0719A37D" w14:textId="6DC1B5DA" w:rsidR="00431E23" w:rsidRDefault="00431E23" w:rsidP="00431E23">
      <w:pPr>
        <w:spacing w:after="0"/>
      </w:pPr>
    </w:p>
    <w:p w14:paraId="3B6A5D1D" w14:textId="2FD83DDF" w:rsidR="004F67F8" w:rsidRDefault="004F67F8" w:rsidP="004F67F8">
      <w:pPr>
        <w:spacing w:after="0"/>
      </w:pPr>
    </w:p>
    <w:sectPr w:rsidR="004F67F8" w:rsidSect="00AE0755">
      <w:headerReference w:type="default" r:id="rId28"/>
      <w:footerReference w:type="even" r:id="rId29"/>
      <w:footerReference w:type="default" r:id="rId30"/>
      <w:footerReference w:type="first" r:id="rId31"/>
      <w:pgSz w:w="11906" w:h="16838" w:code="9"/>
      <w:pgMar w:top="720" w:right="720" w:bottom="720" w:left="720" w:header="680" w:footer="720" w:gutter="0"/>
      <w:pgNumType w:start="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CDF95D" w14:textId="77777777" w:rsidR="003560F5" w:rsidRDefault="003560F5" w:rsidP="00855982">
      <w:pPr>
        <w:spacing w:after="0" w:line="240" w:lineRule="auto"/>
      </w:pPr>
      <w:r>
        <w:separator/>
      </w:r>
    </w:p>
  </w:endnote>
  <w:endnote w:type="continuationSeparator" w:id="0">
    <w:p w14:paraId="13F484CC" w14:textId="77777777" w:rsidR="003560F5" w:rsidRDefault="003560F5" w:rsidP="008559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Calibri-Italic">
    <w:altName w:val="Calibri"/>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DA63D" w14:textId="4A24B266" w:rsidR="00352686" w:rsidRDefault="00A67C3B">
    <w:pPr>
      <w:pStyle w:val="Footer"/>
    </w:pPr>
    <w:r>
      <w:rPr>
        <w:noProof/>
      </w:rPr>
      <mc:AlternateContent>
        <mc:Choice Requires="wps">
          <w:drawing>
            <wp:anchor distT="0" distB="0" distL="0" distR="0" simplePos="0" relativeHeight="251659264" behindDoc="0" locked="0" layoutInCell="1" allowOverlap="1" wp14:anchorId="7CDCD1C3" wp14:editId="1C11B010">
              <wp:simplePos x="635" y="635"/>
              <wp:positionH relativeFrom="page">
                <wp:align>center</wp:align>
              </wp:positionH>
              <wp:positionV relativeFrom="page">
                <wp:align>bottom</wp:align>
              </wp:positionV>
              <wp:extent cx="1244600" cy="347980"/>
              <wp:effectExtent l="0" t="0" r="12700" b="0"/>
              <wp:wrapNone/>
              <wp:docPr id="1716913255" name="Text Box 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A3260A5" w14:textId="39B26120"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CDCD1C3" id="_x0000_t202" coordsize="21600,21600" o:spt="202" path="m,l,21600r21600,l21600,xe">
              <v:stroke joinstyle="miter"/>
              <v:path gradientshapeok="t" o:connecttype="rect"/>
            </v:shapetype>
            <v:shape id="Text Box 2" o:spid="_x0000_s1027" type="#_x0000_t202" alt="Unclassified - Non classifié" style="position:absolute;left:0;text-align:left;margin-left:0;margin-top:0;width:98pt;height:27.4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l751DQIAAB0EAAAOAAAAZHJzL2Uyb0RvYy54bWysU01v2zAMvQ/YfxB0X+xkWdcacYqsRYYB&#10;QVsgHXpWZDk2IIkCpcTOfv0oJU7abqdhF/mZpPjx+DS77Y1me4W+BVvy8SjnTFkJVWu3Jf/5vPx0&#10;zZkPwlZCg1UlPyjPb+cfP8w6V6gJNKArhYySWF90ruRNCK7IMi8bZYQfgVOWnDWgEYF+cZtVKDrK&#10;bnQ2yfOrrAOsHIJU3pP1/ujk85S/rpUMj3XtVWC65NRbSCemcxPPbD4TxRaFa1p5akP8QxdGtJaK&#10;nlPdiyDYDts/UplWIniow0iCyaCuW6nSDDTNOH83zboRTqVZiBzvzjT5/5dWPuzX7glZ6L9BTwuM&#10;hHTOF56McZ6+RhO/1CkjP1F4ONOm+sBkvDSZTq9ycknyfZ5+vblOvGaX2w59+K7AsAhKjrSWxJbY&#10;r3ygihQ6hMRiFpat1mk12r4xUGC0ZJcWIwr9pmdt9ar9DVQHmgrhuHDv5LKl0ivhw5NA2jB1S6oN&#10;j3TUGrqSwwlx1gD++ps9xhPx5OWsI8WU3JKkOdM/LC0kimsAOIBNAuOb/Eukx+7MHZAOx/QknEyQ&#10;rBj0AGsE80J6XsRC5BJWUrmSbwZ4F47Spfcg1WKRgkhHToSVXTsZU0e6IpfP/YtAdyI80KoeYJCT&#10;KN7xfoyNN71b7AKxn5YSqT0SeWKcNJh2dXovUeSv/1PU5VXPfwMAAP//AwBQSwMEFAAGAAgAAAAh&#10;AN5DjhHaAAAABAEAAA8AAABkcnMvZG93bnJldi54bWxMj8FOwzAMhu9IvENkJG4sZYNplKYTmsRp&#10;CGkbF25Z4rWFxqkad+veHo8LXCz9+q3Pn4vlGFp1xD41kQzcTzJQSC76hioDH7vXuwWoxJa8bSOh&#10;gTMmWJbXV4XNfTzRBo9brpRAKOXWQM3c5VonV2OwaRI7JOkOsQ+WJfaV9r09CTy0epplcx1sQ3Kh&#10;th2uanTf2yEYeNzw2/BOu9nnOD1/rbuVmx3Wzpjbm/HlGRTjyH/LcNEXdSjFaR8H8km1BuQR/p2X&#10;7mkucS/ghwXostD/5csfAAAA//8DAFBLAQItABQABgAIAAAAIQC2gziS/gAAAOEBAAATAAAAAAAA&#10;AAAAAAAAAAAAAABbQ29udGVudF9UeXBlc10ueG1sUEsBAi0AFAAGAAgAAAAhADj9If/WAAAAlAEA&#10;AAsAAAAAAAAAAAAAAAAALwEAAF9yZWxzLy5yZWxzUEsBAi0AFAAGAAgAAAAhAEeXvnUNAgAAHQQA&#10;AA4AAAAAAAAAAAAAAAAALgIAAGRycy9lMm9Eb2MueG1sUEsBAi0AFAAGAAgAAAAhAN5DjhHaAAAA&#10;BAEAAA8AAAAAAAAAAAAAAAAAZwQAAGRycy9kb3ducmV2LnhtbFBLBQYAAAAABAAEAPMAAABuBQAA&#10;AAA=&#10;" filled="f" stroked="f">
              <v:fill o:detectmouseclick="t"/>
              <v:textbox style="mso-fit-shape-to-text:t" inset="0,0,0,15pt">
                <w:txbxContent>
                  <w:p w14:paraId="3A3260A5" w14:textId="39B26120"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D86EB" w14:textId="15BB71F4" w:rsidR="003560F5" w:rsidRPr="00785554" w:rsidRDefault="00A67C3B" w:rsidP="00785554">
    <w:pPr>
      <w:jc w:val="center"/>
    </w:pPr>
    <w:r>
      <w:rPr>
        <w:noProof/>
      </w:rPr>
      <mc:AlternateContent>
        <mc:Choice Requires="wps">
          <w:drawing>
            <wp:anchor distT="0" distB="0" distL="0" distR="0" simplePos="0" relativeHeight="251660288" behindDoc="0" locked="0" layoutInCell="1" allowOverlap="1" wp14:anchorId="530F69B1" wp14:editId="472ABC55">
              <wp:simplePos x="635" y="635"/>
              <wp:positionH relativeFrom="page">
                <wp:align>center</wp:align>
              </wp:positionH>
              <wp:positionV relativeFrom="page">
                <wp:align>bottom</wp:align>
              </wp:positionV>
              <wp:extent cx="1244600" cy="347980"/>
              <wp:effectExtent l="0" t="0" r="12700" b="0"/>
              <wp:wrapNone/>
              <wp:docPr id="1811222790" name="Text Box 3"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1580F91" w14:textId="6A5A03B1"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0F69B1" id="_x0000_t202" coordsize="21600,21600" o:spt="202" path="m,l,21600r21600,l21600,xe">
              <v:stroke joinstyle="miter"/>
              <v:path gradientshapeok="t" o:connecttype="rect"/>
            </v:shapetype>
            <v:shape id="Text Box 3" o:spid="_x0000_s1028" type="#_x0000_t202" alt="Unclassified - Non classifié" style="position:absolute;left:0;text-align:left;margin-left:0;margin-top:0;width:98pt;height:27.4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mkz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k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FZpM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41580F91" w14:textId="6A5A03B1"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sdt>
      <w:sdtPr>
        <w:id w:val="-346249493"/>
        <w:docPartObj>
          <w:docPartGallery w:val="Page Numbers (Bottom of Page)"/>
          <w:docPartUnique/>
        </w:docPartObj>
      </w:sdtPr>
      <w:sdtEndPr/>
      <w:sdtContent>
        <w:r w:rsidR="003560F5" w:rsidRPr="00785554">
          <w:fldChar w:fldCharType="begin"/>
        </w:r>
        <w:r w:rsidR="003560F5" w:rsidRPr="00785554">
          <w:instrText xml:space="preserve"> PAGE   \* MERGEFORMAT </w:instrText>
        </w:r>
        <w:r w:rsidR="003560F5" w:rsidRPr="00785554">
          <w:fldChar w:fldCharType="separate"/>
        </w:r>
        <w:r w:rsidR="001C77FE">
          <w:rPr>
            <w:noProof/>
          </w:rPr>
          <w:t>6</w:t>
        </w:r>
        <w:r w:rsidR="003560F5" w:rsidRPr="00785554">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1A1A1" w14:textId="0D67E1C0" w:rsidR="00352686" w:rsidRDefault="00A67C3B">
    <w:pPr>
      <w:pStyle w:val="Footer"/>
    </w:pPr>
    <w:r>
      <w:rPr>
        <w:noProof/>
      </w:rPr>
      <mc:AlternateContent>
        <mc:Choice Requires="wps">
          <w:drawing>
            <wp:anchor distT="0" distB="0" distL="0" distR="0" simplePos="0" relativeHeight="251658240" behindDoc="0" locked="0" layoutInCell="1" allowOverlap="1" wp14:anchorId="654C4A74" wp14:editId="2056E75C">
              <wp:simplePos x="457200" y="10067026"/>
              <wp:positionH relativeFrom="page">
                <wp:align>center</wp:align>
              </wp:positionH>
              <wp:positionV relativeFrom="page">
                <wp:align>bottom</wp:align>
              </wp:positionV>
              <wp:extent cx="1244600" cy="347980"/>
              <wp:effectExtent l="0" t="0" r="12700" b="0"/>
              <wp:wrapNone/>
              <wp:docPr id="437776951" name="Text Box 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83DA0E5" w14:textId="3F52317B"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54C4A74" id="_x0000_t202" coordsize="21600,21600" o:spt="202" path="m,l,21600r21600,l21600,xe">
              <v:stroke joinstyle="miter"/>
              <v:path gradientshapeok="t" o:connecttype="rect"/>
            </v:shapetype>
            <v:shape id="Text Box 1" o:spid="_x0000_s1029" type="#_x0000_t202" alt="Unclassified - Non classifié" style="position:absolute;left:0;text-align:left;margin-left:0;margin-top:0;width:98pt;height:27.4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9gcCwIAABYEAAAOAAAAZHJzL2Uyb0RvYy54bWysU01v2zAMvQ/YfxB0X+xkWdcacYqsRYYB&#10;RVsgHXpWZDk2IIkCpcTOfv0oxU62bqdhF/mZpPjx+LS47Y1mB4W+BVvy6STnTFkJVWt3Jf/+sv5w&#10;zZkPwlZCg1UlPyrPb5fv3y06V6gZNKArhYySWF90ruRNCK7IMi8bZYSfgFOWnDWgEYF+cZdVKDrK&#10;bnQ2y/OrrAOsHIJU3pP1/uTky5S/rpUMT3XtVWC65NRbSCemcxvPbLkQxQ6Fa1o5tCH+oQsjWktF&#10;z6nuRRBsj+0fqUwrETzUYSLBZFDXrVRpBppmmr+ZZtMIp9IsRI53Z5r8/0srHw8b94ws9F+gpwVG&#10;QjrnC0/GOE9fo4lf6pSRnyg8nmlTfWAyXprN51c5uST5Ps4/31wnXrPLbYc+fFVgWAQlR1pLYksc&#10;HnygihQ6hsRiFtat1mk12v5moMBoyS4tRhT6bT/0vYXqSOMgnDbtnVy3VPNB+PAskFZLbZJcwxMd&#10;tYau5DAgzhrAH3+zx3hinLycdSSVklvSMmf6m6VNRFWNAEewTWB6k3+KvNi9uQMS4JTegpMJkhWD&#10;HmGNYF5JyKtYiFzCSipX8u0I78JJs/QQpFqtUhAJyInwYDdOxtSRp0jiS/8q0A1MB9rRI4w6EsUb&#10;wk+x8aZ3q30g2tM2IqcnIgeqSXxpScNDier+9T9FXZ7z8icAAAD//wMAUEsDBBQABgAIAAAAIQDe&#10;Q44R2gAAAAQBAAAPAAAAZHJzL2Rvd25yZXYueG1sTI/BTsMwDIbvSLxDZCRuLGWDaZSmE5rEaQhp&#10;GxduWeK1hcapGnfr3h6PC1ws/fqtz5+L5RhadcQ+NZEM3E8yUEgu+oYqAx+717sFqMSWvG0joYEz&#10;JliW11eFzX080QaPW66UQCjl1kDN3OVaJ1djsGkSOyTpDrEPliX2lfa9PQk8tHqaZXMdbENyobYd&#10;rmp039shGHjc8NvwTrvZ5zg9f627lZsd1s6Y25vx5RkU48h/y3DRF3UoxWkfB/JJtQbkEf6dl+5p&#10;LnEv4IcF6LLQ/+XLHwAAAP//AwBQSwECLQAUAAYACAAAACEAtoM4kv4AAADhAQAAEwAAAAAAAAAA&#10;AAAAAAAAAAAAW0NvbnRlbnRfVHlwZXNdLnhtbFBLAQItABQABgAIAAAAIQA4/SH/1gAAAJQBAAAL&#10;AAAAAAAAAAAAAAAAAC8BAABfcmVscy8ucmVsc1BLAQItABQABgAIAAAAIQBbw9gcCwIAABYEAAAO&#10;AAAAAAAAAAAAAAAAAC4CAABkcnMvZTJvRG9jLnhtbFBLAQItABQABgAIAAAAIQDeQ44R2gAAAAQB&#10;AAAPAAAAAAAAAAAAAAAAAGUEAABkcnMvZG93bnJldi54bWxQSwUGAAAAAAQABADzAAAAbAUAAAAA&#10;" filled="f" stroked="f">
              <v:fill o:detectmouseclick="t"/>
              <v:textbox style="mso-fit-shape-to-text:t" inset="0,0,0,15pt">
                <w:txbxContent>
                  <w:p w14:paraId="083DA0E5" w14:textId="3F52317B"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808E4" w14:textId="607105DA" w:rsidR="00352686" w:rsidRDefault="00A67C3B">
    <w:pPr>
      <w:pStyle w:val="Footer"/>
    </w:pPr>
    <w:r>
      <w:rPr>
        <w:noProof/>
      </w:rPr>
      <mc:AlternateContent>
        <mc:Choice Requires="wps">
          <w:drawing>
            <wp:anchor distT="0" distB="0" distL="0" distR="0" simplePos="0" relativeHeight="251662336" behindDoc="0" locked="0" layoutInCell="1" allowOverlap="1" wp14:anchorId="6AFA65D8" wp14:editId="20CBE462">
              <wp:simplePos x="635" y="635"/>
              <wp:positionH relativeFrom="page">
                <wp:align>center</wp:align>
              </wp:positionH>
              <wp:positionV relativeFrom="page">
                <wp:align>bottom</wp:align>
              </wp:positionV>
              <wp:extent cx="1244600" cy="347980"/>
              <wp:effectExtent l="0" t="0" r="12700" b="0"/>
              <wp:wrapNone/>
              <wp:docPr id="911395783" name="Text Box 5"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67A705F1" w14:textId="0D9BEC6F"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AFA65D8" id="_x0000_t202" coordsize="21600,21600" o:spt="202" path="m,l,21600r21600,l21600,xe">
              <v:stroke joinstyle="miter"/>
              <v:path gradientshapeok="t" o:connecttype="rect"/>
            </v:shapetype>
            <v:shape id="Text Box 5" o:spid="_x0000_s1030" type="#_x0000_t202" alt="Unclassified - Non classifié" style="position:absolute;left:0;text-align:left;margin-left:0;margin-top:0;width:98pt;height:27.4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ca+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0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ntXGvg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67A705F1" w14:textId="0D9BEC6F"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8A50C8" w14:textId="69B139D4" w:rsidR="00352686" w:rsidRDefault="00A67C3B">
    <w:pPr>
      <w:pStyle w:val="Footer"/>
    </w:pPr>
    <w:r>
      <w:rPr>
        <w:noProof/>
      </w:rPr>
      <mc:AlternateContent>
        <mc:Choice Requires="wps">
          <w:drawing>
            <wp:anchor distT="0" distB="0" distL="0" distR="0" simplePos="0" relativeHeight="251663360" behindDoc="0" locked="0" layoutInCell="1" allowOverlap="1" wp14:anchorId="4F047845" wp14:editId="25093DD1">
              <wp:simplePos x="635" y="635"/>
              <wp:positionH relativeFrom="page">
                <wp:align>center</wp:align>
              </wp:positionH>
              <wp:positionV relativeFrom="page">
                <wp:align>bottom</wp:align>
              </wp:positionV>
              <wp:extent cx="1244600" cy="347980"/>
              <wp:effectExtent l="0" t="0" r="12700" b="0"/>
              <wp:wrapNone/>
              <wp:docPr id="986824349" name="Text Box 6"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33519AF" w14:textId="6727397F"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F047845" id="_x0000_t202" coordsize="21600,21600" o:spt="202" path="m,l,21600r21600,l21600,xe">
              <v:stroke joinstyle="miter"/>
              <v:path gradientshapeok="t" o:connecttype="rect"/>
            </v:shapetype>
            <v:shape id="Text Box 6" o:spid="_x0000_s1031" type="#_x0000_t202" alt="Unclassified - Non classifié" style="position:absolute;left:0;text-align:left;margin-left:0;margin-top:0;width:98pt;height:27.4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nSDDwIAAB0EAAAOAAAAZHJzL2Uyb0RvYy54bWysU01v2zAMvQ/YfxB0X+xkadcacYqsRYYB&#10;QVsgHXpWZCk2YIkCpcTOfv0oJU66bqdhF/mZpPjx+DS7603L9gp9A7bk41HOmbISqsZuS/7jZfnp&#10;hjMfhK1EC1aV/KA8v5t//DDrXKEmUENbKWSUxPqicyWvQ3BFlnlZKyP8CJyy5NSARgT6xW1Woego&#10;u2mzSZ5fZx1g5RCk8p6sD0cnn6f8WisZnrT2KrC25NRbSCemcxPPbD4TxRaFqxt5akP8QxdGNJaK&#10;nlM9iCDYDps/UplGInjQYSTBZKB1I1WagaYZ5++mWdfCqTQLkePdmSb//9LKx/3aPSML/VfoaYGR&#10;kM75wpMxztNrNPFLnTLyE4WHM22qD0zGS5Pp9DonlyTf5+mX25vEa3a57dCHbwoMi6DkSGtJbIn9&#10;ygeqSKFDSCxmYdm0bVpNa38zUGC0ZJcWIwr9pmdNVfKrof0NVAeaCuG4cO/ksqHSK+HDs0DaMHVL&#10;qg1PdOgWupLDCXFWA/78mz3GE/Hk5awjxZTckqQ5a79bWkgU1wBwAJsExrf5VaTH7sw9kA7H9CSc&#10;TJCsGNoBagTzSnpexELkElZSuZJvBngfjtKl9yDVYpGCSEdOhJVdOxlTR7oily/9q0B3IjzQqh5h&#10;kJMo3vF+jI03vVvsArGflhKpPRJ5Ypw0mHZ1ei9R5G//U9TlVc9/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2p0g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433519AF" w14:textId="6727397F"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7CB303" w14:textId="73A980A3" w:rsidR="00352686" w:rsidRDefault="00A67C3B">
    <w:pPr>
      <w:pStyle w:val="Footer"/>
    </w:pPr>
    <w:r>
      <w:rPr>
        <w:noProof/>
      </w:rPr>
      <mc:AlternateContent>
        <mc:Choice Requires="wps">
          <w:drawing>
            <wp:anchor distT="0" distB="0" distL="0" distR="0" simplePos="0" relativeHeight="251661312" behindDoc="0" locked="0" layoutInCell="1" allowOverlap="1" wp14:anchorId="48B8F416" wp14:editId="01D1406B">
              <wp:simplePos x="635" y="635"/>
              <wp:positionH relativeFrom="page">
                <wp:align>center</wp:align>
              </wp:positionH>
              <wp:positionV relativeFrom="page">
                <wp:align>bottom</wp:align>
              </wp:positionV>
              <wp:extent cx="1244600" cy="347980"/>
              <wp:effectExtent l="0" t="0" r="12700" b="0"/>
              <wp:wrapNone/>
              <wp:docPr id="149723252" name="Text Box 4"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69EC529" w14:textId="13FE58E4"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8B8F416" id="_x0000_t202" coordsize="21600,21600" o:spt="202" path="m,l,21600r21600,l21600,xe">
              <v:stroke joinstyle="miter"/>
              <v:path gradientshapeok="t" o:connecttype="rect"/>
            </v:shapetype>
            <v:shape id="Text Box 4" o:spid="_x0000_s1032" type="#_x0000_t202" alt="Unclassified - Non classifié" style="position:absolute;left:0;text-align:left;margin-left:0;margin-top:0;width:98pt;height:27.4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dsODgIAAB0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UfNh/A1UB9oK4Ui4d3LZUOuV8OFJIDFM05Jq&#10;wyMd2kBXcjhZnNWAv/7nj/kEPEU560gxJbckac7MD0uERHENBg7GJhnjm/xLhMfu2jsgHY7pSTiZ&#10;TPJiMIOpEdoX0vMiNqKQsJLalXwzmHfhKF16D1ItFimJdOREWNm1k7F0hCti+dy/CHQnwANR9QCD&#10;nETxCvdjbrzp3WIXCP1ESoT2COQJcdJg4ur0XqLI//xPWZdXPf8N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d6dsODgIAAB0E&#10;AAAOAAAAAAAAAAAAAAAAAC4CAABkcnMvZTJvRG9jLnhtbFBLAQItABQABgAIAAAAIQDeQ44R2gAA&#10;AAQBAAAPAAAAAAAAAAAAAAAAAGgEAABkcnMvZG93bnJldi54bWxQSwUGAAAAAAQABADzAAAAbwUA&#10;AAAA&#10;" filled="f" stroked="f">
              <v:fill o:detectmouseclick="t"/>
              <v:textbox style="mso-fit-shape-to-text:t" inset="0,0,0,15pt">
                <w:txbxContent>
                  <w:p w14:paraId="069EC529" w14:textId="13FE58E4"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FBFE8" w14:textId="4E358931" w:rsidR="00352686" w:rsidRDefault="00A67C3B">
    <w:pPr>
      <w:pStyle w:val="Footer"/>
    </w:pPr>
    <w:r>
      <w:rPr>
        <w:noProof/>
      </w:rPr>
      <mc:AlternateContent>
        <mc:Choice Requires="wps">
          <w:drawing>
            <wp:anchor distT="0" distB="0" distL="0" distR="0" simplePos="0" relativeHeight="251665408" behindDoc="0" locked="0" layoutInCell="1" allowOverlap="1" wp14:anchorId="76DD0B8B" wp14:editId="621BA864">
              <wp:simplePos x="635" y="635"/>
              <wp:positionH relativeFrom="page">
                <wp:align>center</wp:align>
              </wp:positionH>
              <wp:positionV relativeFrom="page">
                <wp:align>bottom</wp:align>
              </wp:positionV>
              <wp:extent cx="1244600" cy="347980"/>
              <wp:effectExtent l="0" t="0" r="12700" b="0"/>
              <wp:wrapNone/>
              <wp:docPr id="1292604431" name="Text Box 8"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282AF36" w14:textId="5A88753F"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DD0B8B" id="_x0000_t202" coordsize="21600,21600" o:spt="202" path="m,l,21600r21600,l21600,xe">
              <v:stroke joinstyle="miter"/>
              <v:path gradientshapeok="t" o:connecttype="rect"/>
            </v:shapetype>
            <v:shape id="Text Box 8" o:spid="_x0000_s1033" type="#_x0000_t202" alt="Unclassified - Non classifié" style="position:absolute;left:0;text-align:left;margin-left:0;margin-top:0;width:98pt;height:27.4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BH4DwIAAB0EAAAOAAAAZHJzL2Uyb0RvYy54bWysU01v2zAMvQ/YfxB0X+xkWT+MOEXWIsOA&#10;oC2QDj0rshQbsESBUmJnv36UEiddt9Owi/xMUvx4fJrd9aZle4W+AVvy8SjnTFkJVWO3Jf/xsvx0&#10;w5kPwlaiBatKflCe380/fph1rlATqKGtFDJKYn3RuZLXIbgiy7yslRF+BE5ZcmpAIwL94jarUHSU&#10;3bTZJM+vsg6wcghSeU/Wh6OTz1N+rZUMT1p7FVhbcuotpBPTuYlnNp+JYovC1Y08tSH+oQsjGktF&#10;z6keRBBsh80fqUwjETzoMJJgMtC6kSrNQNOM83fTrGvhVJqFyPHuTJP/f2nl437tnpGF/iv0tMBI&#10;SOd84ckY5+k1mvilThn5icLDmTbVBybjpcl0epWTS5Lv8/T69ibxml1uO/ThmwLDIig50loSW2K/&#10;8oEqUugQEotZWDZtm1bT2t8MFBgt2aXFiEK/6VlTlfx6aH8D1YGmQjgu3Du5bKj0SvjwLJA2TN2S&#10;asMTHbqFruRwQpzVgD//Zo/xRDx5OetIMSW3JGnO2u+WFhLFNQAcwCaB8W3+JdJjd+YeSIdjehJO&#10;JkhWDO0ANYJ5JT0vYiFyCSupXMk3A7wPR+nSe5BqsUhBpCMnwsqunYypI12Ry5f+VaA7ER5oVY8w&#10;yEkU73g/xsab3i12gdhPS4nUHok8MU4aTLs6vZco8rf/Keryque/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KRQR+A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3282AF36" w14:textId="5A88753F"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B9F419" w14:textId="61F1FAF0" w:rsidR="00352686" w:rsidRDefault="00A67C3B">
    <w:pPr>
      <w:pStyle w:val="Footer"/>
    </w:pPr>
    <w:r>
      <w:rPr>
        <w:noProof/>
      </w:rPr>
      <mc:AlternateContent>
        <mc:Choice Requires="wps">
          <w:drawing>
            <wp:anchor distT="0" distB="0" distL="0" distR="0" simplePos="0" relativeHeight="251666432" behindDoc="0" locked="0" layoutInCell="1" allowOverlap="1" wp14:anchorId="1B34A580" wp14:editId="2FCCC2FD">
              <wp:simplePos x="635" y="635"/>
              <wp:positionH relativeFrom="page">
                <wp:align>center</wp:align>
              </wp:positionH>
              <wp:positionV relativeFrom="page">
                <wp:align>bottom</wp:align>
              </wp:positionV>
              <wp:extent cx="1244600" cy="347980"/>
              <wp:effectExtent l="0" t="0" r="12700" b="0"/>
              <wp:wrapNone/>
              <wp:docPr id="1706285704" name="Text Box 9"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AD15EC4" w14:textId="1D2D396E"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34A580" id="_x0000_t202" coordsize="21600,21600" o:spt="202" path="m,l,21600r21600,l21600,xe">
              <v:stroke joinstyle="miter"/>
              <v:path gradientshapeok="t" o:connecttype="rect"/>
            </v:shapetype>
            <v:shape id="Text Box 9" o:spid="_x0000_s1034" type="#_x0000_t202" alt="Unclassified - Non classifié" style="position:absolute;left:0;text-align:left;margin-left:0;margin-top:0;width:98pt;height:27.4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1eh+DwIAAB0EAAAOAAAAZHJzL2Uyb0RvYy54bWysU02P2jAQvVfqf7B8LwmUbtmIsKK7oqqE&#10;dldiqz0bxyGRbI81NiT013dsCLTbnqpenJeZ8Xy8eZ7f9Uazg0Lfgi35eJRzpqyEqrW7kn9/WX2Y&#10;ceaDsJXQYFXJj8rzu8X7d/POFWoCDehKIaMk1hedK3kTgiuyzMtGGeFH4JQlZw1oRKBf3GUVio6y&#10;G51N8vwm6wArhyCV92R9ODn5IuWvayXDU117FZguOfUW0onp3MYzW8xFsUPhmlae2xD/0IURraWi&#10;l1QPIgi2x/aPVKaVCB7qMJJgMqjrVqo0A00zzt9Ms2mEU2kWIse7C03+/6WVj4eNe0YW+i/Q0wIj&#10;IZ3zhSdjnKev0cQvdcrITxQeL7SpPjAZL02m05ucXJJ8H6efb2eJ1+x626EPXxUYFkHJkdaS2BKH&#10;tQ9UkUKHkFjMwqrVOq1G298MFBgt2bXFiEK/7VlblXw2tL+F6khTIZwW7p1ctVR6LXx4Fkgbpm5J&#10;teGJjlpDV3I4I84awB9/s8d4Ip68nHWkmJJbkjRn+pulhURxDQAHsE1gfJt/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A9Xofg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0AD15EC4" w14:textId="1D2D396E"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BAC755" w14:textId="6D5E28DD" w:rsidR="00352686" w:rsidRDefault="00A67C3B">
    <w:pPr>
      <w:pStyle w:val="Footer"/>
    </w:pPr>
    <w:r>
      <w:rPr>
        <w:noProof/>
      </w:rPr>
      <mc:AlternateContent>
        <mc:Choice Requires="wps">
          <w:drawing>
            <wp:anchor distT="0" distB="0" distL="0" distR="0" simplePos="0" relativeHeight="251664384" behindDoc="0" locked="0" layoutInCell="1" allowOverlap="1" wp14:anchorId="505286B8" wp14:editId="3E71C0BB">
              <wp:simplePos x="635" y="635"/>
              <wp:positionH relativeFrom="page">
                <wp:align>center</wp:align>
              </wp:positionH>
              <wp:positionV relativeFrom="page">
                <wp:align>bottom</wp:align>
              </wp:positionV>
              <wp:extent cx="1244600" cy="347980"/>
              <wp:effectExtent l="0" t="0" r="12700" b="0"/>
              <wp:wrapNone/>
              <wp:docPr id="899997560" name="Text Box 7"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6F4A0C3F" w14:textId="06C4B7F7"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05286B8" id="_x0000_t202" coordsize="21600,21600" o:spt="202" path="m,l,21600r21600,l21600,xe">
              <v:stroke joinstyle="miter"/>
              <v:path gradientshapeok="t" o:connecttype="rect"/>
            </v:shapetype>
            <v:shape id="Text Box 7" o:spid="_x0000_s1035" type="#_x0000_t202" alt="Unclassified - Non classifié" style="position:absolute;left:0;text-align:left;margin-left:0;margin-top:0;width:98pt;height:27.4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6PFDwIAAB0EAAAOAAAAZHJzL2Uyb0RvYy54bWysU02P2jAQvVfqf7B8LwmU0t2IsKK7oqqE&#10;dldiqz0bxyaRHI81NiT013dsCLTbnqpenJeZ8Xy8eZ7f9a1hB4W+AVvy8SjnTFkJVWN3Jf/+svpw&#10;w5kPwlbCgFUlPyrP7xbv3807V6gJ1GAqhYySWF90ruR1CK7IMi9r1Qo/AqcsOTVgKwL94i6rUHSU&#10;vTXZJM9nWQdYOQSpvCfrw8nJFym/1kqGJ629CsyUnHoL6cR0buOZLeai2KFwdSPPbYh/6KIVjaWi&#10;l1QPIgi2x+aPVG0jETzoMJLQZqB1I1WagaYZ52+m2dTCqTQLkePdhSb//9LKx8PGPSML/RfoaYGR&#10;kM75wpMxztNrbOOXOmXkJwqPF9pUH5iMlybT6SwnlyTfx+nn25vEa3a97dCHrwpaFkHJkdaS2BKH&#10;tQ9UkUKHkFjMwqoxJq3G2N8MFBgt2bXFiEK/7VlTlXw2tL+F6khTIZwW7p1cNVR6LXx4Fkgbpm5J&#10;teGJDm2gKzmcEWc14I+/2WM8EU9ezjpSTMktSZoz883SQqK4BoAD2CYwvs0/RXrsvr0H0uGYnoST&#10;CZIVgxmgRmhf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KujxQ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6F4A0C3F" w14:textId="06C4B7F7"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56762" w14:textId="1A4D1AE6" w:rsidR="00352686" w:rsidRDefault="00A67C3B">
    <w:pPr>
      <w:pStyle w:val="Footer"/>
    </w:pPr>
    <w:r>
      <w:rPr>
        <w:noProof/>
      </w:rPr>
      <mc:AlternateContent>
        <mc:Choice Requires="wps">
          <w:drawing>
            <wp:anchor distT="0" distB="0" distL="0" distR="0" simplePos="0" relativeHeight="251668480" behindDoc="0" locked="0" layoutInCell="1" allowOverlap="1" wp14:anchorId="1B0DA906" wp14:editId="2ACD4DCE">
              <wp:simplePos x="635" y="635"/>
              <wp:positionH relativeFrom="page">
                <wp:align>center</wp:align>
              </wp:positionH>
              <wp:positionV relativeFrom="page">
                <wp:align>bottom</wp:align>
              </wp:positionV>
              <wp:extent cx="1244600" cy="347980"/>
              <wp:effectExtent l="0" t="0" r="12700" b="0"/>
              <wp:wrapNone/>
              <wp:docPr id="225818798" name="Text Box 1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5D6DEEA9" w14:textId="5D69AD46"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0DA906" id="_x0000_t202" coordsize="21600,21600" o:spt="202" path="m,l,21600r21600,l21600,xe">
              <v:stroke joinstyle="miter"/>
              <v:path gradientshapeok="t" o:connecttype="rect"/>
            </v:shapetype>
            <v:shape id="Text Box 11" o:spid="_x0000_s1036" type="#_x0000_t202" alt="Unclassified - Non classifié" style="position:absolute;left:0;text-align:left;margin-left:0;margin-top:0;width:98pt;height:27.4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l13DgIAAB4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0SSpcXRtoDrQWghHxr2Ty4Z6r4QPTwKJYhqX&#10;ZBse6dAGupLDyeKsBvz1P3/MJ+QpyllHkim5JU1zZn5YYiSqazBwMDbJGN/kXyI+dtfeAQlxTG/C&#10;yWSSF4MZTI3QvpCgF7ERhYSV1K7km8G8C0ft0oOQarFISSQkJ8LKrp2MpSNeEczn/kWgOyEeiKsH&#10;GPQkilfAH3PjTe8Wu0DwJ1YuQJ4gJxEmsk4PJqr8z/+UdXnW898A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XDl13DgIAAB4E&#10;AAAOAAAAAAAAAAAAAAAAAC4CAABkcnMvZTJvRG9jLnhtbFBLAQItABQABgAIAAAAIQDeQ44R2gAA&#10;AAQBAAAPAAAAAAAAAAAAAAAAAGgEAABkcnMvZG93bnJldi54bWxQSwUGAAAAAAQABADzAAAAbwUA&#10;AAAA&#10;" filled="f" stroked="f">
              <v:fill o:detectmouseclick="t"/>
              <v:textbox style="mso-fit-shape-to-text:t" inset="0,0,0,15pt">
                <w:txbxContent>
                  <w:p w14:paraId="5D6DEEA9" w14:textId="5D69AD46"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2D169" w14:textId="172397BF" w:rsidR="00352686" w:rsidRDefault="00A67C3B">
    <w:pPr>
      <w:pStyle w:val="Footer"/>
    </w:pPr>
    <w:r>
      <w:rPr>
        <w:noProof/>
      </w:rPr>
      <mc:AlternateContent>
        <mc:Choice Requires="wps">
          <w:drawing>
            <wp:anchor distT="0" distB="0" distL="0" distR="0" simplePos="0" relativeHeight="251669504" behindDoc="0" locked="0" layoutInCell="1" allowOverlap="1" wp14:anchorId="4B812B64" wp14:editId="409844A3">
              <wp:simplePos x="635" y="635"/>
              <wp:positionH relativeFrom="page">
                <wp:align>center</wp:align>
              </wp:positionH>
              <wp:positionV relativeFrom="page">
                <wp:align>bottom</wp:align>
              </wp:positionV>
              <wp:extent cx="1244600" cy="347980"/>
              <wp:effectExtent l="0" t="0" r="12700" b="0"/>
              <wp:wrapNone/>
              <wp:docPr id="1773685800" name="Text Box 1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EED1200" w14:textId="77D87239"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812B64" id="_x0000_t202" coordsize="21600,21600" o:spt="202" path="m,l,21600r21600,l21600,xe">
              <v:stroke joinstyle="miter"/>
              <v:path gradientshapeok="t" o:connecttype="rect"/>
            </v:shapetype>
            <v:shape id="Text Box 12" o:spid="_x0000_s1037" type="#_x0000_t202" alt="Unclassified - Non classifié" style="position:absolute;left:0;text-align:left;margin-left:0;margin-top:0;width:98pt;height:27.4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se9K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ok7O/W+gOtBYCMeNeyeXDdVeCR+eBNKKqV2S&#10;bXikQxvoSg4nxFkN+Ot/9hhPzJOXs44kU3JLmubM/LC0kaiuAeAANgmMb/IvkR+7a++AhDimN+Fk&#10;gmTFYAaoEdoXEvQiFiKXsJLKlXwzwLtw1C49CKkWixREQnIirOzayZg68hXJfO5fBLoT44F29QCD&#10;nkTxivhjbLzp3WIXiP60lcjtkcgT5STCtKzTg4kq//M/RV2e9fw3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HvSg8CAAAe&#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4EED1200" w14:textId="77D87239"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A8D49B" w14:textId="71D376BC" w:rsidR="00352686" w:rsidRDefault="00A67C3B">
    <w:pPr>
      <w:pStyle w:val="Footer"/>
    </w:pPr>
    <w:r>
      <w:rPr>
        <w:noProof/>
      </w:rPr>
      <mc:AlternateContent>
        <mc:Choice Requires="wps">
          <w:drawing>
            <wp:anchor distT="0" distB="0" distL="0" distR="0" simplePos="0" relativeHeight="251667456" behindDoc="0" locked="0" layoutInCell="1" allowOverlap="1" wp14:anchorId="587F0E8B" wp14:editId="51E8CCD9">
              <wp:simplePos x="635" y="635"/>
              <wp:positionH relativeFrom="page">
                <wp:align>center</wp:align>
              </wp:positionH>
              <wp:positionV relativeFrom="page">
                <wp:align>bottom</wp:align>
              </wp:positionV>
              <wp:extent cx="1244600" cy="347980"/>
              <wp:effectExtent l="0" t="0" r="12700" b="0"/>
              <wp:wrapNone/>
              <wp:docPr id="1464569632" name="Text Box 10"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4B18157" w14:textId="18BBC4F1"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87F0E8B" id="_x0000_t202" coordsize="21600,21600" o:spt="202" path="m,l,21600r21600,l21600,xe">
              <v:stroke joinstyle="miter"/>
              <v:path gradientshapeok="t" o:connecttype="rect"/>
            </v:shapetype>
            <v:shape id="Text Box 10" o:spid="_x0000_s1038" type="#_x0000_t202" alt="Unclassified - Non classifié" style="position:absolute;left:0;text-align:left;margin-left:0;margin-top:0;width:98pt;height:27.4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lpDDwIAAB0EAAAOAAAAZHJzL2Uyb0RvYy54bWysU02P2jAQvVfqf7B8LwmUbpeIsKK7oqqE&#10;dldiqz0bxyGRbI81NiT013dsCLTbnqpenJeZ8Xy8eZ7f9Uazg0Lfgi35eJRzpqyEqrW7kn9/WX24&#10;5cwHYSuhwaqSH5Xnd4v37+adK9QEGtCVQkZJrC86V/ImBFdkmZeNMsKPwClLzhrQiEC/uMsqFB1l&#10;Nzqb5PlN1gFWDkEq78n6cHLyRcpf10qGp7r2KjBdcuotpBPTuY1ntpiLYofCNa08tyH+oQsjWktF&#10;L6keRBBsj+0fqUwrETzUYSTBZFDXrVRpBppmnL+ZZtMIp9IsRI53F5r8/0srHw8b94ws9F+gpwVG&#10;QjrnC0/GOE9fo4lf6pSRnyg8XmhTfWAyXppMpzc5uST5Pk4/z24Tr9n1tkMfviowLIKSI60lsSUO&#10;ax+oIoUOIbGYhVWrdVqNtr8ZKDBasmuLEYV+27O2KvlsaH8L1ZGmQjgt3Du5aqn0WvjwLJA2TN2S&#10;asMTHbWGruRwRpw1gD/+Zo/xRDx5OetIMSW3JGnO9DdLC4niGgAOYJvAeJZ/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bmpaQ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34B18157" w14:textId="18BBC4F1" w:rsidR="00A67C3B" w:rsidRPr="00A67C3B" w:rsidRDefault="00A67C3B" w:rsidP="00A67C3B">
                    <w:pPr>
                      <w:spacing w:after="0"/>
                      <w:rPr>
                        <w:rFonts w:ascii="Arial Narrow" w:eastAsia="Arial Narrow" w:hAnsi="Arial Narrow" w:cs="Arial Narrow"/>
                        <w:noProof/>
                        <w:color w:val="0000FF"/>
                        <w:sz w:val="20"/>
                        <w:szCs w:val="20"/>
                      </w:rPr>
                    </w:pPr>
                    <w:r w:rsidRPr="00A67C3B">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0D95C4" w14:textId="77777777" w:rsidR="003560F5" w:rsidRDefault="003560F5" w:rsidP="00855982">
      <w:pPr>
        <w:spacing w:after="0" w:line="240" w:lineRule="auto"/>
      </w:pPr>
      <w:r>
        <w:separator/>
      </w:r>
    </w:p>
  </w:footnote>
  <w:footnote w:type="continuationSeparator" w:id="0">
    <w:p w14:paraId="0242DC27" w14:textId="77777777" w:rsidR="003560F5" w:rsidRDefault="003560F5" w:rsidP="008559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455EDA" w14:textId="77777777" w:rsidR="00936420" w:rsidRPr="00936420" w:rsidRDefault="00936420" w:rsidP="00936420">
    <w:pPr>
      <w:spacing w:after="0"/>
      <w:rPr>
        <w:sz w:val="40"/>
        <w:szCs w:val="40"/>
      </w:rPr>
    </w:pPr>
    <w:r w:rsidRPr="00936420">
      <w:rPr>
        <w:sz w:val="40"/>
        <w:szCs w:val="40"/>
      </w:rPr>
      <w:t>Pillar I. Legal, Regulatory, and Policy Framework</w:t>
    </w:r>
  </w:p>
  <w:p w14:paraId="42B7303F" w14:textId="77777777" w:rsidR="00936420" w:rsidRDefault="0093642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2A2987" w14:textId="77777777" w:rsidR="000115D7" w:rsidRPr="000115D7" w:rsidRDefault="000115D7" w:rsidP="000115D7">
    <w:pPr>
      <w:pStyle w:val="Header"/>
      <w:rPr>
        <w:sz w:val="40"/>
        <w:szCs w:val="40"/>
      </w:rPr>
    </w:pPr>
    <w:r w:rsidRPr="000115D7">
      <w:rPr>
        <w:sz w:val="40"/>
        <w:szCs w:val="40"/>
      </w:rPr>
      <w:t>Pillar II. Institutional Framework and Management Capacity</w:t>
    </w:r>
  </w:p>
  <w:p w14:paraId="136AFAF4" w14:textId="77777777" w:rsidR="000115D7" w:rsidRDefault="000115D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11C1F" w14:textId="4CC455B7" w:rsidR="000115D7" w:rsidRPr="000115D7" w:rsidRDefault="000115D7" w:rsidP="000115D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EA514B" w14:textId="77777777" w:rsidR="006E065A" w:rsidRPr="006E065A" w:rsidRDefault="006E065A" w:rsidP="006E065A">
    <w:pPr>
      <w:pStyle w:val="Heading2"/>
      <w:spacing w:before="0" w:after="0"/>
      <w:rPr>
        <w:sz w:val="40"/>
        <w:szCs w:val="40"/>
      </w:rPr>
    </w:pPr>
    <w:r w:rsidRPr="006E065A">
      <w:rPr>
        <w:sz w:val="40"/>
        <w:szCs w:val="40"/>
      </w:rPr>
      <w:t>Pillar III. Public Procurement Operations and Market Practices</w:t>
    </w:r>
  </w:p>
  <w:p w14:paraId="55A51A2F" w14:textId="77777777" w:rsidR="006E065A" w:rsidRDefault="006E065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A9F7E" w14:textId="77777777" w:rsidR="000B0813" w:rsidRPr="005C228A" w:rsidRDefault="000B0813" w:rsidP="000B0813">
    <w:pPr>
      <w:pStyle w:val="Heading2"/>
      <w:spacing w:before="0" w:after="0"/>
      <w:rPr>
        <w:sz w:val="40"/>
        <w:szCs w:val="40"/>
      </w:rPr>
    </w:pPr>
    <w:r w:rsidRPr="005C228A">
      <w:rPr>
        <w:sz w:val="40"/>
        <w:szCs w:val="40"/>
      </w:rPr>
      <w:t>Pillar IV. Accountability, Integrity and Transparency of the Public Procurement System</w:t>
    </w:r>
  </w:p>
  <w:p w14:paraId="025406EF" w14:textId="77777777" w:rsidR="000B0813" w:rsidRDefault="000B081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4986F66"/>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A8763C0C"/>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26D2C1D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9AF4021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6FA68F6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A580A6C0"/>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2EFE450A"/>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772C68B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146242D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2BC200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9B7130"/>
    <w:multiLevelType w:val="multilevel"/>
    <w:tmpl w:val="0BE4A5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7370819"/>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0A42467A"/>
    <w:multiLevelType w:val="multilevel"/>
    <w:tmpl w:val="32C64BCA"/>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3" w15:restartNumberingAfterBreak="0">
    <w:nsid w:val="0B086CCA"/>
    <w:multiLevelType w:val="multilevel"/>
    <w:tmpl w:val="04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0DBE68A0"/>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1482775B"/>
    <w:multiLevelType w:val="multilevel"/>
    <w:tmpl w:val="0EBA3C4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6" w15:restartNumberingAfterBreak="0">
    <w:nsid w:val="157272BF"/>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7" w15:restartNumberingAfterBreak="0">
    <w:nsid w:val="1A5A33D2"/>
    <w:multiLevelType w:val="multilevel"/>
    <w:tmpl w:val="7C2E8B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66C33B4"/>
    <w:multiLevelType w:val="multilevel"/>
    <w:tmpl w:val="57F490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9FC66C8"/>
    <w:multiLevelType w:val="hybridMultilevel"/>
    <w:tmpl w:val="A636FE86"/>
    <w:lvl w:ilvl="0" w:tplc="0809000F">
      <w:start w:val="1"/>
      <w:numFmt w:val="decimal"/>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3CCB7F9E"/>
    <w:multiLevelType w:val="multilevel"/>
    <w:tmpl w:val="5CE08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3F9A3F7E"/>
    <w:multiLevelType w:val="multilevel"/>
    <w:tmpl w:val="04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4986523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579110B4"/>
    <w:multiLevelType w:val="multilevel"/>
    <w:tmpl w:val="DC261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FD11602"/>
    <w:multiLevelType w:val="hybridMultilevel"/>
    <w:tmpl w:val="013223B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78F352A8"/>
    <w:multiLevelType w:val="hybridMultilevel"/>
    <w:tmpl w:val="79C8558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2049523377">
    <w:abstractNumId w:val="15"/>
  </w:num>
  <w:num w:numId="2" w16cid:durableId="59312392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210847191">
    <w:abstractNumId w:val="15"/>
  </w:num>
  <w:num w:numId="4" w16cid:durableId="1057263">
    <w:abstractNumId w:val="15"/>
  </w:num>
  <w:num w:numId="5" w16cid:durableId="1365709281">
    <w:abstractNumId w:val="15"/>
  </w:num>
  <w:num w:numId="6" w16cid:durableId="1007748930">
    <w:abstractNumId w:val="15"/>
  </w:num>
  <w:num w:numId="7" w16cid:durableId="1956669215">
    <w:abstractNumId w:val="15"/>
  </w:num>
  <w:num w:numId="8" w16cid:durableId="146630512">
    <w:abstractNumId w:val="15"/>
  </w:num>
  <w:num w:numId="9" w16cid:durableId="1908296225">
    <w:abstractNumId w:val="15"/>
  </w:num>
  <w:num w:numId="10" w16cid:durableId="367075408">
    <w:abstractNumId w:val="15"/>
  </w:num>
  <w:num w:numId="11" w16cid:durableId="429743531">
    <w:abstractNumId w:val="15"/>
  </w:num>
  <w:num w:numId="12" w16cid:durableId="1134524990">
    <w:abstractNumId w:val="15"/>
  </w:num>
  <w:num w:numId="13" w16cid:durableId="1768765557">
    <w:abstractNumId w:val="11"/>
  </w:num>
  <w:num w:numId="14" w16cid:durableId="226380885">
    <w:abstractNumId w:val="22"/>
  </w:num>
  <w:num w:numId="15" w16cid:durableId="1173497060">
    <w:abstractNumId w:val="12"/>
  </w:num>
  <w:num w:numId="16" w16cid:durableId="614140263">
    <w:abstractNumId w:val="13"/>
  </w:num>
  <w:num w:numId="17" w16cid:durableId="128132588">
    <w:abstractNumId w:val="9"/>
  </w:num>
  <w:num w:numId="18" w16cid:durableId="753166303">
    <w:abstractNumId w:val="7"/>
  </w:num>
  <w:num w:numId="19" w16cid:durableId="382755963">
    <w:abstractNumId w:val="6"/>
  </w:num>
  <w:num w:numId="20" w16cid:durableId="1229146923">
    <w:abstractNumId w:val="5"/>
  </w:num>
  <w:num w:numId="21" w16cid:durableId="1057627349">
    <w:abstractNumId w:val="4"/>
  </w:num>
  <w:num w:numId="22" w16cid:durableId="336424106">
    <w:abstractNumId w:val="8"/>
  </w:num>
  <w:num w:numId="23" w16cid:durableId="1374497675">
    <w:abstractNumId w:val="3"/>
  </w:num>
  <w:num w:numId="24" w16cid:durableId="893396846">
    <w:abstractNumId w:val="2"/>
  </w:num>
  <w:num w:numId="25" w16cid:durableId="1658457971">
    <w:abstractNumId w:val="1"/>
  </w:num>
  <w:num w:numId="26" w16cid:durableId="1722945298">
    <w:abstractNumId w:val="0"/>
  </w:num>
  <w:num w:numId="27" w16cid:durableId="1116364436">
    <w:abstractNumId w:val="14"/>
  </w:num>
  <w:num w:numId="28" w16cid:durableId="636909528">
    <w:abstractNumId w:val="16"/>
  </w:num>
  <w:num w:numId="29" w16cid:durableId="1774738434">
    <w:abstractNumId w:val="21"/>
  </w:num>
  <w:num w:numId="30" w16cid:durableId="1011682464">
    <w:abstractNumId w:val="20"/>
  </w:num>
  <w:num w:numId="31" w16cid:durableId="1755665099">
    <w:abstractNumId w:val="23"/>
  </w:num>
  <w:num w:numId="32" w16cid:durableId="1451045725">
    <w:abstractNumId w:val="10"/>
  </w:num>
  <w:num w:numId="33" w16cid:durableId="1523014051">
    <w:abstractNumId w:val="17"/>
  </w:num>
  <w:num w:numId="34" w16cid:durableId="1935161779">
    <w:abstractNumId w:val="18"/>
  </w:num>
  <w:num w:numId="35" w16cid:durableId="85737511">
    <w:abstractNumId w:val="24"/>
  </w:num>
  <w:num w:numId="36" w16cid:durableId="281884245">
    <w:abstractNumId w:val="19"/>
  </w:num>
  <w:num w:numId="37" w16cid:durableId="876431691">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defaultTabStop w:val="708"/>
  <w:hyphenationZone w:val="425"/>
  <w:characterSpacingControl w:val="doNotCompress"/>
  <w:hdrShapeDefaults>
    <o:shapedefaults v:ext="edit" spidmax="33793"/>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25B98"/>
    <w:rsid w:val="000115D7"/>
    <w:rsid w:val="00012B1C"/>
    <w:rsid w:val="00015B7D"/>
    <w:rsid w:val="00031FD4"/>
    <w:rsid w:val="00043A85"/>
    <w:rsid w:val="00054FB8"/>
    <w:rsid w:val="00071821"/>
    <w:rsid w:val="00072267"/>
    <w:rsid w:val="0007606B"/>
    <w:rsid w:val="0008440B"/>
    <w:rsid w:val="000B0813"/>
    <w:rsid w:val="00144C82"/>
    <w:rsid w:val="001755C4"/>
    <w:rsid w:val="00180D8D"/>
    <w:rsid w:val="001A1B0A"/>
    <w:rsid w:val="001B3E9A"/>
    <w:rsid w:val="001C56C3"/>
    <w:rsid w:val="001C6E4C"/>
    <w:rsid w:val="001C77FE"/>
    <w:rsid w:val="001D4362"/>
    <w:rsid w:val="001E383A"/>
    <w:rsid w:val="001E47AC"/>
    <w:rsid w:val="00205A60"/>
    <w:rsid w:val="00207A00"/>
    <w:rsid w:val="002314DA"/>
    <w:rsid w:val="00232CDF"/>
    <w:rsid w:val="00270E17"/>
    <w:rsid w:val="00305C23"/>
    <w:rsid w:val="00310410"/>
    <w:rsid w:val="00324A06"/>
    <w:rsid w:val="00333616"/>
    <w:rsid w:val="00340F16"/>
    <w:rsid w:val="003456E3"/>
    <w:rsid w:val="00352686"/>
    <w:rsid w:val="003560F5"/>
    <w:rsid w:val="00387465"/>
    <w:rsid w:val="003A3423"/>
    <w:rsid w:val="003A47FD"/>
    <w:rsid w:val="003B5A67"/>
    <w:rsid w:val="003C5938"/>
    <w:rsid w:val="003D2633"/>
    <w:rsid w:val="003D7137"/>
    <w:rsid w:val="003F16C8"/>
    <w:rsid w:val="003F50C5"/>
    <w:rsid w:val="0041464B"/>
    <w:rsid w:val="0041703E"/>
    <w:rsid w:val="00431E23"/>
    <w:rsid w:val="004752E0"/>
    <w:rsid w:val="0048110B"/>
    <w:rsid w:val="00482860"/>
    <w:rsid w:val="004B1EA7"/>
    <w:rsid w:val="004B6E00"/>
    <w:rsid w:val="004C6C1F"/>
    <w:rsid w:val="004E0E2B"/>
    <w:rsid w:val="004E7D86"/>
    <w:rsid w:val="004F440D"/>
    <w:rsid w:val="004F67F8"/>
    <w:rsid w:val="00510B8E"/>
    <w:rsid w:val="00517B35"/>
    <w:rsid w:val="00520A57"/>
    <w:rsid w:val="00526FCF"/>
    <w:rsid w:val="005344A6"/>
    <w:rsid w:val="00547262"/>
    <w:rsid w:val="0055643E"/>
    <w:rsid w:val="00560902"/>
    <w:rsid w:val="00577751"/>
    <w:rsid w:val="005803E3"/>
    <w:rsid w:val="00584B2F"/>
    <w:rsid w:val="00587A23"/>
    <w:rsid w:val="005A585D"/>
    <w:rsid w:val="005A681B"/>
    <w:rsid w:val="005A7BB0"/>
    <w:rsid w:val="005C228A"/>
    <w:rsid w:val="005F3052"/>
    <w:rsid w:val="006A36EB"/>
    <w:rsid w:val="006D0011"/>
    <w:rsid w:val="006D2A22"/>
    <w:rsid w:val="006E065A"/>
    <w:rsid w:val="006E6331"/>
    <w:rsid w:val="007213DD"/>
    <w:rsid w:val="007254CF"/>
    <w:rsid w:val="00733B52"/>
    <w:rsid w:val="0075347C"/>
    <w:rsid w:val="00776E5C"/>
    <w:rsid w:val="00777181"/>
    <w:rsid w:val="007833A7"/>
    <w:rsid w:val="00785554"/>
    <w:rsid w:val="007976C9"/>
    <w:rsid w:val="007C7A89"/>
    <w:rsid w:val="007D4244"/>
    <w:rsid w:val="007E157D"/>
    <w:rsid w:val="007E1FE6"/>
    <w:rsid w:val="007F54EE"/>
    <w:rsid w:val="008112B7"/>
    <w:rsid w:val="00823843"/>
    <w:rsid w:val="00824DBB"/>
    <w:rsid w:val="00825B56"/>
    <w:rsid w:val="00851C17"/>
    <w:rsid w:val="00853475"/>
    <w:rsid w:val="00855982"/>
    <w:rsid w:val="00871211"/>
    <w:rsid w:val="00893E61"/>
    <w:rsid w:val="008A5920"/>
    <w:rsid w:val="008F2ACA"/>
    <w:rsid w:val="008F5F64"/>
    <w:rsid w:val="00900FB0"/>
    <w:rsid w:val="00906BD5"/>
    <w:rsid w:val="009147E1"/>
    <w:rsid w:val="00923659"/>
    <w:rsid w:val="00936420"/>
    <w:rsid w:val="00937EC7"/>
    <w:rsid w:val="009467AA"/>
    <w:rsid w:val="00980125"/>
    <w:rsid w:val="009C20D9"/>
    <w:rsid w:val="009C21B5"/>
    <w:rsid w:val="009E2576"/>
    <w:rsid w:val="00A03013"/>
    <w:rsid w:val="00A03B3D"/>
    <w:rsid w:val="00A10484"/>
    <w:rsid w:val="00A12117"/>
    <w:rsid w:val="00A12369"/>
    <w:rsid w:val="00A15B7E"/>
    <w:rsid w:val="00A46179"/>
    <w:rsid w:val="00A530F5"/>
    <w:rsid w:val="00A67C3B"/>
    <w:rsid w:val="00A82191"/>
    <w:rsid w:val="00A91A50"/>
    <w:rsid w:val="00AB262A"/>
    <w:rsid w:val="00AB36D9"/>
    <w:rsid w:val="00AB4BBF"/>
    <w:rsid w:val="00AB7F2F"/>
    <w:rsid w:val="00AC5140"/>
    <w:rsid w:val="00AD23A1"/>
    <w:rsid w:val="00AE0755"/>
    <w:rsid w:val="00AE1D19"/>
    <w:rsid w:val="00AF0DB0"/>
    <w:rsid w:val="00B153F7"/>
    <w:rsid w:val="00B24081"/>
    <w:rsid w:val="00B25B98"/>
    <w:rsid w:val="00B33FFF"/>
    <w:rsid w:val="00B430D6"/>
    <w:rsid w:val="00B614CF"/>
    <w:rsid w:val="00BF10E8"/>
    <w:rsid w:val="00C06B86"/>
    <w:rsid w:val="00C15F0F"/>
    <w:rsid w:val="00C66F0A"/>
    <w:rsid w:val="00C8031E"/>
    <w:rsid w:val="00C819D3"/>
    <w:rsid w:val="00C85A77"/>
    <w:rsid w:val="00C92A71"/>
    <w:rsid w:val="00CC7881"/>
    <w:rsid w:val="00CD46EB"/>
    <w:rsid w:val="00CE5F00"/>
    <w:rsid w:val="00CE796C"/>
    <w:rsid w:val="00D10A53"/>
    <w:rsid w:val="00D11A5D"/>
    <w:rsid w:val="00D43179"/>
    <w:rsid w:val="00D43F8B"/>
    <w:rsid w:val="00D82D1F"/>
    <w:rsid w:val="00D90BB1"/>
    <w:rsid w:val="00DA4CEC"/>
    <w:rsid w:val="00DA6C2A"/>
    <w:rsid w:val="00DC4142"/>
    <w:rsid w:val="00DD2F2A"/>
    <w:rsid w:val="00DD5A9E"/>
    <w:rsid w:val="00DE491D"/>
    <w:rsid w:val="00DE72AC"/>
    <w:rsid w:val="00E078E7"/>
    <w:rsid w:val="00E11B78"/>
    <w:rsid w:val="00E14A30"/>
    <w:rsid w:val="00E22049"/>
    <w:rsid w:val="00E40C85"/>
    <w:rsid w:val="00E4293B"/>
    <w:rsid w:val="00E4298B"/>
    <w:rsid w:val="00E52444"/>
    <w:rsid w:val="00E7310D"/>
    <w:rsid w:val="00E758B6"/>
    <w:rsid w:val="00E863E6"/>
    <w:rsid w:val="00E97E63"/>
    <w:rsid w:val="00EA781E"/>
    <w:rsid w:val="00EE1DB6"/>
    <w:rsid w:val="00F05714"/>
    <w:rsid w:val="00F5339E"/>
    <w:rsid w:val="00F750B8"/>
    <w:rsid w:val="00F96E25"/>
    <w:rsid w:val="00FA08B0"/>
    <w:rsid w:val="00FA0E7A"/>
    <w:rsid w:val="00FB55C7"/>
    <w:rsid w:val="00FD1C8A"/>
    <w:rsid w:val="00FD262C"/>
    <w:rsid w:val="00FD4F82"/>
    <w:rsid w:val="00FE047A"/>
    <w:rsid w:val="00FF55D9"/>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33793"/>
    <o:shapelayout v:ext="edit">
      <o:idmap v:ext="edit" data="1"/>
    </o:shapelayout>
  </w:shapeDefaults>
  <w:decimalSymbol w:val="."/>
  <w:listSeparator w:val=","/>
  <w14:docId w14:val="05412E03"/>
  <w15:docId w15:val="{BE03CF13-2FE7-4DCD-A942-AC7E18B4230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03B3D"/>
    <w:pPr>
      <w:jc w:val="both"/>
    </w:pPr>
    <w:rPr>
      <w:color w:val="3C3C3C" w:themeColor="text1"/>
    </w:rPr>
  </w:style>
  <w:style w:type="paragraph" w:styleId="Heading1">
    <w:name w:val="heading 1"/>
    <w:basedOn w:val="Normal"/>
    <w:next w:val="Normal"/>
    <w:link w:val="Heading1Char"/>
    <w:uiPriority w:val="9"/>
    <w:qFormat/>
    <w:rsid w:val="00D82D1F"/>
    <w:pPr>
      <w:keepNext/>
      <w:keepLines/>
      <w:pBdr>
        <w:bottom w:val="single" w:sz="4" w:space="1" w:color="808080" w:themeColor="text1" w:themeTint="A6"/>
      </w:pBdr>
      <w:spacing w:before="360"/>
      <w:jc w:val="left"/>
      <w:outlineLvl w:val="0"/>
    </w:pPr>
    <w:rPr>
      <w:rFonts w:eastAsiaTheme="majorEastAsia" w:cstheme="majorBidi"/>
      <w:bCs/>
      <w:sz w:val="40"/>
      <w:szCs w:val="36"/>
    </w:rPr>
  </w:style>
  <w:style w:type="paragraph" w:styleId="Heading2">
    <w:name w:val="heading 2"/>
    <w:basedOn w:val="Normal"/>
    <w:next w:val="Normal"/>
    <w:link w:val="Heading2Char"/>
    <w:uiPriority w:val="9"/>
    <w:unhideWhenUsed/>
    <w:qFormat/>
    <w:rsid w:val="00D82D1F"/>
    <w:pPr>
      <w:keepNext/>
      <w:keepLines/>
      <w:spacing w:before="360"/>
      <w:jc w:val="left"/>
      <w:outlineLvl w:val="1"/>
    </w:pPr>
    <w:rPr>
      <w:rFonts w:eastAsiaTheme="majorEastAsia" w:cstheme="majorBidi"/>
      <w:bCs/>
      <w:sz w:val="32"/>
      <w:szCs w:val="28"/>
    </w:rPr>
  </w:style>
  <w:style w:type="paragraph" w:styleId="Heading3">
    <w:name w:val="heading 3"/>
    <w:basedOn w:val="Normal"/>
    <w:next w:val="Normal"/>
    <w:link w:val="Heading3Char"/>
    <w:uiPriority w:val="9"/>
    <w:unhideWhenUsed/>
    <w:qFormat/>
    <w:rsid w:val="00D82D1F"/>
    <w:pPr>
      <w:keepNext/>
      <w:keepLines/>
      <w:spacing w:before="320"/>
      <w:jc w:val="left"/>
      <w:outlineLvl w:val="2"/>
    </w:pPr>
    <w:rPr>
      <w:rFonts w:asciiTheme="majorHAnsi" w:eastAsiaTheme="majorEastAsia" w:hAnsiTheme="majorHAnsi" w:cstheme="majorBidi"/>
      <w:b/>
      <w:bCs/>
      <w:sz w:val="26"/>
    </w:rPr>
  </w:style>
  <w:style w:type="paragraph" w:styleId="Heading4">
    <w:name w:val="heading 4"/>
    <w:basedOn w:val="Normal"/>
    <w:next w:val="Normal"/>
    <w:link w:val="Heading4Char"/>
    <w:uiPriority w:val="9"/>
    <w:semiHidden/>
    <w:unhideWhenUsed/>
    <w:qFormat/>
    <w:rsid w:val="00C06B86"/>
    <w:pPr>
      <w:keepNext/>
      <w:keepLines/>
      <w:spacing w:before="200" w:after="0"/>
      <w:jc w:val="left"/>
      <w:outlineLvl w:val="3"/>
    </w:pPr>
    <w:rPr>
      <w:rFonts w:asciiTheme="majorHAnsi" w:eastAsiaTheme="majorEastAsia" w:hAnsiTheme="majorHAnsi" w:cstheme="majorBidi"/>
      <w:b/>
      <w:bCs/>
      <w:i/>
      <w:iCs/>
    </w:rPr>
  </w:style>
  <w:style w:type="paragraph" w:styleId="Heading5">
    <w:name w:val="heading 5"/>
    <w:basedOn w:val="Normal"/>
    <w:next w:val="Normal"/>
    <w:link w:val="Heading5Char"/>
    <w:uiPriority w:val="9"/>
    <w:semiHidden/>
    <w:unhideWhenUsed/>
    <w:qFormat/>
    <w:rsid w:val="00FD262C"/>
    <w:pPr>
      <w:keepNext/>
      <w:keepLines/>
      <w:spacing w:before="200" w:after="0"/>
      <w:outlineLvl w:val="4"/>
    </w:pPr>
    <w:rPr>
      <w:rFonts w:asciiTheme="majorHAnsi" w:eastAsiaTheme="majorEastAsia" w:hAnsiTheme="majorHAnsi" w:cstheme="majorBidi"/>
      <w:color w:val="6C6C6C" w:themeColor="text1" w:themeTint="BF"/>
    </w:rPr>
  </w:style>
  <w:style w:type="paragraph" w:styleId="Heading6">
    <w:name w:val="heading 6"/>
    <w:basedOn w:val="Normal"/>
    <w:next w:val="Normal"/>
    <w:link w:val="Heading6Char"/>
    <w:uiPriority w:val="9"/>
    <w:semiHidden/>
    <w:unhideWhenUsed/>
    <w:qFormat/>
    <w:rsid w:val="00FD262C"/>
    <w:pPr>
      <w:keepNext/>
      <w:keepLines/>
      <w:spacing w:before="200" w:after="0"/>
      <w:outlineLvl w:val="5"/>
    </w:pPr>
    <w:rPr>
      <w:rFonts w:asciiTheme="majorHAnsi" w:eastAsiaTheme="majorEastAsia" w:hAnsiTheme="majorHAnsi" w:cstheme="majorBidi"/>
      <w:i/>
      <w:iCs/>
      <w:color w:val="6C6C6C" w:themeColor="text1" w:themeTint="BF"/>
    </w:rPr>
  </w:style>
  <w:style w:type="paragraph" w:styleId="Heading7">
    <w:name w:val="heading 7"/>
    <w:basedOn w:val="Normal"/>
    <w:next w:val="Normal"/>
    <w:link w:val="Heading7Char"/>
    <w:uiPriority w:val="9"/>
    <w:semiHidden/>
    <w:unhideWhenUsed/>
    <w:qFormat/>
    <w:rsid w:val="00FD262C"/>
    <w:pPr>
      <w:keepNext/>
      <w:keepLines/>
      <w:spacing w:before="200" w:after="0"/>
      <w:outlineLvl w:val="6"/>
    </w:pPr>
    <w:rPr>
      <w:rFonts w:asciiTheme="majorHAnsi" w:eastAsiaTheme="majorEastAsia" w:hAnsiTheme="majorHAnsi" w:cstheme="majorBidi"/>
      <w:i/>
      <w:iCs/>
      <w:color w:val="6C6C6C" w:themeColor="text1" w:themeTint="BF"/>
    </w:rPr>
  </w:style>
  <w:style w:type="paragraph" w:styleId="Heading8">
    <w:name w:val="heading 8"/>
    <w:basedOn w:val="Normal"/>
    <w:next w:val="Normal"/>
    <w:link w:val="Heading8Char"/>
    <w:uiPriority w:val="9"/>
    <w:semiHidden/>
    <w:unhideWhenUsed/>
    <w:qFormat/>
    <w:rsid w:val="00FD262C"/>
    <w:pPr>
      <w:keepNext/>
      <w:keepLines/>
      <w:spacing w:before="200" w:after="0"/>
      <w:outlineLvl w:val="7"/>
    </w:pPr>
    <w:rPr>
      <w:rFonts w:asciiTheme="majorHAnsi" w:eastAsiaTheme="majorEastAsia" w:hAnsiTheme="majorHAnsi" w:cstheme="majorBidi"/>
      <w:color w:val="6C6C6C" w:themeColor="text1" w:themeTint="BF"/>
      <w:szCs w:val="20"/>
    </w:rPr>
  </w:style>
  <w:style w:type="paragraph" w:styleId="Heading9">
    <w:name w:val="heading 9"/>
    <w:basedOn w:val="Normal"/>
    <w:next w:val="Normal"/>
    <w:link w:val="Heading9Char"/>
    <w:uiPriority w:val="9"/>
    <w:semiHidden/>
    <w:unhideWhenUsed/>
    <w:qFormat/>
    <w:rsid w:val="00FD262C"/>
    <w:pPr>
      <w:keepNext/>
      <w:keepLines/>
      <w:spacing w:before="200" w:after="0"/>
      <w:outlineLvl w:val="8"/>
    </w:pPr>
    <w:rPr>
      <w:rFonts w:asciiTheme="majorHAnsi" w:eastAsiaTheme="majorEastAsia" w:hAnsiTheme="majorHAnsi" w:cstheme="majorBidi"/>
      <w:i/>
      <w:iCs/>
      <w:color w:val="6C6C6C"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
    <w:qFormat/>
    <w:rsid w:val="00D82D1F"/>
    <w:pPr>
      <w:spacing w:after="0" w:line="240" w:lineRule="auto"/>
      <w:contextualSpacing/>
    </w:pPr>
    <w:rPr>
      <w:rFonts w:eastAsiaTheme="majorEastAsia" w:cstheme="majorBidi"/>
      <w:sz w:val="64"/>
      <w:szCs w:val="56"/>
    </w:rPr>
  </w:style>
  <w:style w:type="character" w:customStyle="1" w:styleId="TitleChar">
    <w:name w:val="Title Char"/>
    <w:basedOn w:val="DefaultParagraphFont"/>
    <w:link w:val="Title"/>
    <w:uiPriority w:val="1"/>
    <w:rsid w:val="00D82D1F"/>
    <w:rPr>
      <w:rFonts w:eastAsiaTheme="majorEastAsia" w:cstheme="majorBidi"/>
      <w:color w:val="3C3C3C" w:themeColor="text1"/>
      <w:sz w:val="64"/>
      <w:szCs w:val="56"/>
    </w:rPr>
  </w:style>
  <w:style w:type="paragraph" w:styleId="Header">
    <w:name w:val="header"/>
    <w:basedOn w:val="Normal"/>
    <w:link w:val="HeaderChar"/>
    <w:uiPriority w:val="99"/>
    <w:unhideWhenUsed/>
    <w:rsid w:val="00855982"/>
    <w:pPr>
      <w:spacing w:after="0" w:line="240" w:lineRule="auto"/>
    </w:pPr>
  </w:style>
  <w:style w:type="character" w:customStyle="1" w:styleId="HeaderChar">
    <w:name w:val="Header Char"/>
    <w:basedOn w:val="DefaultParagraphFont"/>
    <w:link w:val="Header"/>
    <w:uiPriority w:val="99"/>
    <w:rsid w:val="00855982"/>
  </w:style>
  <w:style w:type="character" w:customStyle="1" w:styleId="Heading1Char">
    <w:name w:val="Heading 1 Char"/>
    <w:basedOn w:val="DefaultParagraphFont"/>
    <w:link w:val="Heading1"/>
    <w:uiPriority w:val="9"/>
    <w:rsid w:val="00D82D1F"/>
    <w:rPr>
      <w:rFonts w:eastAsiaTheme="majorEastAsia" w:cstheme="majorBidi"/>
      <w:bCs/>
      <w:color w:val="3C3C3C" w:themeColor="text1"/>
      <w:sz w:val="40"/>
      <w:szCs w:val="36"/>
    </w:rPr>
  </w:style>
  <w:style w:type="character" w:customStyle="1" w:styleId="Heading2Char">
    <w:name w:val="Heading 2 Char"/>
    <w:basedOn w:val="DefaultParagraphFont"/>
    <w:link w:val="Heading2"/>
    <w:uiPriority w:val="9"/>
    <w:rsid w:val="00D82D1F"/>
    <w:rPr>
      <w:rFonts w:eastAsiaTheme="majorEastAsia" w:cstheme="majorBidi"/>
      <w:bCs/>
      <w:color w:val="3C3C3C" w:themeColor="text1"/>
      <w:sz w:val="32"/>
      <w:szCs w:val="28"/>
    </w:rPr>
  </w:style>
  <w:style w:type="character" w:customStyle="1" w:styleId="Heading3Char">
    <w:name w:val="Heading 3 Char"/>
    <w:basedOn w:val="DefaultParagraphFont"/>
    <w:link w:val="Heading3"/>
    <w:uiPriority w:val="9"/>
    <w:rsid w:val="00D82D1F"/>
    <w:rPr>
      <w:rFonts w:asciiTheme="majorHAnsi" w:eastAsiaTheme="majorEastAsia" w:hAnsiTheme="majorHAnsi" w:cstheme="majorBidi"/>
      <w:b/>
      <w:bCs/>
      <w:color w:val="3C3C3C" w:themeColor="text1"/>
      <w:sz w:val="26"/>
    </w:rPr>
  </w:style>
  <w:style w:type="character" w:customStyle="1" w:styleId="Heading4Char">
    <w:name w:val="Heading 4 Char"/>
    <w:basedOn w:val="DefaultParagraphFont"/>
    <w:link w:val="Heading4"/>
    <w:uiPriority w:val="9"/>
    <w:semiHidden/>
    <w:rsid w:val="00C06B86"/>
    <w:rPr>
      <w:rFonts w:asciiTheme="majorHAnsi" w:eastAsiaTheme="majorEastAsia" w:hAnsiTheme="majorHAnsi" w:cstheme="majorBidi"/>
      <w:b/>
      <w:bCs/>
      <w:i/>
      <w:iCs/>
      <w:color w:val="3C3C3C" w:themeColor="text1"/>
    </w:rPr>
  </w:style>
  <w:style w:type="character" w:customStyle="1" w:styleId="Heading5Char">
    <w:name w:val="Heading 5 Char"/>
    <w:basedOn w:val="DefaultParagraphFont"/>
    <w:link w:val="Heading5"/>
    <w:uiPriority w:val="9"/>
    <w:semiHidden/>
    <w:rsid w:val="00FD262C"/>
    <w:rPr>
      <w:rFonts w:asciiTheme="majorHAnsi" w:eastAsiaTheme="majorEastAsia" w:hAnsiTheme="majorHAnsi" w:cstheme="majorBidi"/>
      <w:color w:val="6C6C6C" w:themeColor="text1" w:themeTint="BF"/>
    </w:rPr>
  </w:style>
  <w:style w:type="character" w:customStyle="1" w:styleId="Heading6Char">
    <w:name w:val="Heading 6 Char"/>
    <w:basedOn w:val="DefaultParagraphFont"/>
    <w:link w:val="Heading6"/>
    <w:uiPriority w:val="9"/>
    <w:semiHidden/>
    <w:rsid w:val="00FD262C"/>
    <w:rPr>
      <w:rFonts w:asciiTheme="majorHAnsi" w:eastAsiaTheme="majorEastAsia" w:hAnsiTheme="majorHAnsi" w:cstheme="majorBidi"/>
      <w:i/>
      <w:iCs/>
      <w:color w:val="6C6C6C" w:themeColor="text1" w:themeTint="BF"/>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6C6C6C" w:themeColor="text1" w:themeTint="BF"/>
    </w:rPr>
  </w:style>
  <w:style w:type="character" w:customStyle="1" w:styleId="Heading8Char">
    <w:name w:val="Heading 8 Char"/>
    <w:basedOn w:val="DefaultParagraphFont"/>
    <w:link w:val="Heading8"/>
    <w:uiPriority w:val="9"/>
    <w:semiHidden/>
    <w:rsid w:val="001D4362"/>
    <w:rPr>
      <w:rFonts w:asciiTheme="majorHAnsi" w:eastAsiaTheme="majorEastAsia" w:hAnsiTheme="majorHAnsi" w:cstheme="majorBidi"/>
      <w:color w:val="6C6C6C" w:themeColor="text1" w:themeTint="BF"/>
      <w:szCs w:val="20"/>
    </w:rPr>
  </w:style>
  <w:style w:type="character" w:customStyle="1" w:styleId="Heading9Char">
    <w:name w:val="Heading 9 Char"/>
    <w:basedOn w:val="DefaultParagraphFont"/>
    <w:link w:val="Heading9"/>
    <w:uiPriority w:val="9"/>
    <w:semiHidden/>
    <w:rsid w:val="001D4362"/>
    <w:rPr>
      <w:rFonts w:asciiTheme="majorHAnsi" w:eastAsiaTheme="majorEastAsia" w:hAnsiTheme="majorHAnsi" w:cstheme="majorBidi"/>
      <w:i/>
      <w:iCs/>
      <w:color w:val="6C6C6C" w:themeColor="text1" w:themeTint="BF"/>
      <w:szCs w:val="20"/>
    </w:rPr>
  </w:style>
  <w:style w:type="paragraph" w:styleId="Footer">
    <w:name w:val="footer"/>
    <w:basedOn w:val="Normal"/>
    <w:link w:val="FooterChar"/>
    <w:uiPriority w:val="99"/>
    <w:unhideWhenUsed/>
    <w:rsid w:val="00520A57"/>
    <w:pPr>
      <w:spacing w:after="0" w:line="240" w:lineRule="auto"/>
      <w:jc w:val="right"/>
    </w:pPr>
  </w:style>
  <w:style w:type="character" w:customStyle="1" w:styleId="FooterChar">
    <w:name w:val="Footer Char"/>
    <w:basedOn w:val="DefaultParagraphFont"/>
    <w:link w:val="Footer"/>
    <w:uiPriority w:val="99"/>
    <w:rsid w:val="00520A57"/>
    <w:rPr>
      <w:color w:val="3C3C3C" w:themeColor="text1"/>
    </w:rPr>
  </w:style>
  <w:style w:type="paragraph" w:styleId="Caption">
    <w:name w:val="caption"/>
    <w:basedOn w:val="Normal"/>
    <w:next w:val="Normal"/>
    <w:uiPriority w:val="35"/>
    <w:semiHidden/>
    <w:unhideWhenUsed/>
    <w:qFormat/>
    <w:rsid w:val="001D4362"/>
    <w:pPr>
      <w:spacing w:after="200" w:line="240" w:lineRule="auto"/>
    </w:pPr>
    <w:rPr>
      <w:i/>
      <w:iCs/>
      <w:color w:val="3C3C3C" w:themeColor="text2"/>
      <w:szCs w:val="18"/>
    </w:rPr>
  </w:style>
  <w:style w:type="paragraph" w:styleId="TOCHeading">
    <w:name w:val="TOC Heading"/>
    <w:basedOn w:val="Heading1"/>
    <w:next w:val="Normal"/>
    <w:uiPriority w:val="39"/>
    <w:semiHidden/>
    <w:unhideWhenUsed/>
    <w:qFormat/>
    <w:pPr>
      <w:outlineLvl w:val="9"/>
    </w:pPr>
  </w:style>
  <w:style w:type="paragraph" w:styleId="BalloonText">
    <w:name w:val="Balloon Text"/>
    <w:basedOn w:val="Normal"/>
    <w:link w:val="BalloonTextChar"/>
    <w:uiPriority w:val="99"/>
    <w:semiHidden/>
    <w:unhideWhenUsed/>
    <w:rsid w:val="001D4362"/>
    <w:pPr>
      <w:spacing w:after="0"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1D4362"/>
    <w:rPr>
      <w:rFonts w:ascii="Segoe UI" w:hAnsi="Segoe UI" w:cs="Segoe UI"/>
      <w:szCs w:val="18"/>
    </w:rPr>
  </w:style>
  <w:style w:type="paragraph" w:styleId="BodyText3">
    <w:name w:val="Body Text 3"/>
    <w:basedOn w:val="Normal"/>
    <w:link w:val="BodyText3Char"/>
    <w:uiPriority w:val="99"/>
    <w:semiHidden/>
    <w:unhideWhenUsed/>
    <w:rsid w:val="001D4362"/>
    <w:pPr>
      <w:spacing w:after="120"/>
    </w:pPr>
    <w:rPr>
      <w:szCs w:val="16"/>
    </w:rPr>
  </w:style>
  <w:style w:type="character" w:customStyle="1" w:styleId="BodyText3Char">
    <w:name w:val="Body Text 3 Char"/>
    <w:basedOn w:val="DefaultParagraphFont"/>
    <w:link w:val="BodyText3"/>
    <w:uiPriority w:val="99"/>
    <w:semiHidden/>
    <w:rsid w:val="001D4362"/>
    <w:rPr>
      <w:szCs w:val="16"/>
    </w:rPr>
  </w:style>
  <w:style w:type="paragraph" w:styleId="BodyTextIndent3">
    <w:name w:val="Body Text Indent 3"/>
    <w:basedOn w:val="Normal"/>
    <w:link w:val="BodyTextIndent3Char"/>
    <w:uiPriority w:val="99"/>
    <w:semiHidden/>
    <w:unhideWhenUsed/>
    <w:rsid w:val="001D4362"/>
    <w:pPr>
      <w:spacing w:after="120"/>
      <w:ind w:left="360"/>
    </w:pPr>
    <w:rPr>
      <w:szCs w:val="16"/>
    </w:rPr>
  </w:style>
  <w:style w:type="character" w:customStyle="1" w:styleId="BodyTextIndent3Char">
    <w:name w:val="Body Text Indent 3 Char"/>
    <w:basedOn w:val="DefaultParagraphFont"/>
    <w:link w:val="BodyTextIndent3"/>
    <w:uiPriority w:val="99"/>
    <w:semiHidden/>
    <w:rsid w:val="001D4362"/>
    <w:rPr>
      <w:szCs w:val="16"/>
    </w:rPr>
  </w:style>
  <w:style w:type="character" w:styleId="CommentReference">
    <w:name w:val="annotation reference"/>
    <w:basedOn w:val="DefaultParagraphFont"/>
    <w:uiPriority w:val="99"/>
    <w:semiHidden/>
    <w:unhideWhenUsed/>
    <w:rsid w:val="001D4362"/>
    <w:rPr>
      <w:sz w:val="22"/>
      <w:szCs w:val="16"/>
    </w:rPr>
  </w:style>
  <w:style w:type="paragraph" w:styleId="CommentText">
    <w:name w:val="annotation text"/>
    <w:basedOn w:val="Normal"/>
    <w:link w:val="CommentTextChar"/>
    <w:uiPriority w:val="99"/>
    <w:semiHidden/>
    <w:unhideWhenUsed/>
    <w:rsid w:val="001D4362"/>
    <w:pPr>
      <w:spacing w:line="240" w:lineRule="auto"/>
    </w:pPr>
    <w:rPr>
      <w:szCs w:val="20"/>
    </w:rPr>
  </w:style>
  <w:style w:type="character" w:customStyle="1" w:styleId="CommentTextChar">
    <w:name w:val="Comment Text Char"/>
    <w:basedOn w:val="DefaultParagraphFont"/>
    <w:link w:val="CommentText"/>
    <w:uiPriority w:val="99"/>
    <w:semiHidden/>
    <w:rsid w:val="001D4362"/>
    <w:rPr>
      <w:szCs w:val="20"/>
    </w:rPr>
  </w:style>
  <w:style w:type="paragraph" w:styleId="CommentSubject">
    <w:name w:val="annotation subject"/>
    <w:basedOn w:val="CommentText"/>
    <w:next w:val="CommentText"/>
    <w:link w:val="CommentSubjectChar"/>
    <w:uiPriority w:val="99"/>
    <w:semiHidden/>
    <w:unhideWhenUsed/>
    <w:rsid w:val="001D4362"/>
    <w:rPr>
      <w:b/>
      <w:bCs/>
    </w:rPr>
  </w:style>
  <w:style w:type="character" w:customStyle="1" w:styleId="CommentSubjectChar">
    <w:name w:val="Comment Subject Char"/>
    <w:basedOn w:val="CommentTextChar"/>
    <w:link w:val="CommentSubject"/>
    <w:uiPriority w:val="99"/>
    <w:semiHidden/>
    <w:rsid w:val="001D4362"/>
    <w:rPr>
      <w:b/>
      <w:bCs/>
      <w:szCs w:val="20"/>
    </w:rPr>
  </w:style>
  <w:style w:type="paragraph" w:styleId="DocumentMap">
    <w:name w:val="Document Map"/>
    <w:basedOn w:val="Normal"/>
    <w:link w:val="DocumentMapChar"/>
    <w:uiPriority w:val="99"/>
    <w:semiHidden/>
    <w:unhideWhenUsed/>
    <w:rsid w:val="001D4362"/>
    <w:pPr>
      <w:spacing w:after="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1D4362"/>
    <w:rPr>
      <w:rFonts w:ascii="Segoe UI" w:hAnsi="Segoe UI" w:cs="Segoe UI"/>
      <w:szCs w:val="16"/>
    </w:rPr>
  </w:style>
  <w:style w:type="paragraph" w:styleId="EndnoteText">
    <w:name w:val="endnote text"/>
    <w:basedOn w:val="Normal"/>
    <w:link w:val="EndnoteTextChar"/>
    <w:uiPriority w:val="99"/>
    <w:semiHidden/>
    <w:unhideWhenUsed/>
    <w:rsid w:val="001D4362"/>
    <w:pPr>
      <w:spacing w:after="0" w:line="240" w:lineRule="auto"/>
    </w:pPr>
    <w:rPr>
      <w:szCs w:val="20"/>
    </w:rPr>
  </w:style>
  <w:style w:type="character" w:customStyle="1" w:styleId="EndnoteTextChar">
    <w:name w:val="Endnote Text Char"/>
    <w:basedOn w:val="DefaultParagraphFont"/>
    <w:link w:val="EndnoteText"/>
    <w:uiPriority w:val="99"/>
    <w:semiHidden/>
    <w:rsid w:val="001D4362"/>
    <w:rPr>
      <w:szCs w:val="20"/>
    </w:rPr>
  </w:style>
  <w:style w:type="paragraph" w:styleId="EnvelopeReturn">
    <w:name w:val="envelope return"/>
    <w:basedOn w:val="Normal"/>
    <w:uiPriority w:val="99"/>
    <w:semiHidden/>
    <w:unhideWhenUsed/>
    <w:rsid w:val="001D4362"/>
    <w:pPr>
      <w:spacing w:after="0"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1D4362"/>
    <w:pPr>
      <w:spacing w:after="0" w:line="240" w:lineRule="auto"/>
    </w:pPr>
    <w:rPr>
      <w:szCs w:val="20"/>
    </w:rPr>
  </w:style>
  <w:style w:type="character" w:customStyle="1" w:styleId="FootnoteTextChar">
    <w:name w:val="Footnote Text Char"/>
    <w:basedOn w:val="DefaultParagraphFont"/>
    <w:link w:val="FootnoteText"/>
    <w:uiPriority w:val="99"/>
    <w:semiHidden/>
    <w:rsid w:val="001D4362"/>
    <w:rPr>
      <w:szCs w:val="20"/>
    </w:rPr>
  </w:style>
  <w:style w:type="character" w:styleId="HTMLCode">
    <w:name w:val="HTML Code"/>
    <w:basedOn w:val="DefaultParagraphFont"/>
    <w:uiPriority w:val="99"/>
    <w:semiHidden/>
    <w:unhideWhenUsed/>
    <w:rsid w:val="001D4362"/>
    <w:rPr>
      <w:rFonts w:ascii="Consolas" w:hAnsi="Consolas"/>
      <w:sz w:val="22"/>
      <w:szCs w:val="20"/>
    </w:rPr>
  </w:style>
  <w:style w:type="character" w:styleId="HTMLKeyboard">
    <w:name w:val="HTML Keyboard"/>
    <w:basedOn w:val="DefaultParagraphFont"/>
    <w:uiPriority w:val="99"/>
    <w:semiHidden/>
    <w:unhideWhenUsed/>
    <w:rsid w:val="001D4362"/>
    <w:rPr>
      <w:rFonts w:ascii="Consolas" w:hAnsi="Consolas"/>
      <w:sz w:val="22"/>
      <w:szCs w:val="20"/>
    </w:rPr>
  </w:style>
  <w:style w:type="paragraph" w:styleId="HTMLPreformatted">
    <w:name w:val="HTML Preformatted"/>
    <w:basedOn w:val="Normal"/>
    <w:link w:val="HTMLPreformattedChar"/>
    <w:uiPriority w:val="99"/>
    <w:semiHidden/>
    <w:unhideWhenUsed/>
    <w:rsid w:val="001D4362"/>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1D4362"/>
    <w:rPr>
      <w:rFonts w:ascii="Consolas" w:hAnsi="Consolas"/>
      <w:szCs w:val="20"/>
    </w:rPr>
  </w:style>
  <w:style w:type="character" w:styleId="HTMLTypewriter">
    <w:name w:val="HTML Typewriter"/>
    <w:basedOn w:val="DefaultParagraphFont"/>
    <w:uiPriority w:val="99"/>
    <w:semiHidden/>
    <w:unhideWhenUsed/>
    <w:rsid w:val="001D4362"/>
    <w:rPr>
      <w:rFonts w:ascii="Consolas" w:hAnsi="Consolas"/>
      <w:sz w:val="22"/>
      <w:szCs w:val="20"/>
    </w:rPr>
  </w:style>
  <w:style w:type="paragraph" w:styleId="MacroText">
    <w:name w:val="macro"/>
    <w:link w:val="MacroTex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xtChar">
    <w:name w:val="Macro Text Char"/>
    <w:basedOn w:val="DefaultParagraphFont"/>
    <w:link w:val="MacroText"/>
    <w:uiPriority w:val="99"/>
    <w:semiHidden/>
    <w:rsid w:val="001D4362"/>
    <w:rPr>
      <w:rFonts w:ascii="Consolas" w:hAnsi="Consolas"/>
      <w:szCs w:val="20"/>
    </w:rPr>
  </w:style>
  <w:style w:type="paragraph" w:styleId="PlainText">
    <w:name w:val="Plain Text"/>
    <w:basedOn w:val="Normal"/>
    <w:link w:val="PlainTextChar"/>
    <w:uiPriority w:val="99"/>
    <w:semiHidden/>
    <w:unhideWhenUsed/>
    <w:rsid w:val="001D4362"/>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1D4362"/>
    <w:rPr>
      <w:rFonts w:ascii="Consolas" w:hAnsi="Consolas"/>
      <w:szCs w:val="21"/>
    </w:rPr>
  </w:style>
  <w:style w:type="paragraph" w:styleId="BlockText">
    <w:name w:val="Block Text"/>
    <w:basedOn w:val="Normal"/>
    <w:uiPriority w:val="99"/>
    <w:semiHidden/>
    <w:unhideWhenUsed/>
    <w:rsid w:val="00FD262C"/>
    <w:pPr>
      <w:pBdr>
        <w:top w:val="single" w:sz="2" w:space="10" w:color="936004" w:themeColor="accent1" w:themeShade="80" w:shadow="1"/>
        <w:left w:val="single" w:sz="2" w:space="10" w:color="936004" w:themeColor="accent1" w:themeShade="80" w:shadow="1"/>
        <w:bottom w:val="single" w:sz="2" w:space="10" w:color="936004" w:themeColor="accent1" w:themeShade="80" w:shadow="1"/>
        <w:right w:val="single" w:sz="2" w:space="10" w:color="936004" w:themeColor="accent1" w:themeShade="80" w:shadow="1"/>
      </w:pBdr>
      <w:ind w:left="1152" w:right="1152"/>
    </w:pPr>
    <w:rPr>
      <w:i/>
      <w:iCs/>
      <w:color w:val="936004" w:themeColor="accent1" w:themeShade="80"/>
    </w:rPr>
  </w:style>
  <w:style w:type="character" w:styleId="FollowedHyperlink">
    <w:name w:val="FollowedHyperlink"/>
    <w:basedOn w:val="DefaultParagraphFont"/>
    <w:uiPriority w:val="99"/>
    <w:semiHidden/>
    <w:unhideWhenUsed/>
    <w:rsid w:val="007833A7"/>
    <w:rPr>
      <w:color w:val="936004" w:themeColor="accent1" w:themeShade="80"/>
      <w:u w:val="single"/>
    </w:rPr>
  </w:style>
  <w:style w:type="character" w:styleId="Hyperlink">
    <w:name w:val="Hyperlink"/>
    <w:basedOn w:val="DefaultParagraphFont"/>
    <w:uiPriority w:val="99"/>
    <w:semiHidden/>
    <w:unhideWhenUsed/>
    <w:rsid w:val="007833A7"/>
    <w:rPr>
      <w:color w:val="864279" w:themeColor="accent4" w:themeShade="BF"/>
      <w:u w:val="single"/>
    </w:rPr>
  </w:style>
  <w:style w:type="character" w:styleId="PlaceholderText">
    <w:name w:val="Placeholder Text"/>
    <w:basedOn w:val="DefaultParagraphFont"/>
    <w:uiPriority w:val="99"/>
    <w:semiHidden/>
    <w:rsid w:val="007833A7"/>
    <w:rPr>
      <w:color w:val="808080" w:themeColor="text1" w:themeTint="A6"/>
    </w:rPr>
  </w:style>
  <w:style w:type="character" w:styleId="IntenseEmphasis">
    <w:name w:val="Intense Emphasis"/>
    <w:basedOn w:val="DefaultParagraphFont"/>
    <w:uiPriority w:val="21"/>
    <w:semiHidden/>
    <w:unhideWhenUsed/>
    <w:qFormat/>
    <w:rsid w:val="00FD262C"/>
    <w:rPr>
      <w:i/>
      <w:iCs/>
      <w:color w:val="DC8F06" w:themeColor="accent1" w:themeShade="BF"/>
    </w:rPr>
  </w:style>
  <w:style w:type="paragraph" w:styleId="IntenseQuote">
    <w:name w:val="Intense Quote"/>
    <w:basedOn w:val="Normal"/>
    <w:next w:val="Normal"/>
    <w:link w:val="IntenseQuoteChar"/>
    <w:uiPriority w:val="30"/>
    <w:semiHidden/>
    <w:unhideWhenUsed/>
    <w:rsid w:val="00FD262C"/>
    <w:pPr>
      <w:pBdr>
        <w:top w:val="single" w:sz="4" w:space="10" w:color="DC8F06" w:themeColor="accent1" w:themeShade="BF"/>
        <w:bottom w:val="single" w:sz="4" w:space="10" w:color="DC8F06" w:themeColor="accent1" w:themeShade="BF"/>
      </w:pBdr>
      <w:spacing w:before="360" w:after="360"/>
      <w:ind w:left="864" w:right="864"/>
      <w:jc w:val="center"/>
    </w:pPr>
    <w:rPr>
      <w:i/>
      <w:iCs/>
      <w:color w:val="DC8F06" w:themeColor="accent1" w:themeShade="BF"/>
    </w:rPr>
  </w:style>
  <w:style w:type="character" w:customStyle="1" w:styleId="IntenseQuoteChar">
    <w:name w:val="Intense Quote Char"/>
    <w:basedOn w:val="DefaultParagraphFont"/>
    <w:link w:val="IntenseQuote"/>
    <w:uiPriority w:val="30"/>
    <w:semiHidden/>
    <w:rsid w:val="00FD262C"/>
    <w:rPr>
      <w:i/>
      <w:iCs/>
      <w:color w:val="DC8F06" w:themeColor="accent1" w:themeShade="BF"/>
    </w:rPr>
  </w:style>
  <w:style w:type="character" w:styleId="IntenseReference">
    <w:name w:val="Intense Reference"/>
    <w:basedOn w:val="DefaultParagraphFont"/>
    <w:uiPriority w:val="32"/>
    <w:semiHidden/>
    <w:unhideWhenUsed/>
    <w:qFormat/>
    <w:rsid w:val="00FD262C"/>
    <w:rPr>
      <w:b/>
      <w:bCs/>
      <w:caps w:val="0"/>
      <w:smallCaps/>
      <w:color w:val="DC8F06" w:themeColor="accent1" w:themeShade="BF"/>
      <w:spacing w:val="5"/>
    </w:rPr>
  </w:style>
  <w:style w:type="paragraph" w:styleId="NoSpacing">
    <w:name w:val="No Spacing"/>
    <w:link w:val="NoSpacingChar"/>
    <w:uiPriority w:val="1"/>
    <w:qFormat/>
    <w:rsid w:val="0041703E"/>
    <w:pPr>
      <w:spacing w:after="0" w:line="240" w:lineRule="auto"/>
    </w:pPr>
    <w:rPr>
      <w:lang w:eastAsia="en-US"/>
    </w:rPr>
  </w:style>
  <w:style w:type="character" w:customStyle="1" w:styleId="NoSpacingChar">
    <w:name w:val="No Spacing Char"/>
    <w:basedOn w:val="DefaultParagraphFont"/>
    <w:link w:val="NoSpacing"/>
    <w:uiPriority w:val="1"/>
    <w:rsid w:val="0041703E"/>
    <w:rPr>
      <w:lang w:eastAsia="en-US"/>
    </w:rPr>
  </w:style>
  <w:style w:type="table" w:customStyle="1" w:styleId="ListTable3-Accent31">
    <w:name w:val="List Table 3 - Accent 31"/>
    <w:basedOn w:val="TableNormal"/>
    <w:uiPriority w:val="48"/>
    <w:rsid w:val="006D0011"/>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customStyle="1" w:styleId="ListTable7Colorful-Accent31">
    <w:name w:val="List Table 7 Colorful - Accent 31"/>
    <w:basedOn w:val="TableNormal"/>
    <w:uiPriority w:val="52"/>
    <w:rsid w:val="006D0011"/>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
    <w:name w:val="Table Grid"/>
    <w:basedOn w:val="TableNormal"/>
    <w:uiPriority w:val="59"/>
    <w:rsid w:val="00E11B78"/>
    <w:pPr>
      <w:spacing w:after="0" w:line="240" w:lineRule="auto"/>
    </w:pPr>
    <w:rPr>
      <w:rFonts w:ascii="Times New Roman" w:eastAsiaTheme="minorHAnsi" w:hAnsi="Times New Roman" w:cs="Times New Roman"/>
      <w:sz w:val="20"/>
      <w:szCs w:val="20"/>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1Light-Accent11">
    <w:name w:val="Grid Table 1 Light - Accent 11"/>
    <w:basedOn w:val="TableNormal"/>
    <w:uiPriority w:val="46"/>
    <w:rsid w:val="00E11B78"/>
    <w:pPr>
      <w:spacing w:after="0" w:line="240" w:lineRule="auto"/>
    </w:pPr>
    <w:tblPr>
      <w:tblStyleRowBandSize w:val="1"/>
      <w:tblStyleColBandSize w:val="1"/>
      <w:tblBorders>
        <w:top w:val="single" w:sz="4" w:space="0" w:color="FCE0AE" w:themeColor="accent1" w:themeTint="66"/>
        <w:left w:val="single" w:sz="4" w:space="0" w:color="FCE0AE" w:themeColor="accent1" w:themeTint="66"/>
        <w:bottom w:val="single" w:sz="4" w:space="0" w:color="FCE0AE" w:themeColor="accent1" w:themeTint="66"/>
        <w:right w:val="single" w:sz="4" w:space="0" w:color="FCE0AE" w:themeColor="accent1" w:themeTint="66"/>
        <w:insideH w:val="single" w:sz="4" w:space="0" w:color="FCE0AE" w:themeColor="accent1" w:themeTint="66"/>
        <w:insideV w:val="single" w:sz="4" w:space="0" w:color="FCE0AE" w:themeColor="accent1" w:themeTint="66"/>
      </w:tblBorders>
    </w:tblPr>
    <w:tblStylePr w:type="firstRow">
      <w:rPr>
        <w:b/>
        <w:bCs/>
      </w:rPr>
      <w:tblPr/>
      <w:tcPr>
        <w:tcBorders>
          <w:bottom w:val="single" w:sz="12" w:space="0" w:color="FBD186" w:themeColor="accent1" w:themeTint="99"/>
        </w:tcBorders>
      </w:tcPr>
    </w:tblStylePr>
    <w:tblStylePr w:type="lastRow">
      <w:rPr>
        <w:b/>
        <w:bCs/>
      </w:rPr>
      <w:tblPr/>
      <w:tcPr>
        <w:tcBorders>
          <w:top w:val="double" w:sz="2" w:space="0" w:color="FBD186" w:themeColor="accent1" w:themeTint="99"/>
        </w:tcBorders>
      </w:tcPr>
    </w:tblStylePr>
    <w:tblStylePr w:type="firstCol">
      <w:rPr>
        <w:b/>
        <w:bCs/>
      </w:rPr>
    </w:tblStylePr>
    <w:tblStylePr w:type="lastCol">
      <w:rPr>
        <w:b/>
        <w:bCs/>
      </w:rPr>
    </w:tblStylePr>
  </w:style>
  <w:style w:type="table" w:customStyle="1" w:styleId="GridTable4-Accent11">
    <w:name w:val="Grid Table 4 - Accent 11"/>
    <w:basedOn w:val="TableNormal"/>
    <w:uiPriority w:val="49"/>
    <w:rsid w:val="00E11B78"/>
    <w:pPr>
      <w:spacing w:after="0" w:line="240" w:lineRule="auto"/>
    </w:pPr>
    <w:tblPr>
      <w:tblStyleRowBandSize w:val="1"/>
      <w:tblStyleColBandSize w:val="1"/>
      <w:tblBorders>
        <w:top w:val="single" w:sz="4" w:space="0" w:color="FBD186" w:themeColor="accent1" w:themeTint="99"/>
        <w:left w:val="single" w:sz="4" w:space="0" w:color="FBD186" w:themeColor="accent1" w:themeTint="99"/>
        <w:bottom w:val="single" w:sz="4" w:space="0" w:color="FBD186" w:themeColor="accent1" w:themeTint="99"/>
        <w:right w:val="single" w:sz="4" w:space="0" w:color="FBD186" w:themeColor="accent1" w:themeTint="99"/>
        <w:insideH w:val="single" w:sz="4" w:space="0" w:color="FBD186" w:themeColor="accent1" w:themeTint="99"/>
        <w:insideV w:val="single" w:sz="4" w:space="0" w:color="FBD186" w:themeColor="accent1" w:themeTint="99"/>
      </w:tblBorders>
    </w:tblPr>
    <w:tblStylePr w:type="firstRow">
      <w:rPr>
        <w:b/>
        <w:bCs/>
        <w:color w:val="FFFFFF" w:themeColor="background1"/>
      </w:rPr>
      <w:tblPr/>
      <w:tcPr>
        <w:tcBorders>
          <w:top w:val="single" w:sz="4" w:space="0" w:color="F9B436" w:themeColor="accent1"/>
          <w:left w:val="single" w:sz="4" w:space="0" w:color="F9B436" w:themeColor="accent1"/>
          <w:bottom w:val="single" w:sz="4" w:space="0" w:color="F9B436" w:themeColor="accent1"/>
          <w:right w:val="single" w:sz="4" w:space="0" w:color="F9B436" w:themeColor="accent1"/>
          <w:insideH w:val="nil"/>
          <w:insideV w:val="nil"/>
        </w:tcBorders>
        <w:shd w:val="clear" w:color="auto" w:fill="F9B436" w:themeFill="accent1"/>
      </w:tcPr>
    </w:tblStylePr>
    <w:tblStylePr w:type="lastRow">
      <w:rPr>
        <w:b/>
        <w:bCs/>
      </w:rPr>
      <w:tblPr/>
      <w:tcPr>
        <w:tcBorders>
          <w:top w:val="double" w:sz="4" w:space="0" w:color="F9B436" w:themeColor="accent1"/>
        </w:tcBorders>
      </w:tcPr>
    </w:tblStylePr>
    <w:tblStylePr w:type="firstCol">
      <w:rPr>
        <w:b/>
        <w:bCs/>
      </w:rPr>
    </w:tblStylePr>
    <w:tblStylePr w:type="lastCol">
      <w:rPr>
        <w:b/>
        <w:bCs/>
      </w:rPr>
    </w:tblStylePr>
    <w:tblStylePr w:type="band1Vert">
      <w:tblPr/>
      <w:tcPr>
        <w:shd w:val="clear" w:color="auto" w:fill="FDEFD6" w:themeFill="accent1" w:themeFillTint="33"/>
      </w:tcPr>
    </w:tblStylePr>
    <w:tblStylePr w:type="band1Horz">
      <w:tblPr/>
      <w:tcPr>
        <w:shd w:val="clear" w:color="auto" w:fill="FDEFD6" w:themeFill="accent1" w:themeFillTint="33"/>
      </w:tcPr>
    </w:tblStylePr>
  </w:style>
  <w:style w:type="table" w:customStyle="1" w:styleId="GridTable2-Accent21">
    <w:name w:val="Grid Table 2 - Accent 21"/>
    <w:basedOn w:val="TableNormal"/>
    <w:uiPriority w:val="47"/>
    <w:rsid w:val="00E11B78"/>
    <w:pPr>
      <w:spacing w:after="0" w:line="240" w:lineRule="auto"/>
    </w:pPr>
    <w:tblPr>
      <w:tblStyleRowBandSize w:val="1"/>
      <w:tblStyleColBandSize w:val="1"/>
      <w:tblBorders>
        <w:top w:val="single" w:sz="2" w:space="0" w:color="49F1C1" w:themeColor="accent2" w:themeTint="99"/>
        <w:bottom w:val="single" w:sz="2" w:space="0" w:color="49F1C1" w:themeColor="accent2" w:themeTint="99"/>
        <w:insideH w:val="single" w:sz="2" w:space="0" w:color="49F1C1" w:themeColor="accent2" w:themeTint="99"/>
        <w:insideV w:val="single" w:sz="2" w:space="0" w:color="49F1C1" w:themeColor="accent2" w:themeTint="99"/>
      </w:tblBorders>
    </w:tblPr>
    <w:tblStylePr w:type="firstRow">
      <w:rPr>
        <w:b/>
        <w:bCs/>
      </w:rPr>
      <w:tblPr/>
      <w:tcPr>
        <w:tcBorders>
          <w:top w:val="nil"/>
          <w:bottom w:val="single" w:sz="12" w:space="0" w:color="49F1C1" w:themeColor="accent2" w:themeTint="99"/>
          <w:insideH w:val="nil"/>
          <w:insideV w:val="nil"/>
        </w:tcBorders>
        <w:shd w:val="clear" w:color="auto" w:fill="FFFFFF" w:themeFill="background1"/>
      </w:tcPr>
    </w:tblStylePr>
    <w:tblStylePr w:type="lastRow">
      <w:rPr>
        <w:b/>
        <w:bCs/>
      </w:rPr>
      <w:tblPr/>
      <w:tcPr>
        <w:tcBorders>
          <w:top w:val="double" w:sz="2" w:space="0" w:color="49F1C1"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FAEA" w:themeFill="accent2" w:themeFillTint="33"/>
      </w:tcPr>
    </w:tblStylePr>
    <w:tblStylePr w:type="band1Horz">
      <w:tblPr/>
      <w:tcPr>
        <w:shd w:val="clear" w:color="auto" w:fill="C2FAEA" w:themeFill="accent2" w:themeFillTint="33"/>
      </w:tcPr>
    </w:tblStylePr>
  </w:style>
  <w:style w:type="table" w:customStyle="1" w:styleId="GridTable4-Accent61">
    <w:name w:val="Grid Table 4 - Accent 61"/>
    <w:basedOn w:val="TableNormal"/>
    <w:uiPriority w:val="49"/>
    <w:rsid w:val="007C7A89"/>
    <w:pPr>
      <w:spacing w:after="0" w:line="240" w:lineRule="auto"/>
    </w:pPr>
    <w:rPr>
      <w:rFonts w:ascii="Times New Roman" w:eastAsiaTheme="minorHAnsi" w:hAnsi="Times New Roman" w:cs="Times New Roman"/>
      <w:sz w:val="20"/>
      <w:szCs w:val="20"/>
      <w:lang w:eastAsia="en-US"/>
    </w:rPr>
    <w:tblPr>
      <w:tblStyleRowBandSize w:val="1"/>
      <w:tblStyleColBandSize w:val="1"/>
      <w:tblBorders>
        <w:top w:val="single" w:sz="4" w:space="0" w:color="79CB90" w:themeColor="accent6" w:themeTint="99"/>
        <w:left w:val="single" w:sz="4" w:space="0" w:color="79CB90" w:themeColor="accent6" w:themeTint="99"/>
        <w:bottom w:val="single" w:sz="4" w:space="0" w:color="79CB90" w:themeColor="accent6" w:themeTint="99"/>
        <w:right w:val="single" w:sz="4" w:space="0" w:color="79CB90" w:themeColor="accent6" w:themeTint="99"/>
        <w:insideH w:val="single" w:sz="4" w:space="0" w:color="79CB90" w:themeColor="accent6" w:themeTint="99"/>
        <w:insideV w:val="single" w:sz="4" w:space="0" w:color="79CB90" w:themeColor="accent6" w:themeTint="99"/>
      </w:tblBorders>
    </w:tblPr>
    <w:tblStylePr w:type="firstRow">
      <w:rPr>
        <w:b/>
        <w:bCs/>
        <w:color w:val="FFFFFF" w:themeColor="background1"/>
      </w:rPr>
      <w:tblPr/>
      <w:tcPr>
        <w:tcBorders>
          <w:top w:val="single" w:sz="4" w:space="0" w:color="389051" w:themeColor="accent6"/>
          <w:left w:val="single" w:sz="4" w:space="0" w:color="389051" w:themeColor="accent6"/>
          <w:bottom w:val="single" w:sz="4" w:space="0" w:color="389051" w:themeColor="accent6"/>
          <w:right w:val="single" w:sz="4" w:space="0" w:color="389051" w:themeColor="accent6"/>
          <w:insideH w:val="nil"/>
          <w:insideV w:val="nil"/>
        </w:tcBorders>
        <w:shd w:val="clear" w:color="auto" w:fill="389051" w:themeFill="accent6"/>
      </w:tcPr>
    </w:tblStylePr>
    <w:tblStylePr w:type="lastRow">
      <w:rPr>
        <w:b/>
        <w:bCs/>
      </w:rPr>
      <w:tblPr/>
      <w:tcPr>
        <w:tcBorders>
          <w:top w:val="double" w:sz="4" w:space="0" w:color="389051" w:themeColor="accent6"/>
        </w:tcBorders>
      </w:tcPr>
    </w:tblStylePr>
    <w:tblStylePr w:type="firstCol">
      <w:rPr>
        <w:b/>
        <w:bCs/>
      </w:rPr>
    </w:tblStylePr>
    <w:tblStylePr w:type="lastCol">
      <w:rPr>
        <w:b/>
        <w:bCs/>
      </w:rPr>
    </w:tblStylePr>
    <w:tblStylePr w:type="band1Vert">
      <w:tblPr/>
      <w:tcPr>
        <w:shd w:val="clear" w:color="auto" w:fill="D2EDDA" w:themeFill="accent6" w:themeFillTint="33"/>
      </w:tcPr>
    </w:tblStylePr>
    <w:tblStylePr w:type="band1Horz">
      <w:tblPr/>
      <w:tcPr>
        <w:shd w:val="clear" w:color="auto" w:fill="D2EDDA" w:themeFill="accent6" w:themeFillTint="33"/>
      </w:tcPr>
    </w:tblStylePr>
  </w:style>
  <w:style w:type="table" w:styleId="MediumShading1-Accent2">
    <w:name w:val="Medium Shading 1 Accent 2"/>
    <w:basedOn w:val="TableNormal"/>
    <w:uiPriority w:val="63"/>
    <w:rsid w:val="00E14A30"/>
    <w:pPr>
      <w:spacing w:after="0" w:line="240" w:lineRule="auto"/>
    </w:pPr>
    <w:tblPr>
      <w:tblStyleRowBandSize w:val="1"/>
      <w:tblStyleColBandSize w:val="1"/>
      <w:tbl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single" w:sz="8" w:space="0" w:color="1BEDB1" w:themeColor="accent2" w:themeTint="BF"/>
      </w:tblBorders>
    </w:tblPr>
    <w:tblStylePr w:type="firstRow">
      <w:pPr>
        <w:spacing w:before="0" w:after="0" w:line="240" w:lineRule="auto"/>
      </w:pPr>
      <w:rPr>
        <w:b/>
        <w:bCs/>
        <w:color w:val="FFFFFF" w:themeColor="background1"/>
      </w:rPr>
      <w:tblPr/>
      <w:tcPr>
        <w:tc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shd w:val="clear" w:color="auto" w:fill="0DAB7E" w:themeFill="accent2"/>
      </w:tcPr>
    </w:tblStylePr>
    <w:tblStylePr w:type="lastRow">
      <w:pPr>
        <w:spacing w:before="0" w:after="0" w:line="240" w:lineRule="auto"/>
      </w:pPr>
      <w:rPr>
        <w:b/>
        <w:bCs/>
      </w:rPr>
      <w:tblPr/>
      <w:tcPr>
        <w:tcBorders>
          <w:top w:val="double" w:sz="6"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9E5" w:themeFill="accent2" w:themeFillTint="3F"/>
      </w:tcPr>
    </w:tblStylePr>
    <w:tblStylePr w:type="band1Horz">
      <w:tblPr/>
      <w:tcPr>
        <w:tcBorders>
          <w:insideH w:val="nil"/>
          <w:insideV w:val="nil"/>
        </w:tcBorders>
        <w:shd w:val="clear" w:color="auto" w:fill="B4F9E5" w:themeFill="accent2" w:themeFillTint="3F"/>
      </w:tcPr>
    </w:tblStylePr>
    <w:tblStylePr w:type="band2Horz">
      <w:tblPr/>
      <w:tcPr>
        <w:tcBorders>
          <w:insideH w:val="nil"/>
          <w:insideV w:val="nil"/>
        </w:tcBorders>
      </w:tcPr>
    </w:tblStylePr>
  </w:style>
  <w:style w:type="table" w:styleId="MediumGrid3-Accent2">
    <w:name w:val="Medium Grid 3 Accent 2"/>
    <w:basedOn w:val="TableNormal"/>
    <w:uiPriority w:val="69"/>
    <w:rsid w:val="00E14A3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9E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DAB7E"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DAB7E"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F3C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F3CB" w:themeFill="accent2" w:themeFillTint="7F"/>
      </w:tcPr>
    </w:tblStylePr>
  </w:style>
  <w:style w:type="table" w:styleId="MediumShading1-Accent3">
    <w:name w:val="Medium Shading 1 Accent 3"/>
    <w:basedOn w:val="TableNormal"/>
    <w:uiPriority w:val="63"/>
    <w:rsid w:val="00207A00"/>
    <w:pPr>
      <w:spacing w:after="0" w:line="240" w:lineRule="auto"/>
    </w:pPr>
    <w:tblPr>
      <w:tblStyleRowBandSize w:val="1"/>
      <w:tblStyleColBandSize w:val="1"/>
      <w:tbl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single" w:sz="8" w:space="0" w:color="31BEF6" w:themeColor="accent3" w:themeTint="BF"/>
      </w:tblBorders>
    </w:tblPr>
    <w:tblStylePr w:type="firstRow">
      <w:pPr>
        <w:spacing w:before="0" w:after="0" w:line="240" w:lineRule="auto"/>
      </w:pPr>
      <w:rPr>
        <w:b/>
        <w:bCs/>
        <w:color w:val="FFFFFF" w:themeColor="background1"/>
      </w:rPr>
      <w:tblPr/>
      <w:tcPr>
        <w:tc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shd w:val="clear" w:color="auto" w:fill="099DD7" w:themeFill="accent3"/>
      </w:tcPr>
    </w:tblStylePr>
    <w:tblStylePr w:type="lastRow">
      <w:pPr>
        <w:spacing w:before="0" w:after="0" w:line="240" w:lineRule="auto"/>
      </w:pPr>
      <w:rPr>
        <w:b/>
        <w:bCs/>
      </w:rPr>
      <w:tblPr/>
      <w:tcPr>
        <w:tcBorders>
          <w:top w:val="double" w:sz="6"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BBE9FC" w:themeFill="accent3" w:themeFillTint="3F"/>
      </w:tcPr>
    </w:tblStylePr>
    <w:tblStylePr w:type="band1Horz">
      <w:tblPr/>
      <w:tcPr>
        <w:tcBorders>
          <w:insideH w:val="nil"/>
          <w:insideV w:val="nil"/>
        </w:tcBorders>
        <w:shd w:val="clear" w:color="auto" w:fill="BBE9FC" w:themeFill="accent3" w:themeFillTint="3F"/>
      </w:tcPr>
    </w:tblStylePr>
    <w:tblStylePr w:type="band2Horz">
      <w:tblPr/>
      <w:tcPr>
        <w:tcBorders>
          <w:insideH w:val="nil"/>
          <w:insideV w:val="nil"/>
        </w:tcBorders>
      </w:tcPr>
    </w:tblStylePr>
  </w:style>
  <w:style w:type="table" w:styleId="LightList-Accent4">
    <w:name w:val="Light List Accent 4"/>
    <w:basedOn w:val="TableNormal"/>
    <w:uiPriority w:val="61"/>
    <w:rsid w:val="00893E61"/>
    <w:pPr>
      <w:spacing w:after="0" w:line="240" w:lineRule="auto"/>
    </w:pPr>
    <w:tblPr>
      <w:tblStyleRowBandSize w:val="1"/>
      <w:tblStyleColBandSize w:val="1"/>
      <w:tblBorders>
        <w:top w:val="single" w:sz="8" w:space="0" w:color="AF5DA0" w:themeColor="accent4"/>
        <w:left w:val="single" w:sz="8" w:space="0" w:color="AF5DA0" w:themeColor="accent4"/>
        <w:bottom w:val="single" w:sz="8" w:space="0" w:color="AF5DA0" w:themeColor="accent4"/>
        <w:right w:val="single" w:sz="8" w:space="0" w:color="AF5DA0" w:themeColor="accent4"/>
      </w:tblBorders>
    </w:tblPr>
    <w:tblStylePr w:type="firstRow">
      <w:pPr>
        <w:spacing w:before="0" w:after="0" w:line="240" w:lineRule="auto"/>
      </w:pPr>
      <w:rPr>
        <w:b/>
        <w:bCs/>
        <w:color w:val="FFFFFF" w:themeColor="background1"/>
      </w:rPr>
      <w:tblPr/>
      <w:tcPr>
        <w:shd w:val="clear" w:color="auto" w:fill="AF5DA0" w:themeFill="accent4"/>
      </w:tcPr>
    </w:tblStylePr>
    <w:tblStylePr w:type="lastRow">
      <w:pPr>
        <w:spacing w:before="0" w:after="0" w:line="240" w:lineRule="auto"/>
      </w:pPr>
      <w:rPr>
        <w:b/>
        <w:bCs/>
      </w:rPr>
      <w:tblPr/>
      <w:tcPr>
        <w:tcBorders>
          <w:top w:val="double" w:sz="6" w:space="0" w:color="AF5DA0" w:themeColor="accent4"/>
          <w:left w:val="single" w:sz="8" w:space="0" w:color="AF5DA0" w:themeColor="accent4"/>
          <w:bottom w:val="single" w:sz="8" w:space="0" w:color="AF5DA0" w:themeColor="accent4"/>
          <w:right w:val="single" w:sz="8" w:space="0" w:color="AF5DA0" w:themeColor="accent4"/>
        </w:tcBorders>
      </w:tcPr>
    </w:tblStylePr>
    <w:tblStylePr w:type="firstCol">
      <w:rPr>
        <w:b/>
        <w:bCs/>
      </w:rPr>
    </w:tblStylePr>
    <w:tblStylePr w:type="lastCol">
      <w:rPr>
        <w:b/>
        <w:bCs/>
      </w:rPr>
    </w:tblStylePr>
    <w:tblStylePr w:type="band1Vert">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tblStylePr w:type="band1Horz">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style>
  <w:style w:type="table" w:styleId="MediumShading1-Accent4">
    <w:name w:val="Medium Shading 1 Accent 4"/>
    <w:basedOn w:val="TableNormal"/>
    <w:uiPriority w:val="63"/>
    <w:rsid w:val="00893E61"/>
    <w:pPr>
      <w:spacing w:after="0" w:line="240" w:lineRule="auto"/>
    </w:pPr>
    <w:tblPr>
      <w:tblStyleRowBandSize w:val="1"/>
      <w:tblStyleColBandSize w:val="1"/>
      <w:tbl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single" w:sz="8" w:space="0" w:color="C385B7" w:themeColor="accent4" w:themeTint="BF"/>
      </w:tblBorders>
    </w:tblPr>
    <w:tblStylePr w:type="firstRow">
      <w:pPr>
        <w:spacing w:before="0" w:after="0" w:line="240" w:lineRule="auto"/>
      </w:pPr>
      <w:rPr>
        <w:b/>
        <w:bCs/>
        <w:color w:val="FFFFFF" w:themeColor="background1"/>
      </w:rPr>
      <w:tblPr/>
      <w:tcPr>
        <w:tc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shd w:val="clear" w:color="auto" w:fill="AF5DA0" w:themeFill="accent4"/>
      </w:tcPr>
    </w:tblStylePr>
    <w:tblStylePr w:type="lastRow">
      <w:pPr>
        <w:spacing w:before="0" w:after="0" w:line="240" w:lineRule="auto"/>
      </w:pPr>
      <w:rPr>
        <w:b/>
        <w:bCs/>
      </w:rPr>
      <w:tblPr/>
      <w:tcPr>
        <w:tcBorders>
          <w:top w:val="double" w:sz="6"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tcPr>
    </w:tblStylePr>
    <w:tblStylePr w:type="firstCol">
      <w:rPr>
        <w:b/>
        <w:bCs/>
      </w:rPr>
    </w:tblStylePr>
    <w:tblStylePr w:type="lastCol">
      <w:rPr>
        <w:b/>
        <w:bCs/>
      </w:rPr>
    </w:tblStylePr>
    <w:tblStylePr w:type="band1Vert">
      <w:tblPr/>
      <w:tcPr>
        <w:shd w:val="clear" w:color="auto" w:fill="EBD6E7" w:themeFill="accent4" w:themeFillTint="3F"/>
      </w:tcPr>
    </w:tblStylePr>
    <w:tblStylePr w:type="band1Horz">
      <w:tblPr/>
      <w:tcPr>
        <w:tcBorders>
          <w:insideH w:val="nil"/>
          <w:insideV w:val="nil"/>
        </w:tcBorders>
        <w:shd w:val="clear" w:color="auto" w:fill="EBD6E7" w:themeFill="accent4" w:themeFillTint="3F"/>
      </w:tcPr>
    </w:tblStylePr>
    <w:tblStylePr w:type="band2Horz">
      <w:tblPr/>
      <w:tcPr>
        <w:tcBorders>
          <w:insideH w:val="nil"/>
          <w:insideV w:val="nil"/>
        </w:tcBorders>
      </w:tcPr>
    </w:tblStylePr>
  </w:style>
  <w:style w:type="table" w:styleId="GridTable1Light-Accent2">
    <w:name w:val="Grid Table 1 Light Accent 2"/>
    <w:basedOn w:val="TableNormal"/>
    <w:uiPriority w:val="46"/>
    <w:rsid w:val="00FD1C8A"/>
    <w:pPr>
      <w:spacing w:after="0" w:line="240" w:lineRule="auto"/>
    </w:pPr>
    <w:tblPr>
      <w:tblStyleRowBandSize w:val="1"/>
      <w:tblStyleColBandSize w:val="1"/>
      <w:tblBorders>
        <w:top w:val="single" w:sz="4" w:space="0" w:color="85F5D5" w:themeColor="accent2" w:themeTint="66"/>
        <w:left w:val="single" w:sz="4" w:space="0" w:color="85F5D5" w:themeColor="accent2" w:themeTint="66"/>
        <w:bottom w:val="single" w:sz="4" w:space="0" w:color="85F5D5" w:themeColor="accent2" w:themeTint="66"/>
        <w:right w:val="single" w:sz="4" w:space="0" w:color="85F5D5" w:themeColor="accent2" w:themeTint="66"/>
        <w:insideH w:val="single" w:sz="4" w:space="0" w:color="85F5D5" w:themeColor="accent2" w:themeTint="66"/>
        <w:insideV w:val="single" w:sz="4" w:space="0" w:color="85F5D5" w:themeColor="accent2" w:themeTint="66"/>
      </w:tblBorders>
    </w:tblPr>
    <w:tblStylePr w:type="firstRow">
      <w:rPr>
        <w:b/>
        <w:bCs/>
      </w:rPr>
      <w:tblPr/>
      <w:tcPr>
        <w:tcBorders>
          <w:bottom w:val="single" w:sz="12" w:space="0" w:color="49F1C1" w:themeColor="accent2" w:themeTint="99"/>
        </w:tcBorders>
      </w:tcPr>
    </w:tblStylePr>
    <w:tblStylePr w:type="lastRow">
      <w:rPr>
        <w:b/>
        <w:bCs/>
      </w:rPr>
      <w:tblPr/>
      <w:tcPr>
        <w:tcBorders>
          <w:top w:val="double" w:sz="2" w:space="0" w:color="49F1C1"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FD1C8A"/>
    <w:pPr>
      <w:spacing w:after="0" w:line="240" w:lineRule="auto"/>
    </w:pPr>
    <w:tblPr>
      <w:tblStyleRowBandSize w:val="1"/>
      <w:tblStyleColBandSize w:val="1"/>
      <w:tblBorders>
        <w:top w:val="single" w:sz="4" w:space="0" w:color="90DCFA" w:themeColor="accent3" w:themeTint="66"/>
        <w:left w:val="single" w:sz="4" w:space="0" w:color="90DCFA" w:themeColor="accent3" w:themeTint="66"/>
        <w:bottom w:val="single" w:sz="4" w:space="0" w:color="90DCFA" w:themeColor="accent3" w:themeTint="66"/>
        <w:right w:val="single" w:sz="4" w:space="0" w:color="90DCFA" w:themeColor="accent3" w:themeTint="66"/>
        <w:insideH w:val="single" w:sz="4" w:space="0" w:color="90DCFA" w:themeColor="accent3" w:themeTint="66"/>
        <w:insideV w:val="single" w:sz="4" w:space="0" w:color="90DCFA" w:themeColor="accent3" w:themeTint="66"/>
      </w:tblBorders>
    </w:tblPr>
    <w:tblStylePr w:type="firstRow">
      <w:rPr>
        <w:b/>
        <w:bCs/>
      </w:rPr>
      <w:tblPr/>
      <w:tcPr>
        <w:tcBorders>
          <w:bottom w:val="single" w:sz="12" w:space="0" w:color="5ACBF8" w:themeColor="accent3" w:themeTint="99"/>
        </w:tcBorders>
      </w:tcPr>
    </w:tblStylePr>
    <w:tblStylePr w:type="lastRow">
      <w:rPr>
        <w:b/>
        <w:bCs/>
      </w:rPr>
      <w:tblPr/>
      <w:tcPr>
        <w:tcBorders>
          <w:top w:val="double" w:sz="2" w:space="0" w:color="5ACBF8" w:themeColor="accent3" w:themeTint="99"/>
        </w:tcBorders>
      </w:tcPr>
    </w:tblStylePr>
    <w:tblStylePr w:type="firstCol">
      <w:rPr>
        <w:b/>
        <w:bCs/>
      </w:rPr>
    </w:tblStylePr>
    <w:tblStylePr w:type="lastCol">
      <w:rPr>
        <w:b/>
        <w:bCs/>
      </w:rPr>
    </w:tblStylePr>
  </w:style>
  <w:style w:type="paragraph" w:styleId="Revision">
    <w:name w:val="Revision"/>
    <w:hidden/>
    <w:uiPriority w:val="99"/>
    <w:semiHidden/>
    <w:rsid w:val="001E383A"/>
    <w:pPr>
      <w:spacing w:after="0" w:line="240" w:lineRule="auto"/>
    </w:pPr>
    <w:rPr>
      <w:color w:val="3C3C3C"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53209687">
      <w:bodyDiv w:val="1"/>
      <w:marLeft w:val="0"/>
      <w:marRight w:val="0"/>
      <w:marTop w:val="0"/>
      <w:marBottom w:val="0"/>
      <w:divBdr>
        <w:top w:val="none" w:sz="0" w:space="0" w:color="auto"/>
        <w:left w:val="none" w:sz="0" w:space="0" w:color="auto"/>
        <w:bottom w:val="none" w:sz="0" w:space="0" w:color="auto"/>
        <w:right w:val="none" w:sz="0" w:space="0" w:color="auto"/>
      </w:divBdr>
    </w:div>
    <w:div w:id="1665160773">
      <w:bodyDiv w:val="1"/>
      <w:marLeft w:val="0"/>
      <w:marRight w:val="0"/>
      <w:marTop w:val="0"/>
      <w:marBottom w:val="0"/>
      <w:divBdr>
        <w:top w:val="none" w:sz="0" w:space="0" w:color="auto"/>
        <w:left w:val="none" w:sz="0" w:space="0" w:color="auto"/>
        <w:bottom w:val="none" w:sz="0" w:space="0" w:color="auto"/>
        <w:right w:val="none" w:sz="0" w:space="0" w:color="auto"/>
      </w:divBdr>
    </w:div>
    <w:div w:id="1794404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3.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footer" Target="footer7.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header" Target="header5.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3.xml"/><Relationship Id="rId27" Type="http://schemas.openxmlformats.org/officeDocument/2006/relationships/footer" Target="footer9.xml"/><Relationship Id="rId30" Type="http://schemas.openxmlformats.org/officeDocument/2006/relationships/footer" Target="footer11.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rie\AppData\Roaming\Microsoft\Templates\Report%20design%20(blank).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128CB1878EF4FD2B4D3AE5BC3F7230B"/>
        <w:category>
          <w:name w:val="General"/>
          <w:gallery w:val="placeholder"/>
        </w:category>
        <w:types>
          <w:type w:val="bbPlcHdr"/>
        </w:types>
        <w:behaviors>
          <w:behavior w:val="content"/>
        </w:behaviors>
        <w:guid w:val="{1166DB2E-8358-4382-9B16-B50781FC1413}"/>
      </w:docPartPr>
      <w:docPartBody>
        <w:p w:rsidR="006F3B62" w:rsidRDefault="006F3B62" w:rsidP="006F3B62">
          <w:pPr>
            <w:pStyle w:val="C128CB1878EF4FD2B4D3AE5BC3F7230B1"/>
          </w:pPr>
          <w:r w:rsidRPr="002059E6">
            <w:rPr>
              <w:rStyle w:val="PlaceholderText"/>
            </w:rPr>
            <w:t>Choose an item.</w:t>
          </w:r>
        </w:p>
      </w:docPartBody>
    </w:docPart>
    <w:docPart>
      <w:docPartPr>
        <w:name w:val="0159B93051BE447D8E3DD0EFC5F7C802"/>
        <w:category>
          <w:name w:val="General"/>
          <w:gallery w:val="placeholder"/>
        </w:category>
        <w:types>
          <w:type w:val="bbPlcHdr"/>
        </w:types>
        <w:behaviors>
          <w:behavior w:val="content"/>
        </w:behaviors>
        <w:guid w:val="{80F3BEEA-FDA1-41C5-BAF2-215C49B76A2A}"/>
      </w:docPartPr>
      <w:docPartBody>
        <w:p w:rsidR="006F3B62" w:rsidRDefault="006F3B62" w:rsidP="006F3B62">
          <w:pPr>
            <w:pStyle w:val="0159B93051BE447D8E3DD0EFC5F7C8021"/>
          </w:pPr>
          <w:r w:rsidRPr="002059E6">
            <w:rPr>
              <w:rStyle w:val="PlaceholderText"/>
            </w:rPr>
            <w:t>Choose an item.</w:t>
          </w:r>
        </w:p>
      </w:docPartBody>
    </w:docPart>
    <w:docPart>
      <w:docPartPr>
        <w:name w:val="09EA9359DA6B4C27B95FF16FB9D903FB"/>
        <w:category>
          <w:name w:val="General"/>
          <w:gallery w:val="placeholder"/>
        </w:category>
        <w:types>
          <w:type w:val="bbPlcHdr"/>
        </w:types>
        <w:behaviors>
          <w:behavior w:val="content"/>
        </w:behaviors>
        <w:guid w:val="{0EF8F95D-448F-475D-A6EA-DBD9734D04EC}"/>
      </w:docPartPr>
      <w:docPartBody>
        <w:p w:rsidR="006F3B62" w:rsidRDefault="006F3B62" w:rsidP="006F3B62">
          <w:pPr>
            <w:pStyle w:val="09EA9359DA6B4C27B95FF16FB9D903FB1"/>
          </w:pPr>
          <w:r w:rsidRPr="002059E6">
            <w:rPr>
              <w:rStyle w:val="PlaceholderText"/>
            </w:rPr>
            <w:t>Choose an item.</w:t>
          </w:r>
        </w:p>
      </w:docPartBody>
    </w:docPart>
    <w:docPart>
      <w:docPartPr>
        <w:name w:val="D0775140B909480AA2D3113110FF1088"/>
        <w:category>
          <w:name w:val="General"/>
          <w:gallery w:val="placeholder"/>
        </w:category>
        <w:types>
          <w:type w:val="bbPlcHdr"/>
        </w:types>
        <w:behaviors>
          <w:behavior w:val="content"/>
        </w:behaviors>
        <w:guid w:val="{C3BB27DF-772A-438A-B869-7E21910D129A}"/>
      </w:docPartPr>
      <w:docPartBody>
        <w:p w:rsidR="006F3B62" w:rsidRDefault="006F3B62" w:rsidP="006F3B62">
          <w:pPr>
            <w:pStyle w:val="D0775140B909480AA2D3113110FF1088"/>
          </w:pPr>
          <w:r w:rsidRPr="002059E6">
            <w:rPr>
              <w:rStyle w:val="PlaceholderText"/>
            </w:rPr>
            <w:t>Choose an item.</w:t>
          </w:r>
        </w:p>
      </w:docPartBody>
    </w:docPart>
    <w:docPart>
      <w:docPartPr>
        <w:name w:val="DA5BCE5231164544B2564721AE51C705"/>
        <w:category>
          <w:name w:val="General"/>
          <w:gallery w:val="placeholder"/>
        </w:category>
        <w:types>
          <w:type w:val="bbPlcHdr"/>
        </w:types>
        <w:behaviors>
          <w:behavior w:val="content"/>
        </w:behaviors>
        <w:guid w:val="{4966910A-B550-4966-9EF7-8525CF9D22FE}"/>
      </w:docPartPr>
      <w:docPartBody>
        <w:p w:rsidR="006F3B62" w:rsidRDefault="006F3B62" w:rsidP="006F3B62">
          <w:pPr>
            <w:pStyle w:val="DA5BCE5231164544B2564721AE51C705"/>
          </w:pPr>
          <w:r w:rsidRPr="002059E6">
            <w:rPr>
              <w:rStyle w:val="PlaceholderText"/>
            </w:rPr>
            <w:t>Choose an item.</w:t>
          </w:r>
        </w:p>
      </w:docPartBody>
    </w:docPart>
    <w:docPart>
      <w:docPartPr>
        <w:name w:val="F4DDAB0CCCE64B4898122C73EF859D1F"/>
        <w:category>
          <w:name w:val="General"/>
          <w:gallery w:val="placeholder"/>
        </w:category>
        <w:types>
          <w:type w:val="bbPlcHdr"/>
        </w:types>
        <w:behaviors>
          <w:behavior w:val="content"/>
        </w:behaviors>
        <w:guid w:val="{165E642E-2C2B-4E99-9519-A9375CA1A57F}"/>
      </w:docPartPr>
      <w:docPartBody>
        <w:p w:rsidR="006F3B62" w:rsidRDefault="006F3B62" w:rsidP="006F3B62">
          <w:pPr>
            <w:pStyle w:val="F4DDAB0CCCE64B4898122C73EF859D1F"/>
          </w:pPr>
          <w:r w:rsidRPr="002059E6">
            <w:rPr>
              <w:rStyle w:val="PlaceholderText"/>
            </w:rPr>
            <w:t>Choose an item.</w:t>
          </w:r>
        </w:p>
      </w:docPartBody>
    </w:docPart>
    <w:docPart>
      <w:docPartPr>
        <w:name w:val="503644E54E6746649B34A35FBA10C7DE"/>
        <w:category>
          <w:name w:val="General"/>
          <w:gallery w:val="placeholder"/>
        </w:category>
        <w:types>
          <w:type w:val="bbPlcHdr"/>
        </w:types>
        <w:behaviors>
          <w:behavior w:val="content"/>
        </w:behaviors>
        <w:guid w:val="{C52FD9F1-E046-4571-9D3A-4C7F178585A8}"/>
      </w:docPartPr>
      <w:docPartBody>
        <w:p w:rsidR="006F3B62" w:rsidRDefault="006F3B62" w:rsidP="006F3B62">
          <w:pPr>
            <w:pStyle w:val="503644E54E6746649B34A35FBA10C7DE"/>
          </w:pPr>
          <w:r w:rsidRPr="002059E6">
            <w:rPr>
              <w:rStyle w:val="PlaceholderText"/>
            </w:rPr>
            <w:t>Choose an item.</w:t>
          </w:r>
        </w:p>
      </w:docPartBody>
    </w:docPart>
    <w:docPart>
      <w:docPartPr>
        <w:name w:val="AE38067F54C94A2AA3EDA44C815ADAED"/>
        <w:category>
          <w:name w:val="General"/>
          <w:gallery w:val="placeholder"/>
        </w:category>
        <w:types>
          <w:type w:val="bbPlcHdr"/>
        </w:types>
        <w:behaviors>
          <w:behavior w:val="content"/>
        </w:behaviors>
        <w:guid w:val="{43BB4995-8EE1-4289-8658-E170F5D109A6}"/>
      </w:docPartPr>
      <w:docPartBody>
        <w:p w:rsidR="006F3B62" w:rsidRDefault="006F3B62" w:rsidP="006F3B62">
          <w:pPr>
            <w:pStyle w:val="AE38067F54C94A2AA3EDA44C815ADAED"/>
          </w:pPr>
          <w:r w:rsidRPr="002059E6">
            <w:rPr>
              <w:rStyle w:val="PlaceholderText"/>
            </w:rPr>
            <w:t>Choose an item.</w:t>
          </w:r>
        </w:p>
      </w:docPartBody>
    </w:docPart>
    <w:docPart>
      <w:docPartPr>
        <w:name w:val="B4591E26A3B644CFBB0767A00B187378"/>
        <w:category>
          <w:name w:val="General"/>
          <w:gallery w:val="placeholder"/>
        </w:category>
        <w:types>
          <w:type w:val="bbPlcHdr"/>
        </w:types>
        <w:behaviors>
          <w:behavior w:val="content"/>
        </w:behaviors>
        <w:guid w:val="{69B6B624-D4B4-4D21-A611-D2A3CF44F30B}"/>
      </w:docPartPr>
      <w:docPartBody>
        <w:p w:rsidR="006F3B62" w:rsidRDefault="006F3B62" w:rsidP="006F3B62">
          <w:pPr>
            <w:pStyle w:val="B4591E26A3B644CFBB0767A00B187378"/>
          </w:pPr>
          <w:r w:rsidRPr="002059E6">
            <w:rPr>
              <w:rStyle w:val="PlaceholderText"/>
            </w:rPr>
            <w:t>Choose an item.</w:t>
          </w:r>
        </w:p>
      </w:docPartBody>
    </w:docPart>
    <w:docPart>
      <w:docPartPr>
        <w:name w:val="066846FF21C949D1B6E010829E37886F"/>
        <w:category>
          <w:name w:val="General"/>
          <w:gallery w:val="placeholder"/>
        </w:category>
        <w:types>
          <w:type w:val="bbPlcHdr"/>
        </w:types>
        <w:behaviors>
          <w:behavior w:val="content"/>
        </w:behaviors>
        <w:guid w:val="{EFCAA27C-16EB-427C-B902-373E71CB55B8}"/>
      </w:docPartPr>
      <w:docPartBody>
        <w:p w:rsidR="006F3B62" w:rsidRDefault="006F3B62" w:rsidP="006F3B62">
          <w:pPr>
            <w:pStyle w:val="066846FF21C949D1B6E010829E37886F"/>
          </w:pPr>
          <w:r w:rsidRPr="002059E6">
            <w:rPr>
              <w:rStyle w:val="PlaceholderText"/>
            </w:rPr>
            <w:t>Choose an item.</w:t>
          </w:r>
        </w:p>
      </w:docPartBody>
    </w:docPart>
    <w:docPart>
      <w:docPartPr>
        <w:name w:val="C30C78058A8849E59327B0BA9D24F02C"/>
        <w:category>
          <w:name w:val="General"/>
          <w:gallery w:val="placeholder"/>
        </w:category>
        <w:types>
          <w:type w:val="bbPlcHdr"/>
        </w:types>
        <w:behaviors>
          <w:behavior w:val="content"/>
        </w:behaviors>
        <w:guid w:val="{8F3C39D1-68B6-4F6F-8ED8-EFD4D33434FE}"/>
      </w:docPartPr>
      <w:docPartBody>
        <w:p w:rsidR="006F3B62" w:rsidRDefault="006F3B62" w:rsidP="006F3B62">
          <w:pPr>
            <w:pStyle w:val="C30C78058A8849E59327B0BA9D24F02C"/>
          </w:pPr>
          <w:r w:rsidRPr="002059E6">
            <w:rPr>
              <w:rStyle w:val="PlaceholderText"/>
            </w:rPr>
            <w:t>Choose an item.</w:t>
          </w:r>
        </w:p>
      </w:docPartBody>
    </w:docPart>
    <w:docPart>
      <w:docPartPr>
        <w:name w:val="3081B07FEE7A4617B20E481B4C4465CB"/>
        <w:category>
          <w:name w:val="General"/>
          <w:gallery w:val="placeholder"/>
        </w:category>
        <w:types>
          <w:type w:val="bbPlcHdr"/>
        </w:types>
        <w:behaviors>
          <w:behavior w:val="content"/>
        </w:behaviors>
        <w:guid w:val="{E0F81BE2-91D7-42C8-80B4-78F400ED4537}"/>
      </w:docPartPr>
      <w:docPartBody>
        <w:p w:rsidR="006F3B62" w:rsidRDefault="006F3B62" w:rsidP="006F3B62">
          <w:pPr>
            <w:pStyle w:val="3081B07FEE7A4617B20E481B4C4465CB"/>
          </w:pPr>
          <w:r w:rsidRPr="002059E6">
            <w:rPr>
              <w:rStyle w:val="PlaceholderText"/>
            </w:rPr>
            <w:t>Choose an item.</w:t>
          </w:r>
        </w:p>
      </w:docPartBody>
    </w:docPart>
    <w:docPart>
      <w:docPartPr>
        <w:name w:val="18E94AB8B4C043D3B64E508BAD1C181A"/>
        <w:category>
          <w:name w:val="General"/>
          <w:gallery w:val="placeholder"/>
        </w:category>
        <w:types>
          <w:type w:val="bbPlcHdr"/>
        </w:types>
        <w:behaviors>
          <w:behavior w:val="content"/>
        </w:behaviors>
        <w:guid w:val="{8C0D1932-9961-458A-B490-5C504EDCCB47}"/>
      </w:docPartPr>
      <w:docPartBody>
        <w:p w:rsidR="006F3B62" w:rsidRDefault="006F3B62" w:rsidP="006F3B62">
          <w:pPr>
            <w:pStyle w:val="18E94AB8B4C043D3B64E508BAD1C181A"/>
          </w:pPr>
          <w:r w:rsidRPr="002059E6">
            <w:rPr>
              <w:rStyle w:val="PlaceholderText"/>
            </w:rPr>
            <w:t>Choose an item.</w:t>
          </w:r>
        </w:p>
      </w:docPartBody>
    </w:docPart>
    <w:docPart>
      <w:docPartPr>
        <w:name w:val="1CDEB321984C4E3EB68687DF8AA8AEA6"/>
        <w:category>
          <w:name w:val="General"/>
          <w:gallery w:val="placeholder"/>
        </w:category>
        <w:types>
          <w:type w:val="bbPlcHdr"/>
        </w:types>
        <w:behaviors>
          <w:behavior w:val="content"/>
        </w:behaviors>
        <w:guid w:val="{CF522182-93C3-49B8-A1AE-89186117EF5B}"/>
      </w:docPartPr>
      <w:docPartBody>
        <w:p w:rsidR="006F3B62" w:rsidRDefault="006F3B62" w:rsidP="006F3B62">
          <w:pPr>
            <w:pStyle w:val="1CDEB321984C4E3EB68687DF8AA8AEA6"/>
          </w:pPr>
          <w:r w:rsidRPr="002059E6">
            <w:rPr>
              <w:rStyle w:val="PlaceholderText"/>
            </w:rPr>
            <w:t>Choose an item.</w:t>
          </w:r>
        </w:p>
      </w:docPartBody>
    </w:docPart>
    <w:docPart>
      <w:docPartPr>
        <w:name w:val="A06530335B9C4BB48FE8066AA05AC382"/>
        <w:category>
          <w:name w:val="General"/>
          <w:gallery w:val="placeholder"/>
        </w:category>
        <w:types>
          <w:type w:val="bbPlcHdr"/>
        </w:types>
        <w:behaviors>
          <w:behavior w:val="content"/>
        </w:behaviors>
        <w:guid w:val="{C60BA92C-449A-4919-B2D5-8764E62002AB}"/>
      </w:docPartPr>
      <w:docPartBody>
        <w:p w:rsidR="006F3B62" w:rsidRDefault="006F3B62" w:rsidP="006F3B62">
          <w:pPr>
            <w:pStyle w:val="A06530335B9C4BB48FE8066AA05AC382"/>
          </w:pPr>
          <w:r w:rsidRPr="002059E6">
            <w:rPr>
              <w:rStyle w:val="PlaceholderText"/>
            </w:rPr>
            <w:t>Choose an item.</w:t>
          </w:r>
        </w:p>
      </w:docPartBody>
    </w:docPart>
    <w:docPart>
      <w:docPartPr>
        <w:name w:val="CBAC9FE4E52842CB86A2EF785C7B4C77"/>
        <w:category>
          <w:name w:val="General"/>
          <w:gallery w:val="placeholder"/>
        </w:category>
        <w:types>
          <w:type w:val="bbPlcHdr"/>
        </w:types>
        <w:behaviors>
          <w:behavior w:val="content"/>
        </w:behaviors>
        <w:guid w:val="{3ACBC1FB-F3FB-4A5A-9096-7832E777DB6E}"/>
      </w:docPartPr>
      <w:docPartBody>
        <w:p w:rsidR="006F3B62" w:rsidRDefault="006F3B62" w:rsidP="006F3B62">
          <w:pPr>
            <w:pStyle w:val="CBAC9FE4E52842CB86A2EF785C7B4C77"/>
          </w:pPr>
          <w:r w:rsidRPr="002059E6">
            <w:rPr>
              <w:rStyle w:val="PlaceholderText"/>
            </w:rPr>
            <w:t>Choose an item.</w:t>
          </w:r>
        </w:p>
      </w:docPartBody>
    </w:docPart>
    <w:docPart>
      <w:docPartPr>
        <w:name w:val="1BA487197E8042CA826057D27C90DBCD"/>
        <w:category>
          <w:name w:val="General"/>
          <w:gallery w:val="placeholder"/>
        </w:category>
        <w:types>
          <w:type w:val="bbPlcHdr"/>
        </w:types>
        <w:behaviors>
          <w:behavior w:val="content"/>
        </w:behaviors>
        <w:guid w:val="{A1786A92-7020-44CD-85F3-92F8A00B5B1A}"/>
      </w:docPartPr>
      <w:docPartBody>
        <w:p w:rsidR="006F3B62" w:rsidRDefault="006F3B62" w:rsidP="006F3B62">
          <w:pPr>
            <w:pStyle w:val="1BA487197E8042CA826057D27C90DBCD"/>
          </w:pPr>
          <w:r w:rsidRPr="002059E6">
            <w:rPr>
              <w:rStyle w:val="PlaceholderText"/>
            </w:rPr>
            <w:t>Choose an item.</w:t>
          </w:r>
        </w:p>
      </w:docPartBody>
    </w:docPart>
    <w:docPart>
      <w:docPartPr>
        <w:name w:val="52F7EEFAEB134090A14934505097E4E7"/>
        <w:category>
          <w:name w:val="General"/>
          <w:gallery w:val="placeholder"/>
        </w:category>
        <w:types>
          <w:type w:val="bbPlcHdr"/>
        </w:types>
        <w:behaviors>
          <w:behavior w:val="content"/>
        </w:behaviors>
        <w:guid w:val="{30DC5CF2-C0BA-4948-A712-6E889A4105EC}"/>
      </w:docPartPr>
      <w:docPartBody>
        <w:p w:rsidR="006F3B62" w:rsidRDefault="006F3B62" w:rsidP="006F3B62">
          <w:pPr>
            <w:pStyle w:val="52F7EEFAEB134090A14934505097E4E7"/>
          </w:pPr>
          <w:r w:rsidRPr="002059E6">
            <w:rPr>
              <w:rStyle w:val="PlaceholderText"/>
            </w:rPr>
            <w:t>Choose an item.</w:t>
          </w:r>
        </w:p>
      </w:docPartBody>
    </w:docPart>
    <w:docPart>
      <w:docPartPr>
        <w:name w:val="56366CA45ECF4A0C88BB2F502BA629C9"/>
        <w:category>
          <w:name w:val="General"/>
          <w:gallery w:val="placeholder"/>
        </w:category>
        <w:types>
          <w:type w:val="bbPlcHdr"/>
        </w:types>
        <w:behaviors>
          <w:behavior w:val="content"/>
        </w:behaviors>
        <w:guid w:val="{916FFBEC-F1B9-4D5E-BB5D-2D0C90BCBAC5}"/>
      </w:docPartPr>
      <w:docPartBody>
        <w:p w:rsidR="006F3B62" w:rsidRDefault="006F3B62" w:rsidP="006F3B62">
          <w:pPr>
            <w:pStyle w:val="56366CA45ECF4A0C88BB2F502BA629C9"/>
          </w:pPr>
          <w:r w:rsidRPr="002059E6">
            <w:rPr>
              <w:rStyle w:val="PlaceholderText"/>
            </w:rPr>
            <w:t>Choose an item.</w:t>
          </w:r>
        </w:p>
      </w:docPartBody>
    </w:docPart>
    <w:docPart>
      <w:docPartPr>
        <w:name w:val="4B3A80819FEE4FA7AF6FB44DFBE5154C"/>
        <w:category>
          <w:name w:val="General"/>
          <w:gallery w:val="placeholder"/>
        </w:category>
        <w:types>
          <w:type w:val="bbPlcHdr"/>
        </w:types>
        <w:behaviors>
          <w:behavior w:val="content"/>
        </w:behaviors>
        <w:guid w:val="{DA5C909C-084E-42FD-AA40-748D8C638ACB}"/>
      </w:docPartPr>
      <w:docPartBody>
        <w:p w:rsidR="006F3B62" w:rsidRDefault="006F3B62" w:rsidP="006F3B62">
          <w:pPr>
            <w:pStyle w:val="4B3A80819FEE4FA7AF6FB44DFBE5154C"/>
          </w:pPr>
          <w:r w:rsidRPr="002059E6">
            <w:rPr>
              <w:rStyle w:val="PlaceholderText"/>
            </w:rPr>
            <w:t>Choose an item.</w:t>
          </w:r>
        </w:p>
      </w:docPartBody>
    </w:docPart>
    <w:docPart>
      <w:docPartPr>
        <w:name w:val="3000E297CEBF4057BC9068EB87424DE0"/>
        <w:category>
          <w:name w:val="General"/>
          <w:gallery w:val="placeholder"/>
        </w:category>
        <w:types>
          <w:type w:val="bbPlcHdr"/>
        </w:types>
        <w:behaviors>
          <w:behavior w:val="content"/>
        </w:behaviors>
        <w:guid w:val="{68349DF6-B76C-4126-BD4D-16661E92CBA7}"/>
      </w:docPartPr>
      <w:docPartBody>
        <w:p w:rsidR="006F3B62" w:rsidRDefault="006F3B62" w:rsidP="006F3B62">
          <w:pPr>
            <w:pStyle w:val="3000E297CEBF4057BC9068EB87424DE0"/>
          </w:pPr>
          <w:r w:rsidRPr="002059E6">
            <w:rPr>
              <w:rStyle w:val="PlaceholderText"/>
            </w:rPr>
            <w:t>Choose an item.</w:t>
          </w:r>
        </w:p>
      </w:docPartBody>
    </w:docPart>
    <w:docPart>
      <w:docPartPr>
        <w:name w:val="7065229445554BE18CFCCE91179A9310"/>
        <w:category>
          <w:name w:val="General"/>
          <w:gallery w:val="placeholder"/>
        </w:category>
        <w:types>
          <w:type w:val="bbPlcHdr"/>
        </w:types>
        <w:behaviors>
          <w:behavior w:val="content"/>
        </w:behaviors>
        <w:guid w:val="{C2490944-24C5-4C3F-B0AB-568CE226354A}"/>
      </w:docPartPr>
      <w:docPartBody>
        <w:p w:rsidR="006F3B62" w:rsidRDefault="006F3B62" w:rsidP="006F3B62">
          <w:pPr>
            <w:pStyle w:val="7065229445554BE18CFCCE91179A9310"/>
          </w:pPr>
          <w:r w:rsidRPr="002059E6">
            <w:rPr>
              <w:rStyle w:val="PlaceholderText"/>
            </w:rPr>
            <w:t>Choose an item.</w:t>
          </w:r>
        </w:p>
      </w:docPartBody>
    </w:docPart>
    <w:docPart>
      <w:docPartPr>
        <w:name w:val="A68D54CA8DD04851ACC868AAA441DFC0"/>
        <w:category>
          <w:name w:val="General"/>
          <w:gallery w:val="placeholder"/>
        </w:category>
        <w:types>
          <w:type w:val="bbPlcHdr"/>
        </w:types>
        <w:behaviors>
          <w:behavior w:val="content"/>
        </w:behaviors>
        <w:guid w:val="{A3149721-B817-49EC-A388-7FD6DD3AA354}"/>
      </w:docPartPr>
      <w:docPartBody>
        <w:p w:rsidR="006F3B62" w:rsidRDefault="006F3B62" w:rsidP="006F3B62">
          <w:pPr>
            <w:pStyle w:val="A68D54CA8DD04851ACC868AAA441DFC0"/>
          </w:pPr>
          <w:r w:rsidRPr="002059E6">
            <w:rPr>
              <w:rStyle w:val="PlaceholderText"/>
            </w:rPr>
            <w:t>Choose an item.</w:t>
          </w:r>
        </w:p>
      </w:docPartBody>
    </w:docPart>
    <w:docPart>
      <w:docPartPr>
        <w:name w:val="4C7511C02A544DD9BC69255803FC1865"/>
        <w:category>
          <w:name w:val="General"/>
          <w:gallery w:val="placeholder"/>
        </w:category>
        <w:types>
          <w:type w:val="bbPlcHdr"/>
        </w:types>
        <w:behaviors>
          <w:behavior w:val="content"/>
        </w:behaviors>
        <w:guid w:val="{D6FA49EE-06A3-4CA1-A766-43A6FE396ED8}"/>
      </w:docPartPr>
      <w:docPartBody>
        <w:p w:rsidR="006F3B62" w:rsidRDefault="006F3B62" w:rsidP="006F3B62">
          <w:pPr>
            <w:pStyle w:val="4C7511C02A544DD9BC69255803FC1865"/>
          </w:pPr>
          <w:r w:rsidRPr="002059E6">
            <w:rPr>
              <w:rStyle w:val="PlaceholderText"/>
            </w:rPr>
            <w:t>Choose an item.</w:t>
          </w:r>
        </w:p>
      </w:docPartBody>
    </w:docPart>
    <w:docPart>
      <w:docPartPr>
        <w:name w:val="459D5A226B9C47DF95A14932D4EED062"/>
        <w:category>
          <w:name w:val="General"/>
          <w:gallery w:val="placeholder"/>
        </w:category>
        <w:types>
          <w:type w:val="bbPlcHdr"/>
        </w:types>
        <w:behaviors>
          <w:behavior w:val="content"/>
        </w:behaviors>
        <w:guid w:val="{6E3605A4-B9F3-453E-B7DA-92CB6681DCD7}"/>
      </w:docPartPr>
      <w:docPartBody>
        <w:p w:rsidR="006F3B62" w:rsidRDefault="006F3B62" w:rsidP="006F3B62">
          <w:pPr>
            <w:pStyle w:val="459D5A226B9C47DF95A14932D4EED062"/>
          </w:pPr>
          <w:r w:rsidRPr="002059E6">
            <w:rPr>
              <w:rStyle w:val="PlaceholderText"/>
            </w:rPr>
            <w:t>Choose an item.</w:t>
          </w:r>
        </w:p>
      </w:docPartBody>
    </w:docPart>
    <w:docPart>
      <w:docPartPr>
        <w:name w:val="48F7ABE376454ADCB529F63280C4EF20"/>
        <w:category>
          <w:name w:val="General"/>
          <w:gallery w:val="placeholder"/>
        </w:category>
        <w:types>
          <w:type w:val="bbPlcHdr"/>
        </w:types>
        <w:behaviors>
          <w:behavior w:val="content"/>
        </w:behaviors>
        <w:guid w:val="{3C07A106-04B2-409F-B06F-E9E79BC97345}"/>
      </w:docPartPr>
      <w:docPartBody>
        <w:p w:rsidR="006F3B62" w:rsidRDefault="006F3B62" w:rsidP="006F3B62">
          <w:pPr>
            <w:pStyle w:val="48F7ABE376454ADCB529F63280C4EF20"/>
          </w:pPr>
          <w:r w:rsidRPr="002059E6">
            <w:rPr>
              <w:rStyle w:val="PlaceholderText"/>
            </w:rPr>
            <w:t>Choose an item.</w:t>
          </w:r>
        </w:p>
      </w:docPartBody>
    </w:docPart>
    <w:docPart>
      <w:docPartPr>
        <w:name w:val="87465A57546048B980E67CDF16DA2E5D"/>
        <w:category>
          <w:name w:val="General"/>
          <w:gallery w:val="placeholder"/>
        </w:category>
        <w:types>
          <w:type w:val="bbPlcHdr"/>
        </w:types>
        <w:behaviors>
          <w:behavior w:val="content"/>
        </w:behaviors>
        <w:guid w:val="{9176E94C-08F0-4550-86CA-2D65917C4ECE}"/>
      </w:docPartPr>
      <w:docPartBody>
        <w:p w:rsidR="006F3B62" w:rsidRDefault="006F3B62" w:rsidP="006F3B62">
          <w:pPr>
            <w:pStyle w:val="87465A57546048B980E67CDF16DA2E5D"/>
          </w:pPr>
          <w:r w:rsidRPr="002059E6">
            <w:rPr>
              <w:rStyle w:val="PlaceholderText"/>
            </w:rPr>
            <w:t>Choose an item.</w:t>
          </w:r>
        </w:p>
      </w:docPartBody>
    </w:docPart>
    <w:docPart>
      <w:docPartPr>
        <w:name w:val="EF5B50EA938E4391A5D1CEC34836585B"/>
        <w:category>
          <w:name w:val="General"/>
          <w:gallery w:val="placeholder"/>
        </w:category>
        <w:types>
          <w:type w:val="bbPlcHdr"/>
        </w:types>
        <w:behaviors>
          <w:behavior w:val="content"/>
        </w:behaviors>
        <w:guid w:val="{A1470C26-3DFC-4B96-8787-8633ED8072CC}"/>
      </w:docPartPr>
      <w:docPartBody>
        <w:p w:rsidR="006F3B62" w:rsidRDefault="006F3B62" w:rsidP="006F3B62">
          <w:pPr>
            <w:pStyle w:val="EF5B50EA938E4391A5D1CEC34836585B"/>
          </w:pPr>
          <w:r w:rsidRPr="002059E6">
            <w:rPr>
              <w:rStyle w:val="PlaceholderText"/>
            </w:rPr>
            <w:t>Choose an item.</w:t>
          </w:r>
        </w:p>
      </w:docPartBody>
    </w:docPart>
    <w:docPart>
      <w:docPartPr>
        <w:name w:val="6C64418079824FC5A96254889911BF39"/>
        <w:category>
          <w:name w:val="General"/>
          <w:gallery w:val="placeholder"/>
        </w:category>
        <w:types>
          <w:type w:val="bbPlcHdr"/>
        </w:types>
        <w:behaviors>
          <w:behavior w:val="content"/>
        </w:behaviors>
        <w:guid w:val="{6C15CCC6-47CC-4564-B099-C0343637ADEC}"/>
      </w:docPartPr>
      <w:docPartBody>
        <w:p w:rsidR="006F3B62" w:rsidRDefault="006F3B62" w:rsidP="006F3B62">
          <w:pPr>
            <w:pStyle w:val="6C64418079824FC5A96254889911BF39"/>
          </w:pPr>
          <w:r w:rsidRPr="002059E6">
            <w:rPr>
              <w:rStyle w:val="PlaceholderText"/>
            </w:rPr>
            <w:t>Choose an item.</w:t>
          </w:r>
        </w:p>
      </w:docPartBody>
    </w:docPart>
    <w:docPart>
      <w:docPartPr>
        <w:name w:val="1404018CC02241C59ED43BD9FA7095D2"/>
        <w:category>
          <w:name w:val="General"/>
          <w:gallery w:val="placeholder"/>
        </w:category>
        <w:types>
          <w:type w:val="bbPlcHdr"/>
        </w:types>
        <w:behaviors>
          <w:behavior w:val="content"/>
        </w:behaviors>
        <w:guid w:val="{9DEF935E-EE12-4444-ACDE-929092B0D19D}"/>
      </w:docPartPr>
      <w:docPartBody>
        <w:p w:rsidR="006F3B62" w:rsidRDefault="006F3B62" w:rsidP="006F3B62">
          <w:pPr>
            <w:pStyle w:val="1404018CC02241C59ED43BD9FA7095D2"/>
          </w:pPr>
          <w:r w:rsidRPr="002059E6">
            <w:rPr>
              <w:rStyle w:val="PlaceholderText"/>
            </w:rPr>
            <w:t>Choose an item.</w:t>
          </w:r>
        </w:p>
      </w:docPartBody>
    </w:docPart>
    <w:docPart>
      <w:docPartPr>
        <w:name w:val="98A16776498C405E9D42C69B511ECBF1"/>
        <w:category>
          <w:name w:val="General"/>
          <w:gallery w:val="placeholder"/>
        </w:category>
        <w:types>
          <w:type w:val="bbPlcHdr"/>
        </w:types>
        <w:behaviors>
          <w:behavior w:val="content"/>
        </w:behaviors>
        <w:guid w:val="{03748A34-3D9A-4B7A-95D5-5FB90074F5CA}"/>
      </w:docPartPr>
      <w:docPartBody>
        <w:p w:rsidR="006F3B62" w:rsidRDefault="006F3B62" w:rsidP="006F3B62">
          <w:pPr>
            <w:pStyle w:val="98A16776498C405E9D42C69B511ECBF1"/>
          </w:pPr>
          <w:r w:rsidRPr="002059E6">
            <w:rPr>
              <w:rStyle w:val="PlaceholderText"/>
            </w:rPr>
            <w:t>Choose an item.</w:t>
          </w:r>
        </w:p>
      </w:docPartBody>
    </w:docPart>
    <w:docPart>
      <w:docPartPr>
        <w:name w:val="287188A6D2B44B1FAD01A21633AA80BF"/>
        <w:category>
          <w:name w:val="General"/>
          <w:gallery w:val="placeholder"/>
        </w:category>
        <w:types>
          <w:type w:val="bbPlcHdr"/>
        </w:types>
        <w:behaviors>
          <w:behavior w:val="content"/>
        </w:behaviors>
        <w:guid w:val="{9FC6C2E9-6142-4136-9B6D-4A358A1EE98E}"/>
      </w:docPartPr>
      <w:docPartBody>
        <w:p w:rsidR="006F3B62" w:rsidRDefault="006F3B62" w:rsidP="006F3B62">
          <w:pPr>
            <w:pStyle w:val="287188A6D2B44B1FAD01A21633AA80BF"/>
          </w:pPr>
          <w:r w:rsidRPr="002059E6">
            <w:rPr>
              <w:rStyle w:val="PlaceholderText"/>
            </w:rPr>
            <w:t>Choose an item.</w:t>
          </w:r>
        </w:p>
      </w:docPartBody>
    </w:docPart>
    <w:docPart>
      <w:docPartPr>
        <w:name w:val="5CE5895709674A838F00D5F3C420F8AF"/>
        <w:category>
          <w:name w:val="General"/>
          <w:gallery w:val="placeholder"/>
        </w:category>
        <w:types>
          <w:type w:val="bbPlcHdr"/>
        </w:types>
        <w:behaviors>
          <w:behavior w:val="content"/>
        </w:behaviors>
        <w:guid w:val="{EE7713A5-89A9-4C3E-ACE3-0548C870F214}"/>
      </w:docPartPr>
      <w:docPartBody>
        <w:p w:rsidR="006F3B62" w:rsidRDefault="006F3B62" w:rsidP="006F3B62">
          <w:pPr>
            <w:pStyle w:val="5CE5895709674A838F00D5F3C420F8AF"/>
          </w:pPr>
          <w:r w:rsidRPr="002059E6">
            <w:rPr>
              <w:rStyle w:val="PlaceholderText"/>
            </w:rPr>
            <w:t>Choose an item.</w:t>
          </w:r>
        </w:p>
      </w:docPartBody>
    </w:docPart>
    <w:docPart>
      <w:docPartPr>
        <w:name w:val="417341FC3E6045E48BCB306BABDD908B"/>
        <w:category>
          <w:name w:val="General"/>
          <w:gallery w:val="placeholder"/>
        </w:category>
        <w:types>
          <w:type w:val="bbPlcHdr"/>
        </w:types>
        <w:behaviors>
          <w:behavior w:val="content"/>
        </w:behaviors>
        <w:guid w:val="{BC95FE70-E0E5-4D03-BF5D-CC7E15018399}"/>
      </w:docPartPr>
      <w:docPartBody>
        <w:p w:rsidR="006F3B62" w:rsidRDefault="006F3B62" w:rsidP="006F3B62">
          <w:pPr>
            <w:pStyle w:val="417341FC3E6045E48BCB306BABDD908B"/>
          </w:pPr>
          <w:r w:rsidRPr="002059E6">
            <w:rPr>
              <w:rStyle w:val="PlaceholderText"/>
            </w:rPr>
            <w:t>Choose an item.</w:t>
          </w:r>
        </w:p>
      </w:docPartBody>
    </w:docPart>
    <w:docPart>
      <w:docPartPr>
        <w:name w:val="16D6EDE7329F45EF95EB7818A11B65B4"/>
        <w:category>
          <w:name w:val="General"/>
          <w:gallery w:val="placeholder"/>
        </w:category>
        <w:types>
          <w:type w:val="bbPlcHdr"/>
        </w:types>
        <w:behaviors>
          <w:behavior w:val="content"/>
        </w:behaviors>
        <w:guid w:val="{F3457E16-E462-46C2-93D5-D5621C5C5B1F}"/>
      </w:docPartPr>
      <w:docPartBody>
        <w:p w:rsidR="006F3B62" w:rsidRDefault="006F3B62" w:rsidP="006F3B62">
          <w:pPr>
            <w:pStyle w:val="16D6EDE7329F45EF95EB7818A11B65B4"/>
          </w:pPr>
          <w:r w:rsidRPr="002059E6">
            <w:rPr>
              <w:rStyle w:val="PlaceholderText"/>
            </w:rPr>
            <w:t>Choose an item.</w:t>
          </w:r>
        </w:p>
      </w:docPartBody>
    </w:docPart>
    <w:docPart>
      <w:docPartPr>
        <w:name w:val="E178B55D6818440E87593197BCDB1A1E"/>
        <w:category>
          <w:name w:val="General"/>
          <w:gallery w:val="placeholder"/>
        </w:category>
        <w:types>
          <w:type w:val="bbPlcHdr"/>
        </w:types>
        <w:behaviors>
          <w:behavior w:val="content"/>
        </w:behaviors>
        <w:guid w:val="{CA107E36-3D98-4A01-AFF6-81838EADDEA0}"/>
      </w:docPartPr>
      <w:docPartBody>
        <w:p w:rsidR="006F3B62" w:rsidRDefault="006F3B62" w:rsidP="006F3B62">
          <w:pPr>
            <w:pStyle w:val="E178B55D6818440E87593197BCDB1A1E"/>
          </w:pPr>
          <w:r w:rsidRPr="002059E6">
            <w:rPr>
              <w:rStyle w:val="PlaceholderText"/>
            </w:rPr>
            <w:t>Choose an item.</w:t>
          </w:r>
        </w:p>
      </w:docPartBody>
    </w:docPart>
    <w:docPart>
      <w:docPartPr>
        <w:name w:val="6AFEFC427DA1459BB6BC23CD56CA7CBD"/>
        <w:category>
          <w:name w:val="General"/>
          <w:gallery w:val="placeholder"/>
        </w:category>
        <w:types>
          <w:type w:val="bbPlcHdr"/>
        </w:types>
        <w:behaviors>
          <w:behavior w:val="content"/>
        </w:behaviors>
        <w:guid w:val="{3C890AF2-610F-44B5-8AC1-61E0A358A45B}"/>
      </w:docPartPr>
      <w:docPartBody>
        <w:p w:rsidR="006F3B62" w:rsidRDefault="006F3B62" w:rsidP="006F3B62">
          <w:pPr>
            <w:pStyle w:val="6AFEFC427DA1459BB6BC23CD56CA7CBD"/>
          </w:pPr>
          <w:r w:rsidRPr="002059E6">
            <w:rPr>
              <w:rStyle w:val="PlaceholderText"/>
            </w:rPr>
            <w:t>Choose an item.</w:t>
          </w:r>
        </w:p>
      </w:docPartBody>
    </w:docPart>
    <w:docPart>
      <w:docPartPr>
        <w:name w:val="61EF8CB6A0E7430DB31195CE64FE7EEC"/>
        <w:category>
          <w:name w:val="General"/>
          <w:gallery w:val="placeholder"/>
        </w:category>
        <w:types>
          <w:type w:val="bbPlcHdr"/>
        </w:types>
        <w:behaviors>
          <w:behavior w:val="content"/>
        </w:behaviors>
        <w:guid w:val="{30FCD7CC-151C-45AD-A659-D0FE740E6C1D}"/>
      </w:docPartPr>
      <w:docPartBody>
        <w:p w:rsidR="006F3B62" w:rsidRDefault="006F3B62" w:rsidP="006F3B62">
          <w:pPr>
            <w:pStyle w:val="61EF8CB6A0E7430DB31195CE64FE7EEC"/>
          </w:pPr>
          <w:r w:rsidRPr="002059E6">
            <w:rPr>
              <w:rStyle w:val="PlaceholderText"/>
            </w:rPr>
            <w:t>Choose an item.</w:t>
          </w:r>
        </w:p>
      </w:docPartBody>
    </w:docPart>
    <w:docPart>
      <w:docPartPr>
        <w:name w:val="04495EE6192D4B389965E3828D1E69BC"/>
        <w:category>
          <w:name w:val="General"/>
          <w:gallery w:val="placeholder"/>
        </w:category>
        <w:types>
          <w:type w:val="bbPlcHdr"/>
        </w:types>
        <w:behaviors>
          <w:behavior w:val="content"/>
        </w:behaviors>
        <w:guid w:val="{A5FCB851-416A-450E-B3B2-953F14E1454A}"/>
      </w:docPartPr>
      <w:docPartBody>
        <w:p w:rsidR="006F3B62" w:rsidRDefault="006F3B62" w:rsidP="006F3B62">
          <w:pPr>
            <w:pStyle w:val="04495EE6192D4B389965E3828D1E69BC"/>
          </w:pPr>
          <w:r w:rsidRPr="002059E6">
            <w:rPr>
              <w:rStyle w:val="PlaceholderText"/>
            </w:rPr>
            <w:t>Choose an item.</w:t>
          </w:r>
        </w:p>
      </w:docPartBody>
    </w:docPart>
    <w:docPart>
      <w:docPartPr>
        <w:name w:val="13706092CD4C4BC9ADC2835F5ECA6083"/>
        <w:category>
          <w:name w:val="General"/>
          <w:gallery w:val="placeholder"/>
        </w:category>
        <w:types>
          <w:type w:val="bbPlcHdr"/>
        </w:types>
        <w:behaviors>
          <w:behavior w:val="content"/>
        </w:behaviors>
        <w:guid w:val="{B6E658C4-638F-49B8-91A3-C20A919E2166}"/>
      </w:docPartPr>
      <w:docPartBody>
        <w:p w:rsidR="006F3B62" w:rsidRDefault="006F3B62" w:rsidP="006F3B62">
          <w:pPr>
            <w:pStyle w:val="13706092CD4C4BC9ADC2835F5ECA6083"/>
          </w:pPr>
          <w:r w:rsidRPr="002059E6">
            <w:rPr>
              <w:rStyle w:val="PlaceholderText"/>
            </w:rPr>
            <w:t>Choose an item.</w:t>
          </w:r>
        </w:p>
      </w:docPartBody>
    </w:docPart>
    <w:docPart>
      <w:docPartPr>
        <w:name w:val="51C0E3E85A864A7FAC8DCCDAA8488564"/>
        <w:category>
          <w:name w:val="General"/>
          <w:gallery w:val="placeholder"/>
        </w:category>
        <w:types>
          <w:type w:val="bbPlcHdr"/>
        </w:types>
        <w:behaviors>
          <w:behavior w:val="content"/>
        </w:behaviors>
        <w:guid w:val="{DC12BFD0-643C-4711-BBF1-D8F67AB13C2E}"/>
      </w:docPartPr>
      <w:docPartBody>
        <w:p w:rsidR="006F3B62" w:rsidRDefault="006F3B62" w:rsidP="006F3B62">
          <w:pPr>
            <w:pStyle w:val="51C0E3E85A864A7FAC8DCCDAA8488564"/>
          </w:pPr>
          <w:r w:rsidRPr="002059E6">
            <w:rPr>
              <w:rStyle w:val="PlaceholderText"/>
            </w:rPr>
            <w:t>Choose an item.</w:t>
          </w:r>
        </w:p>
      </w:docPartBody>
    </w:docPart>
    <w:docPart>
      <w:docPartPr>
        <w:name w:val="2EC7049399FF4A90AB7327A499FA4F92"/>
        <w:category>
          <w:name w:val="General"/>
          <w:gallery w:val="placeholder"/>
        </w:category>
        <w:types>
          <w:type w:val="bbPlcHdr"/>
        </w:types>
        <w:behaviors>
          <w:behavior w:val="content"/>
        </w:behaviors>
        <w:guid w:val="{896A731B-C518-4C5A-9555-986D88ADE1EC}"/>
      </w:docPartPr>
      <w:docPartBody>
        <w:p w:rsidR="006F3B62" w:rsidRDefault="006F3B62" w:rsidP="006F3B62">
          <w:pPr>
            <w:pStyle w:val="2EC7049399FF4A90AB7327A499FA4F92"/>
          </w:pPr>
          <w:r w:rsidRPr="002059E6">
            <w:rPr>
              <w:rStyle w:val="PlaceholderText"/>
            </w:rPr>
            <w:t>Choose an item.</w:t>
          </w:r>
        </w:p>
      </w:docPartBody>
    </w:docPart>
    <w:docPart>
      <w:docPartPr>
        <w:name w:val="059BFE448C324093A92D8A730358C378"/>
        <w:category>
          <w:name w:val="General"/>
          <w:gallery w:val="placeholder"/>
        </w:category>
        <w:types>
          <w:type w:val="bbPlcHdr"/>
        </w:types>
        <w:behaviors>
          <w:behavior w:val="content"/>
        </w:behaviors>
        <w:guid w:val="{7C085CF0-18A5-4E24-9F64-86EEC63B03AB}"/>
      </w:docPartPr>
      <w:docPartBody>
        <w:p w:rsidR="006F3B62" w:rsidRDefault="006F3B62" w:rsidP="006F3B62">
          <w:pPr>
            <w:pStyle w:val="059BFE448C324093A92D8A730358C378"/>
          </w:pPr>
          <w:r w:rsidRPr="002059E6">
            <w:rPr>
              <w:rStyle w:val="PlaceholderText"/>
            </w:rPr>
            <w:t>Choose an item.</w:t>
          </w:r>
        </w:p>
      </w:docPartBody>
    </w:docPart>
    <w:docPart>
      <w:docPartPr>
        <w:name w:val="45796D2620A04401B6FBB72088AE11FF"/>
        <w:category>
          <w:name w:val="General"/>
          <w:gallery w:val="placeholder"/>
        </w:category>
        <w:types>
          <w:type w:val="bbPlcHdr"/>
        </w:types>
        <w:behaviors>
          <w:behavior w:val="content"/>
        </w:behaviors>
        <w:guid w:val="{83BBE630-CDD2-4A95-B785-9A36DF73A2CC}"/>
      </w:docPartPr>
      <w:docPartBody>
        <w:p w:rsidR="006F3B62" w:rsidRDefault="006F3B62" w:rsidP="006F3B62">
          <w:pPr>
            <w:pStyle w:val="45796D2620A04401B6FBB72088AE11FF"/>
          </w:pPr>
          <w:r w:rsidRPr="002059E6">
            <w:rPr>
              <w:rStyle w:val="PlaceholderText"/>
            </w:rPr>
            <w:t>Choose an item.</w:t>
          </w:r>
        </w:p>
      </w:docPartBody>
    </w:docPart>
    <w:docPart>
      <w:docPartPr>
        <w:name w:val="97CECBB386924FB9BFFBE15535D2D2EB"/>
        <w:category>
          <w:name w:val="General"/>
          <w:gallery w:val="placeholder"/>
        </w:category>
        <w:types>
          <w:type w:val="bbPlcHdr"/>
        </w:types>
        <w:behaviors>
          <w:behavior w:val="content"/>
        </w:behaviors>
        <w:guid w:val="{520A14FA-9046-40D3-B017-9B1A4B538BEA}"/>
      </w:docPartPr>
      <w:docPartBody>
        <w:p w:rsidR="006F3B62" w:rsidRDefault="006F3B62" w:rsidP="006F3B62">
          <w:pPr>
            <w:pStyle w:val="97CECBB386924FB9BFFBE15535D2D2EB"/>
          </w:pPr>
          <w:r w:rsidRPr="002059E6">
            <w:rPr>
              <w:rStyle w:val="PlaceholderText"/>
            </w:rPr>
            <w:t>Choose an item.</w:t>
          </w:r>
        </w:p>
      </w:docPartBody>
    </w:docPart>
    <w:docPart>
      <w:docPartPr>
        <w:name w:val="3D9AAFD496A946978E963B513CAF9691"/>
        <w:category>
          <w:name w:val="General"/>
          <w:gallery w:val="placeholder"/>
        </w:category>
        <w:types>
          <w:type w:val="bbPlcHdr"/>
        </w:types>
        <w:behaviors>
          <w:behavior w:val="content"/>
        </w:behaviors>
        <w:guid w:val="{35B185B3-91E7-4BC0-9AE1-2554A5FB7562}"/>
      </w:docPartPr>
      <w:docPartBody>
        <w:p w:rsidR="006F3B62" w:rsidRDefault="006F3B62" w:rsidP="006F3B62">
          <w:pPr>
            <w:pStyle w:val="3D9AAFD496A946978E963B513CAF9691"/>
          </w:pPr>
          <w:r w:rsidRPr="002059E6">
            <w:rPr>
              <w:rStyle w:val="PlaceholderText"/>
            </w:rPr>
            <w:t>Choose an item.</w:t>
          </w:r>
        </w:p>
      </w:docPartBody>
    </w:docPart>
    <w:docPart>
      <w:docPartPr>
        <w:name w:val="F1AD5FA0BD704F5D9A31555044ABFEEA"/>
        <w:category>
          <w:name w:val="General"/>
          <w:gallery w:val="placeholder"/>
        </w:category>
        <w:types>
          <w:type w:val="bbPlcHdr"/>
        </w:types>
        <w:behaviors>
          <w:behavior w:val="content"/>
        </w:behaviors>
        <w:guid w:val="{DD82EBD8-AF64-49EE-9522-06CA4884E5B1}"/>
      </w:docPartPr>
      <w:docPartBody>
        <w:p w:rsidR="006F3B62" w:rsidRDefault="006F3B62" w:rsidP="006F3B62">
          <w:pPr>
            <w:pStyle w:val="F1AD5FA0BD704F5D9A31555044ABFEEA"/>
          </w:pPr>
          <w:r w:rsidRPr="002059E6">
            <w:rPr>
              <w:rStyle w:val="PlaceholderText"/>
            </w:rPr>
            <w:t>Choose an item.</w:t>
          </w:r>
        </w:p>
      </w:docPartBody>
    </w:docPart>
    <w:docPart>
      <w:docPartPr>
        <w:name w:val="50DBF2CD60B847EC92650E97A187749C"/>
        <w:category>
          <w:name w:val="General"/>
          <w:gallery w:val="placeholder"/>
        </w:category>
        <w:types>
          <w:type w:val="bbPlcHdr"/>
        </w:types>
        <w:behaviors>
          <w:behavior w:val="content"/>
        </w:behaviors>
        <w:guid w:val="{B74744BA-2E76-45EA-9250-70FE6256D0AB}"/>
      </w:docPartPr>
      <w:docPartBody>
        <w:p w:rsidR="006F3B62" w:rsidRDefault="006F3B62" w:rsidP="006F3B62">
          <w:pPr>
            <w:pStyle w:val="50DBF2CD60B847EC92650E97A187749C"/>
          </w:pPr>
          <w:r w:rsidRPr="002059E6">
            <w:rPr>
              <w:rStyle w:val="PlaceholderText"/>
            </w:rPr>
            <w:t>Choose an item.</w:t>
          </w:r>
        </w:p>
      </w:docPartBody>
    </w:docPart>
    <w:docPart>
      <w:docPartPr>
        <w:name w:val="FD91130A95BB4C28A6A982C875BC285A"/>
        <w:category>
          <w:name w:val="General"/>
          <w:gallery w:val="placeholder"/>
        </w:category>
        <w:types>
          <w:type w:val="bbPlcHdr"/>
        </w:types>
        <w:behaviors>
          <w:behavior w:val="content"/>
        </w:behaviors>
        <w:guid w:val="{E33F67FC-3CA0-469F-A83D-7E9DBC6C6DBD}"/>
      </w:docPartPr>
      <w:docPartBody>
        <w:p w:rsidR="006F3B62" w:rsidRDefault="006F3B62" w:rsidP="006F3B62">
          <w:pPr>
            <w:pStyle w:val="FD91130A95BB4C28A6A982C875BC285A"/>
          </w:pPr>
          <w:r w:rsidRPr="002059E6">
            <w:rPr>
              <w:rStyle w:val="PlaceholderText"/>
            </w:rPr>
            <w:t>Choose an item.</w:t>
          </w:r>
        </w:p>
      </w:docPartBody>
    </w:docPart>
    <w:docPart>
      <w:docPartPr>
        <w:name w:val="2F93F03238044E8ABE69E9EAEE6E063D"/>
        <w:category>
          <w:name w:val="General"/>
          <w:gallery w:val="placeholder"/>
        </w:category>
        <w:types>
          <w:type w:val="bbPlcHdr"/>
        </w:types>
        <w:behaviors>
          <w:behavior w:val="content"/>
        </w:behaviors>
        <w:guid w:val="{684539AE-757B-425D-9741-252E34BEF3E0}"/>
      </w:docPartPr>
      <w:docPartBody>
        <w:p w:rsidR="006F3B62" w:rsidRDefault="006F3B62" w:rsidP="006F3B62">
          <w:pPr>
            <w:pStyle w:val="2F93F03238044E8ABE69E9EAEE6E063D"/>
          </w:pPr>
          <w:r w:rsidRPr="002059E6">
            <w:rPr>
              <w:rStyle w:val="PlaceholderText"/>
            </w:rPr>
            <w:t>Choose an item.</w:t>
          </w:r>
        </w:p>
      </w:docPartBody>
    </w:docPart>
    <w:docPart>
      <w:docPartPr>
        <w:name w:val="18BC2DE8AF0B49D6B9E07734B71CF52F"/>
        <w:category>
          <w:name w:val="General"/>
          <w:gallery w:val="placeholder"/>
        </w:category>
        <w:types>
          <w:type w:val="bbPlcHdr"/>
        </w:types>
        <w:behaviors>
          <w:behavior w:val="content"/>
        </w:behaviors>
        <w:guid w:val="{C2953C2C-75A9-41BB-BBF3-28A5EE83D947}"/>
      </w:docPartPr>
      <w:docPartBody>
        <w:p w:rsidR="006F3B62" w:rsidRDefault="006F3B62" w:rsidP="006F3B62">
          <w:pPr>
            <w:pStyle w:val="18BC2DE8AF0B49D6B9E07734B71CF52F"/>
          </w:pPr>
          <w:r w:rsidRPr="002059E6">
            <w:rPr>
              <w:rStyle w:val="PlaceholderText"/>
            </w:rPr>
            <w:t>Choose an item.</w:t>
          </w:r>
        </w:p>
      </w:docPartBody>
    </w:docPart>
    <w:docPart>
      <w:docPartPr>
        <w:name w:val="BE6B6A80F8D046209C979C30B3795F92"/>
        <w:category>
          <w:name w:val="General"/>
          <w:gallery w:val="placeholder"/>
        </w:category>
        <w:types>
          <w:type w:val="bbPlcHdr"/>
        </w:types>
        <w:behaviors>
          <w:behavior w:val="content"/>
        </w:behaviors>
        <w:guid w:val="{B6287DFE-09BB-4851-9E64-1E0E9808A5F0}"/>
      </w:docPartPr>
      <w:docPartBody>
        <w:p w:rsidR="006F3B62" w:rsidRDefault="006F3B62" w:rsidP="006F3B62">
          <w:pPr>
            <w:pStyle w:val="BE6B6A80F8D046209C979C30B3795F92"/>
          </w:pPr>
          <w:r w:rsidRPr="002059E6">
            <w:rPr>
              <w:rStyle w:val="PlaceholderText"/>
            </w:rPr>
            <w:t>Choose an item.</w:t>
          </w:r>
        </w:p>
      </w:docPartBody>
    </w:docPart>
    <w:docPart>
      <w:docPartPr>
        <w:name w:val="C367070167424636913A5D980434BB3C"/>
        <w:category>
          <w:name w:val="General"/>
          <w:gallery w:val="placeholder"/>
        </w:category>
        <w:types>
          <w:type w:val="bbPlcHdr"/>
        </w:types>
        <w:behaviors>
          <w:behavior w:val="content"/>
        </w:behaviors>
        <w:guid w:val="{FAF74E72-B477-445D-99DA-441087CA9DC4}"/>
      </w:docPartPr>
      <w:docPartBody>
        <w:p w:rsidR="006F3B62" w:rsidRDefault="006F3B62" w:rsidP="006F3B62">
          <w:pPr>
            <w:pStyle w:val="C367070167424636913A5D980434BB3C"/>
          </w:pPr>
          <w:r w:rsidRPr="002059E6">
            <w:rPr>
              <w:rStyle w:val="PlaceholderText"/>
            </w:rPr>
            <w:t>Choose an item.</w:t>
          </w:r>
        </w:p>
      </w:docPartBody>
    </w:docPart>
    <w:docPart>
      <w:docPartPr>
        <w:name w:val="4DF0372232944014ABB3040A41BD28D3"/>
        <w:category>
          <w:name w:val="General"/>
          <w:gallery w:val="placeholder"/>
        </w:category>
        <w:types>
          <w:type w:val="bbPlcHdr"/>
        </w:types>
        <w:behaviors>
          <w:behavior w:val="content"/>
        </w:behaviors>
        <w:guid w:val="{0D80C986-9083-49C2-92F8-0FDB3A07B6CE}"/>
      </w:docPartPr>
      <w:docPartBody>
        <w:p w:rsidR="006F3B62" w:rsidRDefault="006F3B62" w:rsidP="006F3B62">
          <w:pPr>
            <w:pStyle w:val="4DF0372232944014ABB3040A41BD28D3"/>
          </w:pPr>
          <w:r w:rsidRPr="002059E6">
            <w:rPr>
              <w:rStyle w:val="PlaceholderText"/>
            </w:rPr>
            <w:t>Choose an item.</w:t>
          </w:r>
        </w:p>
      </w:docPartBody>
    </w:docPart>
    <w:docPart>
      <w:docPartPr>
        <w:name w:val="7D9ABDE824354F3F9EA277F55CB96164"/>
        <w:category>
          <w:name w:val="General"/>
          <w:gallery w:val="placeholder"/>
        </w:category>
        <w:types>
          <w:type w:val="bbPlcHdr"/>
        </w:types>
        <w:behaviors>
          <w:behavior w:val="content"/>
        </w:behaviors>
        <w:guid w:val="{27779A1B-0C6C-41D8-BBF0-2BC29A410D19}"/>
      </w:docPartPr>
      <w:docPartBody>
        <w:p w:rsidR="006F3B62" w:rsidRDefault="006F3B62" w:rsidP="006F3B62">
          <w:pPr>
            <w:pStyle w:val="7D9ABDE824354F3F9EA277F55CB96164"/>
          </w:pPr>
          <w:r w:rsidRPr="002059E6">
            <w:rPr>
              <w:rStyle w:val="PlaceholderText"/>
            </w:rPr>
            <w:t>Choose an item.</w:t>
          </w:r>
        </w:p>
      </w:docPartBody>
    </w:docPart>
    <w:docPart>
      <w:docPartPr>
        <w:name w:val="666E1B4F1D2E475698615DA338F70437"/>
        <w:category>
          <w:name w:val="General"/>
          <w:gallery w:val="placeholder"/>
        </w:category>
        <w:types>
          <w:type w:val="bbPlcHdr"/>
        </w:types>
        <w:behaviors>
          <w:behavior w:val="content"/>
        </w:behaviors>
        <w:guid w:val="{4A4D7AE3-5782-4306-A1A4-4B3E6B2863C2}"/>
      </w:docPartPr>
      <w:docPartBody>
        <w:p w:rsidR="006F3B62" w:rsidRDefault="006F3B62" w:rsidP="006F3B62">
          <w:pPr>
            <w:pStyle w:val="666E1B4F1D2E475698615DA338F70437"/>
          </w:pPr>
          <w:r w:rsidRPr="002059E6">
            <w:rPr>
              <w:rStyle w:val="PlaceholderText"/>
            </w:rPr>
            <w:t>Choose an item.</w:t>
          </w:r>
        </w:p>
      </w:docPartBody>
    </w:docPart>
    <w:docPart>
      <w:docPartPr>
        <w:name w:val="A2B70068E7974AFDB59C1C481BB030D5"/>
        <w:category>
          <w:name w:val="General"/>
          <w:gallery w:val="placeholder"/>
        </w:category>
        <w:types>
          <w:type w:val="bbPlcHdr"/>
        </w:types>
        <w:behaviors>
          <w:behavior w:val="content"/>
        </w:behaviors>
        <w:guid w:val="{43B07547-E345-4E43-A6F1-6A4057F9B202}"/>
      </w:docPartPr>
      <w:docPartBody>
        <w:p w:rsidR="006F3B62" w:rsidRDefault="006F3B62" w:rsidP="006F3B62">
          <w:pPr>
            <w:pStyle w:val="A2B70068E7974AFDB59C1C481BB030D5"/>
          </w:pPr>
          <w:r w:rsidRPr="002059E6">
            <w:rPr>
              <w:rStyle w:val="PlaceholderText"/>
            </w:rPr>
            <w:t>Choose an item.</w:t>
          </w:r>
        </w:p>
      </w:docPartBody>
    </w:docPart>
    <w:docPart>
      <w:docPartPr>
        <w:name w:val="FD4B4656412E40E6BDA152A1041A3CF4"/>
        <w:category>
          <w:name w:val="General"/>
          <w:gallery w:val="placeholder"/>
        </w:category>
        <w:types>
          <w:type w:val="bbPlcHdr"/>
        </w:types>
        <w:behaviors>
          <w:behavior w:val="content"/>
        </w:behaviors>
        <w:guid w:val="{F3A85952-33C0-40AB-8E66-A3B56A712BDF}"/>
      </w:docPartPr>
      <w:docPartBody>
        <w:p w:rsidR="006F3B62" w:rsidRDefault="006F3B62" w:rsidP="006F3B62">
          <w:pPr>
            <w:pStyle w:val="FD4B4656412E40E6BDA152A1041A3CF4"/>
          </w:pPr>
          <w:r w:rsidRPr="002059E6">
            <w:rPr>
              <w:rStyle w:val="PlaceholderText"/>
            </w:rPr>
            <w:t>Choose an item.</w:t>
          </w:r>
        </w:p>
      </w:docPartBody>
    </w:docPart>
    <w:docPart>
      <w:docPartPr>
        <w:name w:val="0C27D59804894227954935AE358B7551"/>
        <w:category>
          <w:name w:val="General"/>
          <w:gallery w:val="placeholder"/>
        </w:category>
        <w:types>
          <w:type w:val="bbPlcHdr"/>
        </w:types>
        <w:behaviors>
          <w:behavior w:val="content"/>
        </w:behaviors>
        <w:guid w:val="{7FE9825E-C6E9-40FF-876E-CEAA85CF5E2D}"/>
      </w:docPartPr>
      <w:docPartBody>
        <w:p w:rsidR="006F3B62" w:rsidRDefault="006F3B62" w:rsidP="006F3B62">
          <w:pPr>
            <w:pStyle w:val="0C27D59804894227954935AE358B7551"/>
          </w:pPr>
          <w:r w:rsidRPr="002059E6">
            <w:rPr>
              <w:rStyle w:val="PlaceholderText"/>
            </w:rPr>
            <w:t>Choose an item.</w:t>
          </w:r>
        </w:p>
      </w:docPartBody>
    </w:docPart>
    <w:docPart>
      <w:docPartPr>
        <w:name w:val="9F88A8EA16A94FB486EE2D118F685199"/>
        <w:category>
          <w:name w:val="General"/>
          <w:gallery w:val="placeholder"/>
        </w:category>
        <w:types>
          <w:type w:val="bbPlcHdr"/>
        </w:types>
        <w:behaviors>
          <w:behavior w:val="content"/>
        </w:behaviors>
        <w:guid w:val="{FB09866E-6909-44B7-8C5B-B80C255B4300}"/>
      </w:docPartPr>
      <w:docPartBody>
        <w:p w:rsidR="006F3B62" w:rsidRDefault="006F3B62" w:rsidP="006F3B62">
          <w:pPr>
            <w:pStyle w:val="9F88A8EA16A94FB486EE2D118F685199"/>
          </w:pPr>
          <w:r w:rsidRPr="002059E6">
            <w:rPr>
              <w:rStyle w:val="PlaceholderText"/>
            </w:rPr>
            <w:t>Choose an item.</w:t>
          </w:r>
        </w:p>
      </w:docPartBody>
    </w:docPart>
    <w:docPart>
      <w:docPartPr>
        <w:name w:val="2D54B98137274A1E868FE009FCBD9FA2"/>
        <w:category>
          <w:name w:val="General"/>
          <w:gallery w:val="placeholder"/>
        </w:category>
        <w:types>
          <w:type w:val="bbPlcHdr"/>
        </w:types>
        <w:behaviors>
          <w:behavior w:val="content"/>
        </w:behaviors>
        <w:guid w:val="{1EEA0D5D-96CA-4BE0-BFE9-7B67BC42ABF7}"/>
      </w:docPartPr>
      <w:docPartBody>
        <w:p w:rsidR="006F3B62" w:rsidRDefault="006F3B62" w:rsidP="006F3B62">
          <w:pPr>
            <w:pStyle w:val="2D54B98137274A1E868FE009FCBD9FA2"/>
          </w:pPr>
          <w:r w:rsidRPr="002059E6">
            <w:rPr>
              <w:rStyle w:val="PlaceholderText"/>
            </w:rPr>
            <w:t>Choose an item.</w:t>
          </w:r>
        </w:p>
      </w:docPartBody>
    </w:docPart>
    <w:docPart>
      <w:docPartPr>
        <w:name w:val="467DA06DDD3C430CA6332DB0FE73DAFE"/>
        <w:category>
          <w:name w:val="General"/>
          <w:gallery w:val="placeholder"/>
        </w:category>
        <w:types>
          <w:type w:val="bbPlcHdr"/>
        </w:types>
        <w:behaviors>
          <w:behavior w:val="content"/>
        </w:behaviors>
        <w:guid w:val="{4572A59E-C300-41C8-81A5-3A2263FD5B85}"/>
      </w:docPartPr>
      <w:docPartBody>
        <w:p w:rsidR="006F3B62" w:rsidRDefault="006F3B62" w:rsidP="006F3B62">
          <w:pPr>
            <w:pStyle w:val="467DA06DDD3C430CA6332DB0FE73DAFE"/>
          </w:pPr>
          <w:r w:rsidRPr="002059E6">
            <w:rPr>
              <w:rStyle w:val="PlaceholderText"/>
            </w:rPr>
            <w:t>Choose an item.</w:t>
          </w:r>
        </w:p>
      </w:docPartBody>
    </w:docPart>
    <w:docPart>
      <w:docPartPr>
        <w:name w:val="8B83D0DAE1974FBF8147437F24A9BF78"/>
        <w:category>
          <w:name w:val="General"/>
          <w:gallery w:val="placeholder"/>
        </w:category>
        <w:types>
          <w:type w:val="bbPlcHdr"/>
        </w:types>
        <w:behaviors>
          <w:behavior w:val="content"/>
        </w:behaviors>
        <w:guid w:val="{ADDF4019-0C0A-4CFA-8E7A-359344E039B7}"/>
      </w:docPartPr>
      <w:docPartBody>
        <w:p w:rsidR="006F3B62" w:rsidRDefault="006F3B62" w:rsidP="006F3B62">
          <w:pPr>
            <w:pStyle w:val="8B83D0DAE1974FBF8147437F24A9BF78"/>
          </w:pPr>
          <w:r w:rsidRPr="002059E6">
            <w:rPr>
              <w:rStyle w:val="PlaceholderText"/>
            </w:rPr>
            <w:t>Choose an item.</w:t>
          </w:r>
        </w:p>
      </w:docPartBody>
    </w:docPart>
    <w:docPart>
      <w:docPartPr>
        <w:name w:val="98B4FF4E630844F68FC9773008042CDE"/>
        <w:category>
          <w:name w:val="General"/>
          <w:gallery w:val="placeholder"/>
        </w:category>
        <w:types>
          <w:type w:val="bbPlcHdr"/>
        </w:types>
        <w:behaviors>
          <w:behavior w:val="content"/>
        </w:behaviors>
        <w:guid w:val="{05929F73-7BA0-48A4-B21E-71D23D4F8532}"/>
      </w:docPartPr>
      <w:docPartBody>
        <w:p w:rsidR="006F3B62" w:rsidRDefault="006F3B62" w:rsidP="006F3B62">
          <w:pPr>
            <w:pStyle w:val="98B4FF4E630844F68FC9773008042CDE"/>
          </w:pPr>
          <w:r w:rsidRPr="002059E6">
            <w:rPr>
              <w:rStyle w:val="PlaceholderText"/>
            </w:rPr>
            <w:t>Choose an item.</w:t>
          </w:r>
        </w:p>
      </w:docPartBody>
    </w:docPart>
    <w:docPart>
      <w:docPartPr>
        <w:name w:val="093E51FDD865477EB8FFE0858D6C686C"/>
        <w:category>
          <w:name w:val="General"/>
          <w:gallery w:val="placeholder"/>
        </w:category>
        <w:types>
          <w:type w:val="bbPlcHdr"/>
        </w:types>
        <w:behaviors>
          <w:behavior w:val="content"/>
        </w:behaviors>
        <w:guid w:val="{51D1F8D4-F72F-4D29-A888-BDB49931E602}"/>
      </w:docPartPr>
      <w:docPartBody>
        <w:p w:rsidR="006F3B62" w:rsidRDefault="006F3B62" w:rsidP="006F3B62">
          <w:pPr>
            <w:pStyle w:val="093E51FDD865477EB8FFE0858D6C686C"/>
          </w:pPr>
          <w:r w:rsidRPr="002059E6">
            <w:rPr>
              <w:rStyle w:val="PlaceholderText"/>
            </w:rPr>
            <w:t>Choose an item.</w:t>
          </w:r>
        </w:p>
      </w:docPartBody>
    </w:docPart>
    <w:docPart>
      <w:docPartPr>
        <w:name w:val="94E29CB912094C838A993B98AD5387F0"/>
        <w:category>
          <w:name w:val="General"/>
          <w:gallery w:val="placeholder"/>
        </w:category>
        <w:types>
          <w:type w:val="bbPlcHdr"/>
        </w:types>
        <w:behaviors>
          <w:behavior w:val="content"/>
        </w:behaviors>
        <w:guid w:val="{2782FDE4-10F1-4492-AFB9-63757337EBCA}"/>
      </w:docPartPr>
      <w:docPartBody>
        <w:p w:rsidR="006F3B62" w:rsidRDefault="006F3B62" w:rsidP="006F3B62">
          <w:pPr>
            <w:pStyle w:val="94E29CB912094C838A993B98AD5387F0"/>
          </w:pPr>
          <w:r w:rsidRPr="002059E6">
            <w:rPr>
              <w:rStyle w:val="PlaceholderText"/>
            </w:rPr>
            <w:t>Choose an item.</w:t>
          </w:r>
        </w:p>
      </w:docPartBody>
    </w:docPart>
    <w:docPart>
      <w:docPartPr>
        <w:name w:val="F81B4533AC6B4F5FA5AC08C33DE8B82E"/>
        <w:category>
          <w:name w:val="General"/>
          <w:gallery w:val="placeholder"/>
        </w:category>
        <w:types>
          <w:type w:val="bbPlcHdr"/>
        </w:types>
        <w:behaviors>
          <w:behavior w:val="content"/>
        </w:behaviors>
        <w:guid w:val="{194CBA29-C545-4AEA-87EA-DE97B4900981}"/>
      </w:docPartPr>
      <w:docPartBody>
        <w:p w:rsidR="006F3B62" w:rsidRDefault="006F3B62" w:rsidP="006F3B62">
          <w:pPr>
            <w:pStyle w:val="F81B4533AC6B4F5FA5AC08C33DE8B82E"/>
          </w:pPr>
          <w:r w:rsidRPr="002059E6">
            <w:rPr>
              <w:rStyle w:val="PlaceholderText"/>
            </w:rPr>
            <w:t>Choose an item.</w:t>
          </w:r>
        </w:p>
      </w:docPartBody>
    </w:docPart>
    <w:docPart>
      <w:docPartPr>
        <w:name w:val="09BBEDECE967437FBBBFE761BD090B91"/>
        <w:category>
          <w:name w:val="General"/>
          <w:gallery w:val="placeholder"/>
        </w:category>
        <w:types>
          <w:type w:val="bbPlcHdr"/>
        </w:types>
        <w:behaviors>
          <w:behavior w:val="content"/>
        </w:behaviors>
        <w:guid w:val="{502516E8-4658-478F-A48F-BAE0FFD5136C}"/>
      </w:docPartPr>
      <w:docPartBody>
        <w:p w:rsidR="006F3B62" w:rsidRDefault="006F3B62" w:rsidP="006F3B62">
          <w:pPr>
            <w:pStyle w:val="09BBEDECE967437FBBBFE761BD090B91"/>
          </w:pPr>
          <w:r w:rsidRPr="002059E6">
            <w:rPr>
              <w:rStyle w:val="PlaceholderText"/>
            </w:rPr>
            <w:t>Choose an item.</w:t>
          </w:r>
        </w:p>
      </w:docPartBody>
    </w:docPart>
    <w:docPart>
      <w:docPartPr>
        <w:name w:val="02D964B6087C49F281909842BC003903"/>
        <w:category>
          <w:name w:val="General"/>
          <w:gallery w:val="placeholder"/>
        </w:category>
        <w:types>
          <w:type w:val="bbPlcHdr"/>
        </w:types>
        <w:behaviors>
          <w:behavior w:val="content"/>
        </w:behaviors>
        <w:guid w:val="{D73E158D-4CCE-41F0-B3D9-35ACA0E80461}"/>
      </w:docPartPr>
      <w:docPartBody>
        <w:p w:rsidR="006F3B62" w:rsidRDefault="006F3B62" w:rsidP="006F3B62">
          <w:pPr>
            <w:pStyle w:val="02D964B6087C49F281909842BC003903"/>
          </w:pPr>
          <w:r w:rsidRPr="002059E6">
            <w:rPr>
              <w:rStyle w:val="PlaceholderText"/>
            </w:rPr>
            <w:t>Choose an item.</w:t>
          </w:r>
        </w:p>
      </w:docPartBody>
    </w:docPart>
    <w:docPart>
      <w:docPartPr>
        <w:name w:val="9D73D19FD8084CE9903DC75BB19198C8"/>
        <w:category>
          <w:name w:val="General"/>
          <w:gallery w:val="placeholder"/>
        </w:category>
        <w:types>
          <w:type w:val="bbPlcHdr"/>
        </w:types>
        <w:behaviors>
          <w:behavior w:val="content"/>
        </w:behaviors>
        <w:guid w:val="{8C06ED33-6114-4FBB-9B75-755999F97321}"/>
      </w:docPartPr>
      <w:docPartBody>
        <w:p w:rsidR="006F3B62" w:rsidRDefault="006F3B62" w:rsidP="006F3B62">
          <w:pPr>
            <w:pStyle w:val="9D73D19FD8084CE9903DC75BB19198C8"/>
          </w:pPr>
          <w:r w:rsidRPr="002059E6">
            <w:rPr>
              <w:rStyle w:val="PlaceholderText"/>
            </w:rPr>
            <w:t>Choose an item.</w:t>
          </w:r>
        </w:p>
      </w:docPartBody>
    </w:docPart>
    <w:docPart>
      <w:docPartPr>
        <w:name w:val="294F0458903A4198892345F7E84DB225"/>
        <w:category>
          <w:name w:val="General"/>
          <w:gallery w:val="placeholder"/>
        </w:category>
        <w:types>
          <w:type w:val="bbPlcHdr"/>
        </w:types>
        <w:behaviors>
          <w:behavior w:val="content"/>
        </w:behaviors>
        <w:guid w:val="{B3D7D5E2-19E1-441E-AF0F-32FAFAAE1092}"/>
      </w:docPartPr>
      <w:docPartBody>
        <w:p w:rsidR="006F3B62" w:rsidRDefault="006F3B62" w:rsidP="006F3B62">
          <w:pPr>
            <w:pStyle w:val="294F0458903A4198892345F7E84DB225"/>
          </w:pPr>
          <w:r w:rsidRPr="002059E6">
            <w:rPr>
              <w:rStyle w:val="PlaceholderText"/>
            </w:rPr>
            <w:t>Choose an item.</w:t>
          </w:r>
        </w:p>
      </w:docPartBody>
    </w:docPart>
    <w:docPart>
      <w:docPartPr>
        <w:name w:val="E1D635DD7A434B4284D5FDD296DD1B3D"/>
        <w:category>
          <w:name w:val="General"/>
          <w:gallery w:val="placeholder"/>
        </w:category>
        <w:types>
          <w:type w:val="bbPlcHdr"/>
        </w:types>
        <w:behaviors>
          <w:behavior w:val="content"/>
        </w:behaviors>
        <w:guid w:val="{877E8AB0-394B-416D-8F69-87DD07065BF1}"/>
      </w:docPartPr>
      <w:docPartBody>
        <w:p w:rsidR="006F3B62" w:rsidRDefault="006F3B62" w:rsidP="006F3B62">
          <w:pPr>
            <w:pStyle w:val="E1D635DD7A434B4284D5FDD296DD1B3D"/>
          </w:pPr>
          <w:r w:rsidRPr="002059E6">
            <w:rPr>
              <w:rStyle w:val="PlaceholderText"/>
            </w:rPr>
            <w:t>Choose an item.</w:t>
          </w:r>
        </w:p>
      </w:docPartBody>
    </w:docPart>
    <w:docPart>
      <w:docPartPr>
        <w:name w:val="837EE01B0C7342BDBD4EAC2EE98D1DFD"/>
        <w:category>
          <w:name w:val="General"/>
          <w:gallery w:val="placeholder"/>
        </w:category>
        <w:types>
          <w:type w:val="bbPlcHdr"/>
        </w:types>
        <w:behaviors>
          <w:behavior w:val="content"/>
        </w:behaviors>
        <w:guid w:val="{FDA23008-BC4A-4367-B4C9-CB4D6844A763}"/>
      </w:docPartPr>
      <w:docPartBody>
        <w:p w:rsidR="006F3B62" w:rsidRDefault="006F3B62" w:rsidP="006F3B62">
          <w:pPr>
            <w:pStyle w:val="837EE01B0C7342BDBD4EAC2EE98D1DFD"/>
          </w:pPr>
          <w:r w:rsidRPr="002059E6">
            <w:rPr>
              <w:rStyle w:val="PlaceholderText"/>
            </w:rPr>
            <w:t>Choose an item.</w:t>
          </w:r>
        </w:p>
      </w:docPartBody>
    </w:docPart>
    <w:docPart>
      <w:docPartPr>
        <w:name w:val="1021DA76268C450B80BFF6BCAC386026"/>
        <w:category>
          <w:name w:val="General"/>
          <w:gallery w:val="placeholder"/>
        </w:category>
        <w:types>
          <w:type w:val="bbPlcHdr"/>
        </w:types>
        <w:behaviors>
          <w:behavior w:val="content"/>
        </w:behaviors>
        <w:guid w:val="{7E6EE2C1-1532-4751-8C1D-91F7D6D3B6FA}"/>
      </w:docPartPr>
      <w:docPartBody>
        <w:p w:rsidR="006F3B62" w:rsidRDefault="006F3B62" w:rsidP="006F3B62">
          <w:pPr>
            <w:pStyle w:val="1021DA76268C450B80BFF6BCAC386026"/>
          </w:pPr>
          <w:r w:rsidRPr="002059E6">
            <w:rPr>
              <w:rStyle w:val="PlaceholderText"/>
            </w:rPr>
            <w:t>Choose an item.</w:t>
          </w:r>
        </w:p>
      </w:docPartBody>
    </w:docPart>
    <w:docPart>
      <w:docPartPr>
        <w:name w:val="D92F3F1EF40D4D28A7A12BB26066C625"/>
        <w:category>
          <w:name w:val="General"/>
          <w:gallery w:val="placeholder"/>
        </w:category>
        <w:types>
          <w:type w:val="bbPlcHdr"/>
        </w:types>
        <w:behaviors>
          <w:behavior w:val="content"/>
        </w:behaviors>
        <w:guid w:val="{E5BBAB81-B462-4D3F-B7CF-5802B71BEBF1}"/>
      </w:docPartPr>
      <w:docPartBody>
        <w:p w:rsidR="006F3B62" w:rsidRDefault="006F3B62" w:rsidP="006F3B62">
          <w:pPr>
            <w:pStyle w:val="D92F3F1EF40D4D28A7A12BB26066C625"/>
          </w:pPr>
          <w:r w:rsidRPr="002059E6">
            <w:rPr>
              <w:rStyle w:val="PlaceholderText"/>
            </w:rPr>
            <w:t>Choose an item.</w:t>
          </w:r>
        </w:p>
      </w:docPartBody>
    </w:docPart>
    <w:docPart>
      <w:docPartPr>
        <w:name w:val="07C1B0C4157E4F1EBA1BE11421326B11"/>
        <w:category>
          <w:name w:val="General"/>
          <w:gallery w:val="placeholder"/>
        </w:category>
        <w:types>
          <w:type w:val="bbPlcHdr"/>
        </w:types>
        <w:behaviors>
          <w:behavior w:val="content"/>
        </w:behaviors>
        <w:guid w:val="{B57B4CF8-3038-4624-8DA3-D2C3C7837BD1}"/>
      </w:docPartPr>
      <w:docPartBody>
        <w:p w:rsidR="006F3B62" w:rsidRDefault="006F3B62" w:rsidP="006F3B62">
          <w:pPr>
            <w:pStyle w:val="07C1B0C4157E4F1EBA1BE11421326B11"/>
          </w:pPr>
          <w:r w:rsidRPr="002059E6">
            <w:rPr>
              <w:rStyle w:val="PlaceholderText"/>
            </w:rPr>
            <w:t>Choose an item.</w:t>
          </w:r>
        </w:p>
      </w:docPartBody>
    </w:docPart>
    <w:docPart>
      <w:docPartPr>
        <w:name w:val="52F96570B505435AB167B44F7B9A22D5"/>
        <w:category>
          <w:name w:val="General"/>
          <w:gallery w:val="placeholder"/>
        </w:category>
        <w:types>
          <w:type w:val="bbPlcHdr"/>
        </w:types>
        <w:behaviors>
          <w:behavior w:val="content"/>
        </w:behaviors>
        <w:guid w:val="{4ED68500-1626-415C-81D1-9E00F97CA342}"/>
      </w:docPartPr>
      <w:docPartBody>
        <w:p w:rsidR="006F3B62" w:rsidRDefault="006F3B62" w:rsidP="006F3B62">
          <w:pPr>
            <w:pStyle w:val="52F96570B505435AB167B44F7B9A22D5"/>
          </w:pPr>
          <w:r w:rsidRPr="002059E6">
            <w:rPr>
              <w:rStyle w:val="PlaceholderText"/>
            </w:rPr>
            <w:t>Choose an item.</w:t>
          </w:r>
        </w:p>
      </w:docPartBody>
    </w:docPart>
    <w:docPart>
      <w:docPartPr>
        <w:name w:val="FFCF3123E245422E87119BCC42D02D4F"/>
        <w:category>
          <w:name w:val="General"/>
          <w:gallery w:val="placeholder"/>
        </w:category>
        <w:types>
          <w:type w:val="bbPlcHdr"/>
        </w:types>
        <w:behaviors>
          <w:behavior w:val="content"/>
        </w:behaviors>
        <w:guid w:val="{902C6F7A-E502-46DE-A33A-075782EDE852}"/>
      </w:docPartPr>
      <w:docPartBody>
        <w:p w:rsidR="006F3B62" w:rsidRDefault="006F3B62" w:rsidP="006F3B62">
          <w:pPr>
            <w:pStyle w:val="FFCF3123E245422E87119BCC42D02D4F"/>
          </w:pPr>
          <w:r w:rsidRPr="002059E6">
            <w:rPr>
              <w:rStyle w:val="PlaceholderText"/>
            </w:rPr>
            <w:t>Choose an item.</w:t>
          </w:r>
        </w:p>
      </w:docPartBody>
    </w:docPart>
    <w:docPart>
      <w:docPartPr>
        <w:name w:val="20EC1ACFD14A481493A5AAA262FC6FD5"/>
        <w:category>
          <w:name w:val="General"/>
          <w:gallery w:val="placeholder"/>
        </w:category>
        <w:types>
          <w:type w:val="bbPlcHdr"/>
        </w:types>
        <w:behaviors>
          <w:behavior w:val="content"/>
        </w:behaviors>
        <w:guid w:val="{D0BC0CBB-2E84-4CE5-BBD9-4FE9AE9F6A7D}"/>
      </w:docPartPr>
      <w:docPartBody>
        <w:p w:rsidR="006F3B62" w:rsidRDefault="006F3B62" w:rsidP="006F3B62">
          <w:pPr>
            <w:pStyle w:val="20EC1ACFD14A481493A5AAA262FC6FD5"/>
          </w:pPr>
          <w:r w:rsidRPr="002059E6">
            <w:rPr>
              <w:rStyle w:val="PlaceholderText"/>
            </w:rPr>
            <w:t>Choose an item.</w:t>
          </w:r>
        </w:p>
      </w:docPartBody>
    </w:docPart>
    <w:docPart>
      <w:docPartPr>
        <w:name w:val="D10F9E4C29D341C3A8FC7EFD24D05488"/>
        <w:category>
          <w:name w:val="General"/>
          <w:gallery w:val="placeholder"/>
        </w:category>
        <w:types>
          <w:type w:val="bbPlcHdr"/>
        </w:types>
        <w:behaviors>
          <w:behavior w:val="content"/>
        </w:behaviors>
        <w:guid w:val="{CB83BD16-A45D-463E-89C6-3DC4BFF8AD63}"/>
      </w:docPartPr>
      <w:docPartBody>
        <w:p w:rsidR="006F3B62" w:rsidRDefault="006F3B62" w:rsidP="006F3B62">
          <w:pPr>
            <w:pStyle w:val="D10F9E4C29D341C3A8FC7EFD24D05488"/>
          </w:pPr>
          <w:r w:rsidRPr="002059E6">
            <w:rPr>
              <w:rStyle w:val="PlaceholderText"/>
            </w:rPr>
            <w:t>Choose an item.</w:t>
          </w:r>
        </w:p>
      </w:docPartBody>
    </w:docPart>
    <w:docPart>
      <w:docPartPr>
        <w:name w:val="7DCA0DA41AC0486CBFDD256089C13B5D"/>
        <w:category>
          <w:name w:val="General"/>
          <w:gallery w:val="placeholder"/>
        </w:category>
        <w:types>
          <w:type w:val="bbPlcHdr"/>
        </w:types>
        <w:behaviors>
          <w:behavior w:val="content"/>
        </w:behaviors>
        <w:guid w:val="{47564EEC-574C-4491-A53E-31D062CA80E7}"/>
      </w:docPartPr>
      <w:docPartBody>
        <w:p w:rsidR="006F3B62" w:rsidRDefault="006F3B62" w:rsidP="006F3B62">
          <w:pPr>
            <w:pStyle w:val="7DCA0DA41AC0486CBFDD256089C13B5D"/>
          </w:pPr>
          <w:r w:rsidRPr="002059E6">
            <w:rPr>
              <w:rStyle w:val="PlaceholderText"/>
            </w:rPr>
            <w:t>Choose an item.</w:t>
          </w:r>
        </w:p>
      </w:docPartBody>
    </w:docPart>
    <w:docPart>
      <w:docPartPr>
        <w:name w:val="681205AB1AD64AB691E047D18C4842B1"/>
        <w:category>
          <w:name w:val="General"/>
          <w:gallery w:val="placeholder"/>
        </w:category>
        <w:types>
          <w:type w:val="bbPlcHdr"/>
        </w:types>
        <w:behaviors>
          <w:behavior w:val="content"/>
        </w:behaviors>
        <w:guid w:val="{E1ED321F-A05D-4733-BCD2-9341D0CD0107}"/>
      </w:docPartPr>
      <w:docPartBody>
        <w:p w:rsidR="006F3B62" w:rsidRDefault="006F3B62" w:rsidP="006F3B62">
          <w:pPr>
            <w:pStyle w:val="681205AB1AD64AB691E047D18C4842B1"/>
          </w:pPr>
          <w:r w:rsidRPr="002059E6">
            <w:rPr>
              <w:rStyle w:val="PlaceholderText"/>
            </w:rPr>
            <w:t>Choose an item.</w:t>
          </w:r>
        </w:p>
      </w:docPartBody>
    </w:docPart>
    <w:docPart>
      <w:docPartPr>
        <w:name w:val="B059435746C542AF99FA364C729EF0ED"/>
        <w:category>
          <w:name w:val="General"/>
          <w:gallery w:val="placeholder"/>
        </w:category>
        <w:types>
          <w:type w:val="bbPlcHdr"/>
        </w:types>
        <w:behaviors>
          <w:behavior w:val="content"/>
        </w:behaviors>
        <w:guid w:val="{AF0BC9E3-99AB-4943-809C-3C3718C5F814}"/>
      </w:docPartPr>
      <w:docPartBody>
        <w:p w:rsidR="006F3B62" w:rsidRDefault="006F3B62" w:rsidP="006F3B62">
          <w:pPr>
            <w:pStyle w:val="B059435746C542AF99FA364C729EF0ED"/>
          </w:pPr>
          <w:r w:rsidRPr="002059E6">
            <w:rPr>
              <w:rStyle w:val="PlaceholderText"/>
            </w:rPr>
            <w:t>Choose an item.</w:t>
          </w:r>
        </w:p>
      </w:docPartBody>
    </w:docPart>
    <w:docPart>
      <w:docPartPr>
        <w:name w:val="22614682E71D4FEDB96628FF86256461"/>
        <w:category>
          <w:name w:val="General"/>
          <w:gallery w:val="placeholder"/>
        </w:category>
        <w:types>
          <w:type w:val="bbPlcHdr"/>
        </w:types>
        <w:behaviors>
          <w:behavior w:val="content"/>
        </w:behaviors>
        <w:guid w:val="{18DD8BB6-8A2F-4F26-8882-476956713652}"/>
      </w:docPartPr>
      <w:docPartBody>
        <w:p w:rsidR="006F3B62" w:rsidRDefault="006F3B62" w:rsidP="006F3B62">
          <w:pPr>
            <w:pStyle w:val="22614682E71D4FEDB96628FF86256461"/>
          </w:pPr>
          <w:r w:rsidRPr="002059E6">
            <w:rPr>
              <w:rStyle w:val="PlaceholderText"/>
            </w:rPr>
            <w:t>Choose an item.</w:t>
          </w:r>
        </w:p>
      </w:docPartBody>
    </w:docPart>
    <w:docPart>
      <w:docPartPr>
        <w:name w:val="80C60D8B297442B398818D907A09DAD4"/>
        <w:category>
          <w:name w:val="General"/>
          <w:gallery w:val="placeholder"/>
        </w:category>
        <w:types>
          <w:type w:val="bbPlcHdr"/>
        </w:types>
        <w:behaviors>
          <w:behavior w:val="content"/>
        </w:behaviors>
        <w:guid w:val="{EEF2BAEC-EE86-4E51-A706-5C643F6306A2}"/>
      </w:docPartPr>
      <w:docPartBody>
        <w:p w:rsidR="006F3B62" w:rsidRDefault="006F3B62" w:rsidP="006F3B62">
          <w:pPr>
            <w:pStyle w:val="80C60D8B297442B398818D907A09DAD4"/>
          </w:pPr>
          <w:r w:rsidRPr="002059E6">
            <w:rPr>
              <w:rStyle w:val="PlaceholderText"/>
            </w:rPr>
            <w:t>Choose an item.</w:t>
          </w:r>
        </w:p>
      </w:docPartBody>
    </w:docPart>
    <w:docPart>
      <w:docPartPr>
        <w:name w:val="42529FF38885451C8EFD4C1857F5F53E"/>
        <w:category>
          <w:name w:val="General"/>
          <w:gallery w:val="placeholder"/>
        </w:category>
        <w:types>
          <w:type w:val="bbPlcHdr"/>
        </w:types>
        <w:behaviors>
          <w:behavior w:val="content"/>
        </w:behaviors>
        <w:guid w:val="{4EE49E93-DC19-407C-B897-25F17047DA83}"/>
      </w:docPartPr>
      <w:docPartBody>
        <w:p w:rsidR="006F3B62" w:rsidRDefault="006F3B62" w:rsidP="006F3B62">
          <w:pPr>
            <w:pStyle w:val="42529FF38885451C8EFD4C1857F5F53E"/>
          </w:pPr>
          <w:r w:rsidRPr="002059E6">
            <w:rPr>
              <w:rStyle w:val="PlaceholderText"/>
            </w:rPr>
            <w:t>Choose an item.</w:t>
          </w:r>
        </w:p>
      </w:docPartBody>
    </w:docPart>
    <w:docPart>
      <w:docPartPr>
        <w:name w:val="2D0398B8C52F45179A05F2C1DB1D0DDE"/>
        <w:category>
          <w:name w:val="General"/>
          <w:gallery w:val="placeholder"/>
        </w:category>
        <w:types>
          <w:type w:val="bbPlcHdr"/>
        </w:types>
        <w:behaviors>
          <w:behavior w:val="content"/>
        </w:behaviors>
        <w:guid w:val="{7275B765-518A-4FC1-88E2-164351F169FD}"/>
      </w:docPartPr>
      <w:docPartBody>
        <w:p w:rsidR="006F3B62" w:rsidRDefault="006F3B62" w:rsidP="006F3B62">
          <w:pPr>
            <w:pStyle w:val="2D0398B8C52F45179A05F2C1DB1D0DDE"/>
          </w:pPr>
          <w:r w:rsidRPr="002059E6">
            <w:rPr>
              <w:rStyle w:val="PlaceholderText"/>
            </w:rPr>
            <w:t>Choose an item.</w:t>
          </w:r>
        </w:p>
      </w:docPartBody>
    </w:docPart>
    <w:docPart>
      <w:docPartPr>
        <w:name w:val="9396ACAEBFC94A798FFE48584662DFDA"/>
        <w:category>
          <w:name w:val="General"/>
          <w:gallery w:val="placeholder"/>
        </w:category>
        <w:types>
          <w:type w:val="bbPlcHdr"/>
        </w:types>
        <w:behaviors>
          <w:behavior w:val="content"/>
        </w:behaviors>
        <w:guid w:val="{DD2277D1-24A9-4130-B427-BB1509A9E234}"/>
      </w:docPartPr>
      <w:docPartBody>
        <w:p w:rsidR="006F3B62" w:rsidRDefault="006F3B62" w:rsidP="006F3B62">
          <w:pPr>
            <w:pStyle w:val="9396ACAEBFC94A798FFE48584662DFDA"/>
          </w:pPr>
          <w:r w:rsidRPr="002059E6">
            <w:rPr>
              <w:rStyle w:val="PlaceholderText"/>
            </w:rPr>
            <w:t>Choose an item.</w:t>
          </w:r>
        </w:p>
      </w:docPartBody>
    </w:docPart>
    <w:docPart>
      <w:docPartPr>
        <w:name w:val="6C430B15D43A473FB3787AF9F6EA3FD0"/>
        <w:category>
          <w:name w:val="General"/>
          <w:gallery w:val="placeholder"/>
        </w:category>
        <w:types>
          <w:type w:val="bbPlcHdr"/>
        </w:types>
        <w:behaviors>
          <w:behavior w:val="content"/>
        </w:behaviors>
        <w:guid w:val="{E96F3D04-A6BE-4293-9680-0E5C16B057EE}"/>
      </w:docPartPr>
      <w:docPartBody>
        <w:p w:rsidR="006F3B62" w:rsidRDefault="006F3B62" w:rsidP="006F3B62">
          <w:pPr>
            <w:pStyle w:val="6C430B15D43A473FB3787AF9F6EA3FD0"/>
          </w:pPr>
          <w:r w:rsidRPr="002059E6">
            <w:rPr>
              <w:rStyle w:val="PlaceholderText"/>
            </w:rPr>
            <w:t>Choose an item.</w:t>
          </w:r>
        </w:p>
      </w:docPartBody>
    </w:docPart>
    <w:docPart>
      <w:docPartPr>
        <w:name w:val="65209B12C0E3466DBA6F25033B782ECD"/>
        <w:category>
          <w:name w:val="General"/>
          <w:gallery w:val="placeholder"/>
        </w:category>
        <w:types>
          <w:type w:val="bbPlcHdr"/>
        </w:types>
        <w:behaviors>
          <w:behavior w:val="content"/>
        </w:behaviors>
        <w:guid w:val="{5DCE05A1-C609-4D12-8441-D88ACA052F04}"/>
      </w:docPartPr>
      <w:docPartBody>
        <w:p w:rsidR="006F3B62" w:rsidRDefault="006F3B62" w:rsidP="006F3B62">
          <w:pPr>
            <w:pStyle w:val="65209B12C0E3466DBA6F25033B782ECD"/>
          </w:pPr>
          <w:r w:rsidRPr="002059E6">
            <w:rPr>
              <w:rStyle w:val="PlaceholderText"/>
            </w:rPr>
            <w:t>Choose an item.</w:t>
          </w:r>
        </w:p>
      </w:docPartBody>
    </w:docPart>
    <w:docPart>
      <w:docPartPr>
        <w:name w:val="61F924ECC91341EEAB53D8C11C2A58F8"/>
        <w:category>
          <w:name w:val="General"/>
          <w:gallery w:val="placeholder"/>
        </w:category>
        <w:types>
          <w:type w:val="bbPlcHdr"/>
        </w:types>
        <w:behaviors>
          <w:behavior w:val="content"/>
        </w:behaviors>
        <w:guid w:val="{8C5CC255-A019-4BCF-8676-818D31915564}"/>
      </w:docPartPr>
      <w:docPartBody>
        <w:p w:rsidR="006F3B62" w:rsidRDefault="006F3B62" w:rsidP="006F3B62">
          <w:pPr>
            <w:pStyle w:val="61F924ECC91341EEAB53D8C11C2A58F8"/>
          </w:pPr>
          <w:r w:rsidRPr="002059E6">
            <w:rPr>
              <w:rStyle w:val="PlaceholderText"/>
            </w:rPr>
            <w:t>Choose an item.</w:t>
          </w:r>
        </w:p>
      </w:docPartBody>
    </w:docPart>
    <w:docPart>
      <w:docPartPr>
        <w:name w:val="F7BC7CB59AD640ADAD38368511FDE64C"/>
        <w:category>
          <w:name w:val="General"/>
          <w:gallery w:val="placeholder"/>
        </w:category>
        <w:types>
          <w:type w:val="bbPlcHdr"/>
        </w:types>
        <w:behaviors>
          <w:behavior w:val="content"/>
        </w:behaviors>
        <w:guid w:val="{5D20C4A2-02B6-4139-A05D-46B67A0D87F0}"/>
      </w:docPartPr>
      <w:docPartBody>
        <w:p w:rsidR="006F3B62" w:rsidRDefault="006F3B62" w:rsidP="006F3B62">
          <w:pPr>
            <w:pStyle w:val="F7BC7CB59AD640ADAD38368511FDE64C"/>
          </w:pPr>
          <w:r w:rsidRPr="002059E6">
            <w:rPr>
              <w:rStyle w:val="PlaceholderText"/>
            </w:rPr>
            <w:t>Choose an item.</w:t>
          </w:r>
        </w:p>
      </w:docPartBody>
    </w:docPart>
    <w:docPart>
      <w:docPartPr>
        <w:name w:val="541C29A27FD145C7AD71ABC7F3F15893"/>
        <w:category>
          <w:name w:val="General"/>
          <w:gallery w:val="placeholder"/>
        </w:category>
        <w:types>
          <w:type w:val="bbPlcHdr"/>
        </w:types>
        <w:behaviors>
          <w:behavior w:val="content"/>
        </w:behaviors>
        <w:guid w:val="{8D8A9DF0-335F-45E3-BA70-14C6F42639CE}"/>
      </w:docPartPr>
      <w:docPartBody>
        <w:p w:rsidR="006F3B62" w:rsidRDefault="006F3B62" w:rsidP="006F3B62">
          <w:pPr>
            <w:pStyle w:val="541C29A27FD145C7AD71ABC7F3F15893"/>
          </w:pPr>
          <w:r w:rsidRPr="002059E6">
            <w:rPr>
              <w:rStyle w:val="PlaceholderText"/>
            </w:rPr>
            <w:t>Choose an item.</w:t>
          </w:r>
        </w:p>
      </w:docPartBody>
    </w:docPart>
    <w:docPart>
      <w:docPartPr>
        <w:name w:val="1589A40FB0A34AF29C0F57B2B9779BD2"/>
        <w:category>
          <w:name w:val="General"/>
          <w:gallery w:val="placeholder"/>
        </w:category>
        <w:types>
          <w:type w:val="bbPlcHdr"/>
        </w:types>
        <w:behaviors>
          <w:behavior w:val="content"/>
        </w:behaviors>
        <w:guid w:val="{8630354E-2107-4C85-8A39-22261CBCE174}"/>
      </w:docPartPr>
      <w:docPartBody>
        <w:p w:rsidR="006F3B62" w:rsidRDefault="006F3B62" w:rsidP="006F3B62">
          <w:pPr>
            <w:pStyle w:val="1589A40FB0A34AF29C0F57B2B9779BD2"/>
          </w:pPr>
          <w:r w:rsidRPr="002059E6">
            <w:rPr>
              <w:rStyle w:val="PlaceholderText"/>
            </w:rPr>
            <w:t>Choose an item.</w:t>
          </w:r>
        </w:p>
      </w:docPartBody>
    </w:docPart>
    <w:docPart>
      <w:docPartPr>
        <w:name w:val="10B7B3F3C94243C688A694331F1CDBED"/>
        <w:category>
          <w:name w:val="General"/>
          <w:gallery w:val="placeholder"/>
        </w:category>
        <w:types>
          <w:type w:val="bbPlcHdr"/>
        </w:types>
        <w:behaviors>
          <w:behavior w:val="content"/>
        </w:behaviors>
        <w:guid w:val="{1F9A3C70-48C8-40EF-922F-A645592505B4}"/>
      </w:docPartPr>
      <w:docPartBody>
        <w:p w:rsidR="006F3B62" w:rsidRDefault="006F3B62" w:rsidP="006F3B62">
          <w:pPr>
            <w:pStyle w:val="10B7B3F3C94243C688A694331F1CDBED"/>
          </w:pPr>
          <w:r w:rsidRPr="002059E6">
            <w:rPr>
              <w:rStyle w:val="PlaceholderText"/>
            </w:rPr>
            <w:t>Choose an item.</w:t>
          </w:r>
        </w:p>
      </w:docPartBody>
    </w:docPart>
    <w:docPart>
      <w:docPartPr>
        <w:name w:val="1E871622ACF447FD8E3AAD72E1845EB0"/>
        <w:category>
          <w:name w:val="General"/>
          <w:gallery w:val="placeholder"/>
        </w:category>
        <w:types>
          <w:type w:val="bbPlcHdr"/>
        </w:types>
        <w:behaviors>
          <w:behavior w:val="content"/>
        </w:behaviors>
        <w:guid w:val="{63C43229-62B1-4265-8D95-8B6093F6E862}"/>
      </w:docPartPr>
      <w:docPartBody>
        <w:p w:rsidR="006F3B62" w:rsidRDefault="006F3B62" w:rsidP="006F3B62">
          <w:pPr>
            <w:pStyle w:val="1E871622ACF447FD8E3AAD72E1845EB0"/>
          </w:pPr>
          <w:r w:rsidRPr="002059E6">
            <w:rPr>
              <w:rStyle w:val="PlaceholderText"/>
            </w:rPr>
            <w:t>Choose an item.</w:t>
          </w:r>
        </w:p>
      </w:docPartBody>
    </w:docPart>
    <w:docPart>
      <w:docPartPr>
        <w:name w:val="71BD7EB03AC7410C87320AA58D8BDCFC"/>
        <w:category>
          <w:name w:val="General"/>
          <w:gallery w:val="placeholder"/>
        </w:category>
        <w:types>
          <w:type w:val="bbPlcHdr"/>
        </w:types>
        <w:behaviors>
          <w:behavior w:val="content"/>
        </w:behaviors>
        <w:guid w:val="{E8A40AC1-7E74-4170-B042-67AE86C72405}"/>
      </w:docPartPr>
      <w:docPartBody>
        <w:p w:rsidR="006F3B62" w:rsidRDefault="006F3B62" w:rsidP="006F3B62">
          <w:pPr>
            <w:pStyle w:val="71BD7EB03AC7410C87320AA58D8BDCFC"/>
          </w:pPr>
          <w:r w:rsidRPr="002059E6">
            <w:rPr>
              <w:rStyle w:val="PlaceholderText"/>
            </w:rPr>
            <w:t>Choose an item.</w:t>
          </w:r>
        </w:p>
      </w:docPartBody>
    </w:docPart>
    <w:docPart>
      <w:docPartPr>
        <w:name w:val="248AB8389B96492480C1374BC211DD50"/>
        <w:category>
          <w:name w:val="General"/>
          <w:gallery w:val="placeholder"/>
        </w:category>
        <w:types>
          <w:type w:val="bbPlcHdr"/>
        </w:types>
        <w:behaviors>
          <w:behavior w:val="content"/>
        </w:behaviors>
        <w:guid w:val="{972166F4-A805-4557-A8D0-E4C7CC3A2207}"/>
      </w:docPartPr>
      <w:docPartBody>
        <w:p w:rsidR="006F3B62" w:rsidRDefault="006F3B62" w:rsidP="006F3B62">
          <w:pPr>
            <w:pStyle w:val="248AB8389B96492480C1374BC211DD50"/>
          </w:pPr>
          <w:r w:rsidRPr="002059E6">
            <w:rPr>
              <w:rStyle w:val="PlaceholderText"/>
            </w:rPr>
            <w:t>Choose an item.</w:t>
          </w:r>
        </w:p>
      </w:docPartBody>
    </w:docPart>
    <w:docPart>
      <w:docPartPr>
        <w:name w:val="42224913106945859C10D14C7BB09835"/>
        <w:category>
          <w:name w:val="General"/>
          <w:gallery w:val="placeholder"/>
        </w:category>
        <w:types>
          <w:type w:val="bbPlcHdr"/>
        </w:types>
        <w:behaviors>
          <w:behavior w:val="content"/>
        </w:behaviors>
        <w:guid w:val="{54A50A8A-9AF3-420D-B3CB-78A207C7F041}"/>
      </w:docPartPr>
      <w:docPartBody>
        <w:p w:rsidR="006F3B62" w:rsidRDefault="006F3B62" w:rsidP="006F3B62">
          <w:pPr>
            <w:pStyle w:val="42224913106945859C10D14C7BB09835"/>
          </w:pPr>
          <w:r w:rsidRPr="002059E6">
            <w:rPr>
              <w:rStyle w:val="PlaceholderText"/>
            </w:rPr>
            <w:t>Choose an item.</w:t>
          </w:r>
        </w:p>
      </w:docPartBody>
    </w:docPart>
    <w:docPart>
      <w:docPartPr>
        <w:name w:val="DF01B87B26474A08B35C2E4CF6EFD887"/>
        <w:category>
          <w:name w:val="General"/>
          <w:gallery w:val="placeholder"/>
        </w:category>
        <w:types>
          <w:type w:val="bbPlcHdr"/>
        </w:types>
        <w:behaviors>
          <w:behavior w:val="content"/>
        </w:behaviors>
        <w:guid w:val="{D2B935E1-97A3-4F90-8540-6D7B19B1718D}"/>
      </w:docPartPr>
      <w:docPartBody>
        <w:p w:rsidR="006F3B62" w:rsidRDefault="006F3B62" w:rsidP="006F3B62">
          <w:pPr>
            <w:pStyle w:val="DF01B87B26474A08B35C2E4CF6EFD887"/>
          </w:pPr>
          <w:r w:rsidRPr="002059E6">
            <w:rPr>
              <w:rStyle w:val="PlaceholderText"/>
            </w:rPr>
            <w:t>Choose an item.</w:t>
          </w:r>
        </w:p>
      </w:docPartBody>
    </w:docPart>
    <w:docPart>
      <w:docPartPr>
        <w:name w:val="4FA78E50C501454989731E67D4C07248"/>
        <w:category>
          <w:name w:val="General"/>
          <w:gallery w:val="placeholder"/>
        </w:category>
        <w:types>
          <w:type w:val="bbPlcHdr"/>
        </w:types>
        <w:behaviors>
          <w:behavior w:val="content"/>
        </w:behaviors>
        <w:guid w:val="{F84D45BD-1B61-4A9C-975D-522AC078A1F4}"/>
      </w:docPartPr>
      <w:docPartBody>
        <w:p w:rsidR="006F3B62" w:rsidRDefault="006F3B62" w:rsidP="006F3B62">
          <w:pPr>
            <w:pStyle w:val="4FA78E50C501454989731E67D4C07248"/>
          </w:pPr>
          <w:r w:rsidRPr="002059E6">
            <w:rPr>
              <w:rStyle w:val="PlaceholderText"/>
            </w:rPr>
            <w:t>Choose an item.</w:t>
          </w:r>
        </w:p>
      </w:docPartBody>
    </w:docPart>
    <w:docPart>
      <w:docPartPr>
        <w:name w:val="B66BFDCD04E84E30AC7F6852F41154AA"/>
        <w:category>
          <w:name w:val="General"/>
          <w:gallery w:val="placeholder"/>
        </w:category>
        <w:types>
          <w:type w:val="bbPlcHdr"/>
        </w:types>
        <w:behaviors>
          <w:behavior w:val="content"/>
        </w:behaviors>
        <w:guid w:val="{BB4E25D8-2216-479A-ADA6-158D3532CCF9}"/>
      </w:docPartPr>
      <w:docPartBody>
        <w:p w:rsidR="006F3B62" w:rsidRDefault="006F3B62" w:rsidP="006F3B62">
          <w:pPr>
            <w:pStyle w:val="B66BFDCD04E84E30AC7F6852F41154AA"/>
          </w:pPr>
          <w:r w:rsidRPr="002059E6">
            <w:rPr>
              <w:rStyle w:val="PlaceholderText"/>
            </w:rPr>
            <w:t>Choose an item.</w:t>
          </w:r>
        </w:p>
      </w:docPartBody>
    </w:docPart>
    <w:docPart>
      <w:docPartPr>
        <w:name w:val="CADC740E928447BBBD0FE23A842BD019"/>
        <w:category>
          <w:name w:val="General"/>
          <w:gallery w:val="placeholder"/>
        </w:category>
        <w:types>
          <w:type w:val="bbPlcHdr"/>
        </w:types>
        <w:behaviors>
          <w:behavior w:val="content"/>
        </w:behaviors>
        <w:guid w:val="{89A164AE-FB75-4114-84B3-1FDEB32441DB}"/>
      </w:docPartPr>
      <w:docPartBody>
        <w:p w:rsidR="006F3B62" w:rsidRDefault="006F3B62" w:rsidP="006F3B62">
          <w:pPr>
            <w:pStyle w:val="CADC740E928447BBBD0FE23A842BD019"/>
          </w:pPr>
          <w:r w:rsidRPr="002059E6">
            <w:rPr>
              <w:rStyle w:val="PlaceholderText"/>
            </w:rPr>
            <w:t>Choose an item.</w:t>
          </w:r>
        </w:p>
      </w:docPartBody>
    </w:docPart>
    <w:docPart>
      <w:docPartPr>
        <w:name w:val="23DEEEB91BB0440AA8B3C682A17AFBF2"/>
        <w:category>
          <w:name w:val="General"/>
          <w:gallery w:val="placeholder"/>
        </w:category>
        <w:types>
          <w:type w:val="bbPlcHdr"/>
        </w:types>
        <w:behaviors>
          <w:behavior w:val="content"/>
        </w:behaviors>
        <w:guid w:val="{24EC4D80-F84A-4A3F-97B9-0C0200EF614B}"/>
      </w:docPartPr>
      <w:docPartBody>
        <w:p w:rsidR="006F3B62" w:rsidRDefault="006F3B62" w:rsidP="006F3B62">
          <w:pPr>
            <w:pStyle w:val="23DEEEB91BB0440AA8B3C682A17AFBF2"/>
          </w:pPr>
          <w:r w:rsidRPr="002059E6">
            <w:rPr>
              <w:rStyle w:val="PlaceholderText"/>
            </w:rPr>
            <w:t>Choose an item.</w:t>
          </w:r>
        </w:p>
      </w:docPartBody>
    </w:docPart>
    <w:docPart>
      <w:docPartPr>
        <w:name w:val="53EEC7E5FD7344B3B53BCEA0097002F6"/>
        <w:category>
          <w:name w:val="General"/>
          <w:gallery w:val="placeholder"/>
        </w:category>
        <w:types>
          <w:type w:val="bbPlcHdr"/>
        </w:types>
        <w:behaviors>
          <w:behavior w:val="content"/>
        </w:behaviors>
        <w:guid w:val="{ED03827E-8583-4E9A-9F00-C50AB651E9CE}"/>
      </w:docPartPr>
      <w:docPartBody>
        <w:p w:rsidR="006F3B62" w:rsidRDefault="006F3B62" w:rsidP="006F3B62">
          <w:pPr>
            <w:pStyle w:val="53EEC7E5FD7344B3B53BCEA0097002F6"/>
          </w:pPr>
          <w:r w:rsidRPr="002059E6">
            <w:rPr>
              <w:rStyle w:val="PlaceholderText"/>
            </w:rPr>
            <w:t>Choose an item.</w:t>
          </w:r>
        </w:p>
      </w:docPartBody>
    </w:docPart>
    <w:docPart>
      <w:docPartPr>
        <w:name w:val="E2364E1053EC49F498A93983198CF55A"/>
        <w:category>
          <w:name w:val="General"/>
          <w:gallery w:val="placeholder"/>
        </w:category>
        <w:types>
          <w:type w:val="bbPlcHdr"/>
        </w:types>
        <w:behaviors>
          <w:behavior w:val="content"/>
        </w:behaviors>
        <w:guid w:val="{5972C241-DC88-4235-9F97-7BCF659F2B56}"/>
      </w:docPartPr>
      <w:docPartBody>
        <w:p w:rsidR="006F3B62" w:rsidRDefault="006F3B62" w:rsidP="006F3B62">
          <w:pPr>
            <w:pStyle w:val="E2364E1053EC49F498A93983198CF55A"/>
          </w:pPr>
          <w:r w:rsidRPr="002059E6">
            <w:rPr>
              <w:rStyle w:val="PlaceholderText"/>
            </w:rPr>
            <w:t>Choose an item.</w:t>
          </w:r>
        </w:p>
      </w:docPartBody>
    </w:docPart>
    <w:docPart>
      <w:docPartPr>
        <w:name w:val="4ED76A4FCABC4885A96C35A5C538BB4F"/>
        <w:category>
          <w:name w:val="General"/>
          <w:gallery w:val="placeholder"/>
        </w:category>
        <w:types>
          <w:type w:val="bbPlcHdr"/>
        </w:types>
        <w:behaviors>
          <w:behavior w:val="content"/>
        </w:behaviors>
        <w:guid w:val="{B6B06CE1-F50E-4928-98EC-D8EAD3100B9D}"/>
      </w:docPartPr>
      <w:docPartBody>
        <w:p w:rsidR="006F3B62" w:rsidRDefault="006F3B62" w:rsidP="006F3B62">
          <w:pPr>
            <w:pStyle w:val="4ED76A4FCABC4885A96C35A5C538BB4F"/>
          </w:pPr>
          <w:r w:rsidRPr="002059E6">
            <w:rPr>
              <w:rStyle w:val="PlaceholderText"/>
            </w:rPr>
            <w:t>Choose an item.</w:t>
          </w:r>
        </w:p>
      </w:docPartBody>
    </w:docPart>
    <w:docPart>
      <w:docPartPr>
        <w:name w:val="7885C2EC73404F24A949EA817C7789FF"/>
        <w:category>
          <w:name w:val="General"/>
          <w:gallery w:val="placeholder"/>
        </w:category>
        <w:types>
          <w:type w:val="bbPlcHdr"/>
        </w:types>
        <w:behaviors>
          <w:behavior w:val="content"/>
        </w:behaviors>
        <w:guid w:val="{03E3F979-EF97-4F42-8F61-FF53C7829175}"/>
      </w:docPartPr>
      <w:docPartBody>
        <w:p w:rsidR="006F3B62" w:rsidRDefault="006F3B62" w:rsidP="006F3B62">
          <w:pPr>
            <w:pStyle w:val="7885C2EC73404F24A949EA817C7789FF"/>
          </w:pPr>
          <w:r w:rsidRPr="002059E6">
            <w:rPr>
              <w:rStyle w:val="PlaceholderText"/>
            </w:rPr>
            <w:t>Choose an item.</w:t>
          </w:r>
        </w:p>
      </w:docPartBody>
    </w:docPart>
    <w:docPart>
      <w:docPartPr>
        <w:name w:val="ED548656F29E46F0819E746B1AB37883"/>
        <w:category>
          <w:name w:val="General"/>
          <w:gallery w:val="placeholder"/>
        </w:category>
        <w:types>
          <w:type w:val="bbPlcHdr"/>
        </w:types>
        <w:behaviors>
          <w:behavior w:val="content"/>
        </w:behaviors>
        <w:guid w:val="{59F117B8-F174-43DB-85C3-08BA3A7EF227}"/>
      </w:docPartPr>
      <w:docPartBody>
        <w:p w:rsidR="006F3B62" w:rsidRDefault="006F3B62" w:rsidP="006F3B62">
          <w:pPr>
            <w:pStyle w:val="ED548656F29E46F0819E746B1AB37883"/>
          </w:pPr>
          <w:r w:rsidRPr="002059E6">
            <w:rPr>
              <w:rStyle w:val="PlaceholderText"/>
            </w:rPr>
            <w:t>Choose an item.</w:t>
          </w:r>
        </w:p>
      </w:docPartBody>
    </w:docPart>
    <w:docPart>
      <w:docPartPr>
        <w:name w:val="923BF9FA2A4A44ACB56ADAD4D9CB81B1"/>
        <w:category>
          <w:name w:val="General"/>
          <w:gallery w:val="placeholder"/>
        </w:category>
        <w:types>
          <w:type w:val="bbPlcHdr"/>
        </w:types>
        <w:behaviors>
          <w:behavior w:val="content"/>
        </w:behaviors>
        <w:guid w:val="{F0AB9529-C4B1-4BF8-8A17-BAD1D022E481}"/>
      </w:docPartPr>
      <w:docPartBody>
        <w:p w:rsidR="006F3B62" w:rsidRDefault="006F3B62" w:rsidP="006F3B62">
          <w:pPr>
            <w:pStyle w:val="923BF9FA2A4A44ACB56ADAD4D9CB81B1"/>
          </w:pPr>
          <w:r w:rsidRPr="002059E6">
            <w:rPr>
              <w:rStyle w:val="PlaceholderText"/>
            </w:rPr>
            <w:t>Choose an item.</w:t>
          </w:r>
        </w:p>
      </w:docPartBody>
    </w:docPart>
    <w:docPart>
      <w:docPartPr>
        <w:name w:val="13007E7AA2954B2A838DB58DBE33DF66"/>
        <w:category>
          <w:name w:val="General"/>
          <w:gallery w:val="placeholder"/>
        </w:category>
        <w:types>
          <w:type w:val="bbPlcHdr"/>
        </w:types>
        <w:behaviors>
          <w:behavior w:val="content"/>
        </w:behaviors>
        <w:guid w:val="{D6EBAC16-9480-4833-B92F-C2ABBCF9207D}"/>
      </w:docPartPr>
      <w:docPartBody>
        <w:p w:rsidR="006F3B62" w:rsidRDefault="006F3B62" w:rsidP="006F3B62">
          <w:pPr>
            <w:pStyle w:val="13007E7AA2954B2A838DB58DBE33DF66"/>
          </w:pPr>
          <w:r w:rsidRPr="002059E6">
            <w:rPr>
              <w:rStyle w:val="PlaceholderText"/>
            </w:rPr>
            <w:t>Choose an item.</w:t>
          </w:r>
        </w:p>
      </w:docPartBody>
    </w:docPart>
    <w:docPart>
      <w:docPartPr>
        <w:name w:val="21B21D3BD3D64FA6ADD13E4C67AC43D9"/>
        <w:category>
          <w:name w:val="General"/>
          <w:gallery w:val="placeholder"/>
        </w:category>
        <w:types>
          <w:type w:val="bbPlcHdr"/>
        </w:types>
        <w:behaviors>
          <w:behavior w:val="content"/>
        </w:behaviors>
        <w:guid w:val="{CC95D8FB-E1ED-451F-8558-738047624E78}"/>
      </w:docPartPr>
      <w:docPartBody>
        <w:p w:rsidR="006F3B62" w:rsidRDefault="006F3B62" w:rsidP="006F3B62">
          <w:pPr>
            <w:pStyle w:val="21B21D3BD3D64FA6ADD13E4C67AC43D9"/>
          </w:pPr>
          <w:r w:rsidRPr="002059E6">
            <w:rPr>
              <w:rStyle w:val="PlaceholderText"/>
            </w:rPr>
            <w:t>Choose an item.</w:t>
          </w:r>
        </w:p>
      </w:docPartBody>
    </w:docPart>
    <w:docPart>
      <w:docPartPr>
        <w:name w:val="233786480420401A80BA3E5ECEA51A4A"/>
        <w:category>
          <w:name w:val="General"/>
          <w:gallery w:val="placeholder"/>
        </w:category>
        <w:types>
          <w:type w:val="bbPlcHdr"/>
        </w:types>
        <w:behaviors>
          <w:behavior w:val="content"/>
        </w:behaviors>
        <w:guid w:val="{2AD73284-3DB3-43B1-BBD9-9BCC8340B427}"/>
      </w:docPartPr>
      <w:docPartBody>
        <w:p w:rsidR="006F3B62" w:rsidRDefault="006F3B62" w:rsidP="006F3B62">
          <w:pPr>
            <w:pStyle w:val="233786480420401A80BA3E5ECEA51A4A"/>
          </w:pPr>
          <w:r w:rsidRPr="002059E6">
            <w:rPr>
              <w:rStyle w:val="PlaceholderText"/>
            </w:rPr>
            <w:t>Choose an item.</w:t>
          </w:r>
        </w:p>
      </w:docPartBody>
    </w:docPart>
    <w:docPart>
      <w:docPartPr>
        <w:name w:val="D9DD1511157144499F5AE29ED6904468"/>
        <w:category>
          <w:name w:val="General"/>
          <w:gallery w:val="placeholder"/>
        </w:category>
        <w:types>
          <w:type w:val="bbPlcHdr"/>
        </w:types>
        <w:behaviors>
          <w:behavior w:val="content"/>
        </w:behaviors>
        <w:guid w:val="{5130646B-FCDE-4904-AB2C-931775FC6A1A}"/>
      </w:docPartPr>
      <w:docPartBody>
        <w:p w:rsidR="006F3B62" w:rsidRDefault="006F3B62" w:rsidP="006F3B62">
          <w:pPr>
            <w:pStyle w:val="D9DD1511157144499F5AE29ED6904468"/>
          </w:pPr>
          <w:r w:rsidRPr="002059E6">
            <w:rPr>
              <w:rStyle w:val="PlaceholderText"/>
            </w:rPr>
            <w:t>Choose an item.</w:t>
          </w:r>
        </w:p>
      </w:docPartBody>
    </w:docPart>
    <w:docPart>
      <w:docPartPr>
        <w:name w:val="7B3592DC36C4497597C1308BD916517C"/>
        <w:category>
          <w:name w:val="General"/>
          <w:gallery w:val="placeholder"/>
        </w:category>
        <w:types>
          <w:type w:val="bbPlcHdr"/>
        </w:types>
        <w:behaviors>
          <w:behavior w:val="content"/>
        </w:behaviors>
        <w:guid w:val="{FF37ABBB-41D9-4073-A382-4BAE996AD7A9}"/>
      </w:docPartPr>
      <w:docPartBody>
        <w:p w:rsidR="006F3B62" w:rsidRDefault="006F3B62" w:rsidP="006F3B62">
          <w:pPr>
            <w:pStyle w:val="7B3592DC36C4497597C1308BD916517C"/>
          </w:pPr>
          <w:r w:rsidRPr="002059E6">
            <w:rPr>
              <w:rStyle w:val="PlaceholderText"/>
            </w:rPr>
            <w:t>Choose an item.</w:t>
          </w:r>
        </w:p>
      </w:docPartBody>
    </w:docPart>
    <w:docPart>
      <w:docPartPr>
        <w:name w:val="12E3708B36B24C1DA5688C01C09AC41C"/>
        <w:category>
          <w:name w:val="General"/>
          <w:gallery w:val="placeholder"/>
        </w:category>
        <w:types>
          <w:type w:val="bbPlcHdr"/>
        </w:types>
        <w:behaviors>
          <w:behavior w:val="content"/>
        </w:behaviors>
        <w:guid w:val="{33818147-C0D5-4451-8603-3B7DB8346A39}"/>
      </w:docPartPr>
      <w:docPartBody>
        <w:p w:rsidR="006F3B62" w:rsidRDefault="006F3B62" w:rsidP="006F3B62">
          <w:pPr>
            <w:pStyle w:val="12E3708B36B24C1DA5688C01C09AC41C"/>
          </w:pPr>
          <w:r w:rsidRPr="002059E6">
            <w:rPr>
              <w:rStyle w:val="PlaceholderText"/>
            </w:rPr>
            <w:t>Choose an item.</w:t>
          </w:r>
        </w:p>
      </w:docPartBody>
    </w:docPart>
    <w:docPart>
      <w:docPartPr>
        <w:name w:val="21402EB912284957AFEDF77D7A903655"/>
        <w:category>
          <w:name w:val="General"/>
          <w:gallery w:val="placeholder"/>
        </w:category>
        <w:types>
          <w:type w:val="bbPlcHdr"/>
        </w:types>
        <w:behaviors>
          <w:behavior w:val="content"/>
        </w:behaviors>
        <w:guid w:val="{C1ED93DD-83BD-48FC-9548-E34A3AE15F87}"/>
      </w:docPartPr>
      <w:docPartBody>
        <w:p w:rsidR="006F3B62" w:rsidRDefault="006F3B62" w:rsidP="006F3B62">
          <w:pPr>
            <w:pStyle w:val="21402EB912284957AFEDF77D7A903655"/>
          </w:pPr>
          <w:r w:rsidRPr="002059E6">
            <w:rPr>
              <w:rStyle w:val="PlaceholderText"/>
            </w:rPr>
            <w:t>Choose an item.</w:t>
          </w:r>
        </w:p>
      </w:docPartBody>
    </w:docPart>
    <w:docPart>
      <w:docPartPr>
        <w:name w:val="B8C4F503C32E4B9785D62947FA361939"/>
        <w:category>
          <w:name w:val="General"/>
          <w:gallery w:val="placeholder"/>
        </w:category>
        <w:types>
          <w:type w:val="bbPlcHdr"/>
        </w:types>
        <w:behaviors>
          <w:behavior w:val="content"/>
        </w:behaviors>
        <w:guid w:val="{5480E813-57C3-4738-ADB7-5EBFFBA2D06E}"/>
      </w:docPartPr>
      <w:docPartBody>
        <w:p w:rsidR="006F3B62" w:rsidRDefault="006F3B62" w:rsidP="006F3B62">
          <w:pPr>
            <w:pStyle w:val="B8C4F503C32E4B9785D62947FA361939"/>
          </w:pPr>
          <w:r w:rsidRPr="002059E6">
            <w:rPr>
              <w:rStyle w:val="PlaceholderText"/>
            </w:rPr>
            <w:t>Choose an item.</w:t>
          </w:r>
        </w:p>
      </w:docPartBody>
    </w:docPart>
    <w:docPart>
      <w:docPartPr>
        <w:name w:val="20D0F6730FC8455386C843CB11D9BE74"/>
        <w:category>
          <w:name w:val="General"/>
          <w:gallery w:val="placeholder"/>
        </w:category>
        <w:types>
          <w:type w:val="bbPlcHdr"/>
        </w:types>
        <w:behaviors>
          <w:behavior w:val="content"/>
        </w:behaviors>
        <w:guid w:val="{A07E5E1C-7F5A-4A15-9E44-33DD97763DC2}"/>
      </w:docPartPr>
      <w:docPartBody>
        <w:p w:rsidR="006F3B62" w:rsidRDefault="006F3B62" w:rsidP="006F3B62">
          <w:pPr>
            <w:pStyle w:val="20D0F6730FC8455386C843CB11D9BE74"/>
          </w:pPr>
          <w:r w:rsidRPr="002059E6">
            <w:rPr>
              <w:rStyle w:val="PlaceholderText"/>
            </w:rPr>
            <w:t>Choose an item.</w:t>
          </w:r>
        </w:p>
      </w:docPartBody>
    </w:docPart>
    <w:docPart>
      <w:docPartPr>
        <w:name w:val="7F9420C992AD475D9A5797463B35A0A8"/>
        <w:category>
          <w:name w:val="General"/>
          <w:gallery w:val="placeholder"/>
        </w:category>
        <w:types>
          <w:type w:val="bbPlcHdr"/>
        </w:types>
        <w:behaviors>
          <w:behavior w:val="content"/>
        </w:behaviors>
        <w:guid w:val="{CAB03D54-80D8-4A92-A473-919A677BAE20}"/>
      </w:docPartPr>
      <w:docPartBody>
        <w:p w:rsidR="006F3B62" w:rsidRDefault="006F3B62" w:rsidP="006F3B62">
          <w:pPr>
            <w:pStyle w:val="7F9420C992AD475D9A5797463B35A0A8"/>
          </w:pPr>
          <w:r w:rsidRPr="002059E6">
            <w:rPr>
              <w:rStyle w:val="PlaceholderText"/>
            </w:rPr>
            <w:t>Choose an item.</w:t>
          </w:r>
        </w:p>
      </w:docPartBody>
    </w:docPart>
    <w:docPart>
      <w:docPartPr>
        <w:name w:val="1E8360F46FAB4F768E021330154827EB"/>
        <w:category>
          <w:name w:val="General"/>
          <w:gallery w:val="placeholder"/>
        </w:category>
        <w:types>
          <w:type w:val="bbPlcHdr"/>
        </w:types>
        <w:behaviors>
          <w:behavior w:val="content"/>
        </w:behaviors>
        <w:guid w:val="{4D52A076-736F-4EFA-957E-F241CCEADA90}"/>
      </w:docPartPr>
      <w:docPartBody>
        <w:p w:rsidR="006F3B62" w:rsidRDefault="006F3B62" w:rsidP="006F3B62">
          <w:pPr>
            <w:pStyle w:val="1E8360F46FAB4F768E021330154827EB"/>
          </w:pPr>
          <w:r w:rsidRPr="002059E6">
            <w:rPr>
              <w:rStyle w:val="PlaceholderText"/>
            </w:rPr>
            <w:t>Choose an item.</w:t>
          </w:r>
        </w:p>
      </w:docPartBody>
    </w:docPart>
    <w:docPart>
      <w:docPartPr>
        <w:name w:val="AC493E3A4EAA45059F10727B58A61F89"/>
        <w:category>
          <w:name w:val="General"/>
          <w:gallery w:val="placeholder"/>
        </w:category>
        <w:types>
          <w:type w:val="bbPlcHdr"/>
        </w:types>
        <w:behaviors>
          <w:behavior w:val="content"/>
        </w:behaviors>
        <w:guid w:val="{D85ECA62-7FA4-4D8A-A4ED-DBFC0537ABD3}"/>
      </w:docPartPr>
      <w:docPartBody>
        <w:p w:rsidR="006F3B62" w:rsidRDefault="006F3B62" w:rsidP="006F3B62">
          <w:pPr>
            <w:pStyle w:val="AC493E3A4EAA45059F10727B58A61F89"/>
          </w:pPr>
          <w:r w:rsidRPr="002059E6">
            <w:rPr>
              <w:rStyle w:val="PlaceholderText"/>
            </w:rPr>
            <w:t>Choose an item.</w:t>
          </w:r>
        </w:p>
      </w:docPartBody>
    </w:docPart>
    <w:docPart>
      <w:docPartPr>
        <w:name w:val="3A648C0EFA334B8AB851E7D51C549068"/>
        <w:category>
          <w:name w:val="General"/>
          <w:gallery w:val="placeholder"/>
        </w:category>
        <w:types>
          <w:type w:val="bbPlcHdr"/>
        </w:types>
        <w:behaviors>
          <w:behavior w:val="content"/>
        </w:behaviors>
        <w:guid w:val="{6B11E4E8-E500-4A8F-B379-ACEB41667D9D}"/>
      </w:docPartPr>
      <w:docPartBody>
        <w:p w:rsidR="006F3B62" w:rsidRDefault="006F3B62" w:rsidP="006F3B62">
          <w:pPr>
            <w:pStyle w:val="3A648C0EFA334B8AB851E7D51C549068"/>
          </w:pPr>
          <w:r w:rsidRPr="002059E6">
            <w:rPr>
              <w:rStyle w:val="PlaceholderText"/>
            </w:rPr>
            <w:t>Choose an item.</w:t>
          </w:r>
        </w:p>
      </w:docPartBody>
    </w:docPart>
    <w:docPart>
      <w:docPartPr>
        <w:name w:val="5CCD5B9194604404AA447536F0F8605B"/>
        <w:category>
          <w:name w:val="General"/>
          <w:gallery w:val="placeholder"/>
        </w:category>
        <w:types>
          <w:type w:val="bbPlcHdr"/>
        </w:types>
        <w:behaviors>
          <w:behavior w:val="content"/>
        </w:behaviors>
        <w:guid w:val="{6BDB0976-BAC5-446E-9C3F-44C5517CFD30}"/>
      </w:docPartPr>
      <w:docPartBody>
        <w:p w:rsidR="006F3B62" w:rsidRDefault="006F3B62" w:rsidP="006F3B62">
          <w:pPr>
            <w:pStyle w:val="5CCD5B9194604404AA447536F0F8605B"/>
          </w:pPr>
          <w:r w:rsidRPr="002059E6">
            <w:rPr>
              <w:rStyle w:val="PlaceholderText"/>
            </w:rPr>
            <w:t>Choose an item.</w:t>
          </w:r>
        </w:p>
      </w:docPartBody>
    </w:docPart>
    <w:docPart>
      <w:docPartPr>
        <w:name w:val="CEAA90571CF34739ADFDCEE42B674941"/>
        <w:category>
          <w:name w:val="General"/>
          <w:gallery w:val="placeholder"/>
        </w:category>
        <w:types>
          <w:type w:val="bbPlcHdr"/>
        </w:types>
        <w:behaviors>
          <w:behavior w:val="content"/>
        </w:behaviors>
        <w:guid w:val="{EF59931C-2667-4DBC-BF41-5AB790778893}"/>
      </w:docPartPr>
      <w:docPartBody>
        <w:p w:rsidR="006F3B62" w:rsidRDefault="006F3B62" w:rsidP="006F3B62">
          <w:pPr>
            <w:pStyle w:val="CEAA90571CF34739ADFDCEE42B674941"/>
          </w:pPr>
          <w:r w:rsidRPr="002059E6">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Calibri-Italic">
    <w:altName w:val="Calibri"/>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4A57"/>
    <w:rsid w:val="00165AC5"/>
    <w:rsid w:val="00310410"/>
    <w:rsid w:val="00463EC3"/>
    <w:rsid w:val="00467099"/>
    <w:rsid w:val="005A585D"/>
    <w:rsid w:val="006F3B62"/>
    <w:rsid w:val="00AC5140"/>
    <w:rsid w:val="00DA4A57"/>
    <w:rsid w:val="00EC5BAC"/>
    <w:rsid w:val="00F96E2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F3B62"/>
    <w:rPr>
      <w:color w:val="595959" w:themeColor="text1" w:themeTint="A6"/>
    </w:rPr>
  </w:style>
  <w:style w:type="paragraph" w:customStyle="1" w:styleId="C128CB1878EF4FD2B4D3AE5BC3F7230B1">
    <w:name w:val="C128CB1878EF4FD2B4D3AE5BC3F7230B1"/>
    <w:rsid w:val="006F3B62"/>
    <w:pPr>
      <w:jc w:val="both"/>
    </w:pPr>
    <w:rPr>
      <w:color w:val="000000" w:themeColor="text1"/>
      <w:lang w:eastAsia="ja-JP"/>
    </w:rPr>
  </w:style>
  <w:style w:type="paragraph" w:customStyle="1" w:styleId="0159B93051BE447D8E3DD0EFC5F7C8021">
    <w:name w:val="0159B93051BE447D8E3DD0EFC5F7C8021"/>
    <w:rsid w:val="006F3B62"/>
    <w:pPr>
      <w:jc w:val="both"/>
    </w:pPr>
    <w:rPr>
      <w:color w:val="000000" w:themeColor="text1"/>
      <w:lang w:eastAsia="ja-JP"/>
    </w:rPr>
  </w:style>
  <w:style w:type="paragraph" w:customStyle="1" w:styleId="09EA9359DA6B4C27B95FF16FB9D903FB1">
    <w:name w:val="09EA9359DA6B4C27B95FF16FB9D903FB1"/>
    <w:rsid w:val="006F3B62"/>
    <w:pPr>
      <w:jc w:val="both"/>
    </w:pPr>
    <w:rPr>
      <w:color w:val="000000" w:themeColor="text1"/>
      <w:lang w:eastAsia="ja-JP"/>
    </w:rPr>
  </w:style>
  <w:style w:type="paragraph" w:customStyle="1" w:styleId="D0775140B909480AA2D3113110FF1088">
    <w:name w:val="D0775140B909480AA2D3113110FF1088"/>
    <w:rsid w:val="006F3B62"/>
    <w:pPr>
      <w:spacing w:line="278" w:lineRule="auto"/>
    </w:pPr>
    <w:rPr>
      <w:kern w:val="2"/>
      <w:sz w:val="24"/>
      <w:szCs w:val="24"/>
      <w14:ligatures w14:val="standardContextual"/>
    </w:rPr>
  </w:style>
  <w:style w:type="paragraph" w:customStyle="1" w:styleId="DA5BCE5231164544B2564721AE51C705">
    <w:name w:val="DA5BCE5231164544B2564721AE51C705"/>
    <w:rsid w:val="006F3B62"/>
    <w:pPr>
      <w:spacing w:line="278" w:lineRule="auto"/>
    </w:pPr>
    <w:rPr>
      <w:kern w:val="2"/>
      <w:sz w:val="24"/>
      <w:szCs w:val="24"/>
      <w14:ligatures w14:val="standardContextual"/>
    </w:rPr>
  </w:style>
  <w:style w:type="paragraph" w:customStyle="1" w:styleId="F4DDAB0CCCE64B4898122C73EF859D1F">
    <w:name w:val="F4DDAB0CCCE64B4898122C73EF859D1F"/>
    <w:rsid w:val="006F3B62"/>
    <w:pPr>
      <w:spacing w:line="278" w:lineRule="auto"/>
    </w:pPr>
    <w:rPr>
      <w:kern w:val="2"/>
      <w:sz w:val="24"/>
      <w:szCs w:val="24"/>
      <w14:ligatures w14:val="standardContextual"/>
    </w:rPr>
  </w:style>
  <w:style w:type="paragraph" w:customStyle="1" w:styleId="503644E54E6746649B34A35FBA10C7DE">
    <w:name w:val="503644E54E6746649B34A35FBA10C7DE"/>
    <w:rsid w:val="006F3B62"/>
    <w:pPr>
      <w:spacing w:line="278" w:lineRule="auto"/>
    </w:pPr>
    <w:rPr>
      <w:kern w:val="2"/>
      <w:sz w:val="24"/>
      <w:szCs w:val="24"/>
      <w14:ligatures w14:val="standardContextual"/>
    </w:rPr>
  </w:style>
  <w:style w:type="paragraph" w:customStyle="1" w:styleId="AE38067F54C94A2AA3EDA44C815ADAED">
    <w:name w:val="AE38067F54C94A2AA3EDA44C815ADAED"/>
    <w:rsid w:val="006F3B62"/>
    <w:pPr>
      <w:spacing w:line="278" w:lineRule="auto"/>
    </w:pPr>
    <w:rPr>
      <w:kern w:val="2"/>
      <w:sz w:val="24"/>
      <w:szCs w:val="24"/>
      <w14:ligatures w14:val="standardContextual"/>
    </w:rPr>
  </w:style>
  <w:style w:type="paragraph" w:customStyle="1" w:styleId="B4591E26A3B644CFBB0767A00B187378">
    <w:name w:val="B4591E26A3B644CFBB0767A00B187378"/>
    <w:rsid w:val="006F3B62"/>
    <w:pPr>
      <w:spacing w:line="278" w:lineRule="auto"/>
    </w:pPr>
    <w:rPr>
      <w:kern w:val="2"/>
      <w:sz w:val="24"/>
      <w:szCs w:val="24"/>
      <w14:ligatures w14:val="standardContextual"/>
    </w:rPr>
  </w:style>
  <w:style w:type="paragraph" w:customStyle="1" w:styleId="066846FF21C949D1B6E010829E37886F">
    <w:name w:val="066846FF21C949D1B6E010829E37886F"/>
    <w:rsid w:val="006F3B62"/>
    <w:pPr>
      <w:spacing w:line="278" w:lineRule="auto"/>
    </w:pPr>
    <w:rPr>
      <w:kern w:val="2"/>
      <w:sz w:val="24"/>
      <w:szCs w:val="24"/>
      <w14:ligatures w14:val="standardContextual"/>
    </w:rPr>
  </w:style>
  <w:style w:type="paragraph" w:customStyle="1" w:styleId="C30C78058A8849E59327B0BA9D24F02C">
    <w:name w:val="C30C78058A8849E59327B0BA9D24F02C"/>
    <w:rsid w:val="006F3B62"/>
    <w:pPr>
      <w:spacing w:line="278" w:lineRule="auto"/>
    </w:pPr>
    <w:rPr>
      <w:kern w:val="2"/>
      <w:sz w:val="24"/>
      <w:szCs w:val="24"/>
      <w14:ligatures w14:val="standardContextual"/>
    </w:rPr>
  </w:style>
  <w:style w:type="paragraph" w:customStyle="1" w:styleId="3081B07FEE7A4617B20E481B4C4465CB">
    <w:name w:val="3081B07FEE7A4617B20E481B4C4465CB"/>
    <w:rsid w:val="006F3B62"/>
    <w:pPr>
      <w:spacing w:line="278" w:lineRule="auto"/>
    </w:pPr>
    <w:rPr>
      <w:kern w:val="2"/>
      <w:sz w:val="24"/>
      <w:szCs w:val="24"/>
      <w14:ligatures w14:val="standardContextual"/>
    </w:rPr>
  </w:style>
  <w:style w:type="paragraph" w:customStyle="1" w:styleId="18E94AB8B4C043D3B64E508BAD1C181A">
    <w:name w:val="18E94AB8B4C043D3B64E508BAD1C181A"/>
    <w:rsid w:val="006F3B62"/>
    <w:pPr>
      <w:spacing w:line="278" w:lineRule="auto"/>
    </w:pPr>
    <w:rPr>
      <w:kern w:val="2"/>
      <w:sz w:val="24"/>
      <w:szCs w:val="24"/>
      <w14:ligatures w14:val="standardContextual"/>
    </w:rPr>
  </w:style>
  <w:style w:type="paragraph" w:customStyle="1" w:styleId="1CDEB321984C4E3EB68687DF8AA8AEA6">
    <w:name w:val="1CDEB321984C4E3EB68687DF8AA8AEA6"/>
    <w:rsid w:val="006F3B62"/>
    <w:pPr>
      <w:spacing w:line="278" w:lineRule="auto"/>
    </w:pPr>
    <w:rPr>
      <w:kern w:val="2"/>
      <w:sz w:val="24"/>
      <w:szCs w:val="24"/>
      <w14:ligatures w14:val="standardContextual"/>
    </w:rPr>
  </w:style>
  <w:style w:type="paragraph" w:customStyle="1" w:styleId="A06530335B9C4BB48FE8066AA05AC382">
    <w:name w:val="A06530335B9C4BB48FE8066AA05AC382"/>
    <w:rsid w:val="006F3B62"/>
    <w:pPr>
      <w:spacing w:line="278" w:lineRule="auto"/>
    </w:pPr>
    <w:rPr>
      <w:kern w:val="2"/>
      <w:sz w:val="24"/>
      <w:szCs w:val="24"/>
      <w14:ligatures w14:val="standardContextual"/>
    </w:rPr>
  </w:style>
  <w:style w:type="paragraph" w:customStyle="1" w:styleId="CBAC9FE4E52842CB86A2EF785C7B4C77">
    <w:name w:val="CBAC9FE4E52842CB86A2EF785C7B4C77"/>
    <w:rsid w:val="006F3B62"/>
    <w:pPr>
      <w:spacing w:line="278" w:lineRule="auto"/>
    </w:pPr>
    <w:rPr>
      <w:kern w:val="2"/>
      <w:sz w:val="24"/>
      <w:szCs w:val="24"/>
      <w14:ligatures w14:val="standardContextual"/>
    </w:rPr>
  </w:style>
  <w:style w:type="paragraph" w:customStyle="1" w:styleId="1BA487197E8042CA826057D27C90DBCD">
    <w:name w:val="1BA487197E8042CA826057D27C90DBCD"/>
    <w:rsid w:val="006F3B62"/>
    <w:pPr>
      <w:spacing w:line="278" w:lineRule="auto"/>
    </w:pPr>
    <w:rPr>
      <w:kern w:val="2"/>
      <w:sz w:val="24"/>
      <w:szCs w:val="24"/>
      <w14:ligatures w14:val="standardContextual"/>
    </w:rPr>
  </w:style>
  <w:style w:type="paragraph" w:customStyle="1" w:styleId="52F7EEFAEB134090A14934505097E4E7">
    <w:name w:val="52F7EEFAEB134090A14934505097E4E7"/>
    <w:rsid w:val="006F3B62"/>
    <w:pPr>
      <w:spacing w:line="278" w:lineRule="auto"/>
    </w:pPr>
    <w:rPr>
      <w:kern w:val="2"/>
      <w:sz w:val="24"/>
      <w:szCs w:val="24"/>
      <w14:ligatures w14:val="standardContextual"/>
    </w:rPr>
  </w:style>
  <w:style w:type="paragraph" w:customStyle="1" w:styleId="56366CA45ECF4A0C88BB2F502BA629C9">
    <w:name w:val="56366CA45ECF4A0C88BB2F502BA629C9"/>
    <w:rsid w:val="006F3B62"/>
    <w:pPr>
      <w:spacing w:line="278" w:lineRule="auto"/>
    </w:pPr>
    <w:rPr>
      <w:kern w:val="2"/>
      <w:sz w:val="24"/>
      <w:szCs w:val="24"/>
      <w14:ligatures w14:val="standardContextual"/>
    </w:rPr>
  </w:style>
  <w:style w:type="paragraph" w:customStyle="1" w:styleId="4B3A80819FEE4FA7AF6FB44DFBE5154C">
    <w:name w:val="4B3A80819FEE4FA7AF6FB44DFBE5154C"/>
    <w:rsid w:val="006F3B62"/>
    <w:pPr>
      <w:spacing w:line="278" w:lineRule="auto"/>
    </w:pPr>
    <w:rPr>
      <w:kern w:val="2"/>
      <w:sz w:val="24"/>
      <w:szCs w:val="24"/>
      <w14:ligatures w14:val="standardContextual"/>
    </w:rPr>
  </w:style>
  <w:style w:type="paragraph" w:customStyle="1" w:styleId="3000E297CEBF4057BC9068EB87424DE0">
    <w:name w:val="3000E297CEBF4057BC9068EB87424DE0"/>
    <w:rsid w:val="006F3B62"/>
    <w:pPr>
      <w:spacing w:line="278" w:lineRule="auto"/>
    </w:pPr>
    <w:rPr>
      <w:kern w:val="2"/>
      <w:sz w:val="24"/>
      <w:szCs w:val="24"/>
      <w14:ligatures w14:val="standardContextual"/>
    </w:rPr>
  </w:style>
  <w:style w:type="paragraph" w:customStyle="1" w:styleId="7065229445554BE18CFCCE91179A9310">
    <w:name w:val="7065229445554BE18CFCCE91179A9310"/>
    <w:rsid w:val="006F3B62"/>
    <w:pPr>
      <w:spacing w:line="278" w:lineRule="auto"/>
    </w:pPr>
    <w:rPr>
      <w:kern w:val="2"/>
      <w:sz w:val="24"/>
      <w:szCs w:val="24"/>
      <w14:ligatures w14:val="standardContextual"/>
    </w:rPr>
  </w:style>
  <w:style w:type="paragraph" w:customStyle="1" w:styleId="A68D54CA8DD04851ACC868AAA441DFC0">
    <w:name w:val="A68D54CA8DD04851ACC868AAA441DFC0"/>
    <w:rsid w:val="006F3B62"/>
    <w:pPr>
      <w:spacing w:line="278" w:lineRule="auto"/>
    </w:pPr>
    <w:rPr>
      <w:kern w:val="2"/>
      <w:sz w:val="24"/>
      <w:szCs w:val="24"/>
      <w14:ligatures w14:val="standardContextual"/>
    </w:rPr>
  </w:style>
  <w:style w:type="paragraph" w:customStyle="1" w:styleId="4C7511C02A544DD9BC69255803FC1865">
    <w:name w:val="4C7511C02A544DD9BC69255803FC1865"/>
    <w:rsid w:val="006F3B62"/>
    <w:pPr>
      <w:spacing w:line="278" w:lineRule="auto"/>
    </w:pPr>
    <w:rPr>
      <w:kern w:val="2"/>
      <w:sz w:val="24"/>
      <w:szCs w:val="24"/>
      <w14:ligatures w14:val="standardContextual"/>
    </w:rPr>
  </w:style>
  <w:style w:type="paragraph" w:customStyle="1" w:styleId="459D5A226B9C47DF95A14932D4EED062">
    <w:name w:val="459D5A226B9C47DF95A14932D4EED062"/>
    <w:rsid w:val="006F3B62"/>
    <w:pPr>
      <w:spacing w:line="278" w:lineRule="auto"/>
    </w:pPr>
    <w:rPr>
      <w:kern w:val="2"/>
      <w:sz w:val="24"/>
      <w:szCs w:val="24"/>
      <w14:ligatures w14:val="standardContextual"/>
    </w:rPr>
  </w:style>
  <w:style w:type="paragraph" w:customStyle="1" w:styleId="48F7ABE376454ADCB529F63280C4EF20">
    <w:name w:val="48F7ABE376454ADCB529F63280C4EF20"/>
    <w:rsid w:val="006F3B62"/>
    <w:pPr>
      <w:spacing w:line="278" w:lineRule="auto"/>
    </w:pPr>
    <w:rPr>
      <w:kern w:val="2"/>
      <w:sz w:val="24"/>
      <w:szCs w:val="24"/>
      <w14:ligatures w14:val="standardContextual"/>
    </w:rPr>
  </w:style>
  <w:style w:type="paragraph" w:customStyle="1" w:styleId="87465A57546048B980E67CDF16DA2E5D">
    <w:name w:val="87465A57546048B980E67CDF16DA2E5D"/>
    <w:rsid w:val="006F3B62"/>
    <w:pPr>
      <w:spacing w:line="278" w:lineRule="auto"/>
    </w:pPr>
    <w:rPr>
      <w:kern w:val="2"/>
      <w:sz w:val="24"/>
      <w:szCs w:val="24"/>
      <w14:ligatures w14:val="standardContextual"/>
    </w:rPr>
  </w:style>
  <w:style w:type="paragraph" w:customStyle="1" w:styleId="EF5B50EA938E4391A5D1CEC34836585B">
    <w:name w:val="EF5B50EA938E4391A5D1CEC34836585B"/>
    <w:rsid w:val="006F3B62"/>
    <w:pPr>
      <w:spacing w:line="278" w:lineRule="auto"/>
    </w:pPr>
    <w:rPr>
      <w:kern w:val="2"/>
      <w:sz w:val="24"/>
      <w:szCs w:val="24"/>
      <w14:ligatures w14:val="standardContextual"/>
    </w:rPr>
  </w:style>
  <w:style w:type="paragraph" w:customStyle="1" w:styleId="6C64418079824FC5A96254889911BF39">
    <w:name w:val="6C64418079824FC5A96254889911BF39"/>
    <w:rsid w:val="006F3B62"/>
    <w:pPr>
      <w:spacing w:line="278" w:lineRule="auto"/>
    </w:pPr>
    <w:rPr>
      <w:kern w:val="2"/>
      <w:sz w:val="24"/>
      <w:szCs w:val="24"/>
      <w14:ligatures w14:val="standardContextual"/>
    </w:rPr>
  </w:style>
  <w:style w:type="paragraph" w:customStyle="1" w:styleId="1404018CC02241C59ED43BD9FA7095D2">
    <w:name w:val="1404018CC02241C59ED43BD9FA7095D2"/>
    <w:rsid w:val="006F3B62"/>
    <w:pPr>
      <w:spacing w:line="278" w:lineRule="auto"/>
    </w:pPr>
    <w:rPr>
      <w:kern w:val="2"/>
      <w:sz w:val="24"/>
      <w:szCs w:val="24"/>
      <w14:ligatures w14:val="standardContextual"/>
    </w:rPr>
  </w:style>
  <w:style w:type="paragraph" w:customStyle="1" w:styleId="98A16776498C405E9D42C69B511ECBF1">
    <w:name w:val="98A16776498C405E9D42C69B511ECBF1"/>
    <w:rsid w:val="006F3B62"/>
    <w:pPr>
      <w:spacing w:line="278" w:lineRule="auto"/>
    </w:pPr>
    <w:rPr>
      <w:kern w:val="2"/>
      <w:sz w:val="24"/>
      <w:szCs w:val="24"/>
      <w14:ligatures w14:val="standardContextual"/>
    </w:rPr>
  </w:style>
  <w:style w:type="paragraph" w:customStyle="1" w:styleId="287188A6D2B44B1FAD01A21633AA80BF">
    <w:name w:val="287188A6D2B44B1FAD01A21633AA80BF"/>
    <w:rsid w:val="006F3B62"/>
    <w:pPr>
      <w:spacing w:line="278" w:lineRule="auto"/>
    </w:pPr>
    <w:rPr>
      <w:kern w:val="2"/>
      <w:sz w:val="24"/>
      <w:szCs w:val="24"/>
      <w14:ligatures w14:val="standardContextual"/>
    </w:rPr>
  </w:style>
  <w:style w:type="paragraph" w:customStyle="1" w:styleId="5CE5895709674A838F00D5F3C420F8AF">
    <w:name w:val="5CE5895709674A838F00D5F3C420F8AF"/>
    <w:rsid w:val="006F3B62"/>
    <w:pPr>
      <w:spacing w:line="278" w:lineRule="auto"/>
    </w:pPr>
    <w:rPr>
      <w:kern w:val="2"/>
      <w:sz w:val="24"/>
      <w:szCs w:val="24"/>
      <w14:ligatures w14:val="standardContextual"/>
    </w:rPr>
  </w:style>
  <w:style w:type="paragraph" w:customStyle="1" w:styleId="417341FC3E6045E48BCB306BABDD908B">
    <w:name w:val="417341FC3E6045E48BCB306BABDD908B"/>
    <w:rsid w:val="006F3B62"/>
    <w:pPr>
      <w:spacing w:line="278" w:lineRule="auto"/>
    </w:pPr>
    <w:rPr>
      <w:kern w:val="2"/>
      <w:sz w:val="24"/>
      <w:szCs w:val="24"/>
      <w14:ligatures w14:val="standardContextual"/>
    </w:rPr>
  </w:style>
  <w:style w:type="paragraph" w:customStyle="1" w:styleId="16D6EDE7329F45EF95EB7818A11B65B4">
    <w:name w:val="16D6EDE7329F45EF95EB7818A11B65B4"/>
    <w:rsid w:val="006F3B62"/>
    <w:pPr>
      <w:spacing w:line="278" w:lineRule="auto"/>
    </w:pPr>
    <w:rPr>
      <w:kern w:val="2"/>
      <w:sz w:val="24"/>
      <w:szCs w:val="24"/>
      <w14:ligatures w14:val="standardContextual"/>
    </w:rPr>
  </w:style>
  <w:style w:type="paragraph" w:customStyle="1" w:styleId="E178B55D6818440E87593197BCDB1A1E">
    <w:name w:val="E178B55D6818440E87593197BCDB1A1E"/>
    <w:rsid w:val="006F3B62"/>
    <w:pPr>
      <w:spacing w:line="278" w:lineRule="auto"/>
    </w:pPr>
    <w:rPr>
      <w:kern w:val="2"/>
      <w:sz w:val="24"/>
      <w:szCs w:val="24"/>
      <w14:ligatures w14:val="standardContextual"/>
    </w:rPr>
  </w:style>
  <w:style w:type="paragraph" w:customStyle="1" w:styleId="6AFEFC427DA1459BB6BC23CD56CA7CBD">
    <w:name w:val="6AFEFC427DA1459BB6BC23CD56CA7CBD"/>
    <w:rsid w:val="006F3B62"/>
    <w:pPr>
      <w:spacing w:line="278" w:lineRule="auto"/>
    </w:pPr>
    <w:rPr>
      <w:kern w:val="2"/>
      <w:sz w:val="24"/>
      <w:szCs w:val="24"/>
      <w14:ligatures w14:val="standardContextual"/>
    </w:rPr>
  </w:style>
  <w:style w:type="paragraph" w:customStyle="1" w:styleId="61EF8CB6A0E7430DB31195CE64FE7EEC">
    <w:name w:val="61EF8CB6A0E7430DB31195CE64FE7EEC"/>
    <w:rsid w:val="006F3B62"/>
    <w:pPr>
      <w:spacing w:line="278" w:lineRule="auto"/>
    </w:pPr>
    <w:rPr>
      <w:kern w:val="2"/>
      <w:sz w:val="24"/>
      <w:szCs w:val="24"/>
      <w14:ligatures w14:val="standardContextual"/>
    </w:rPr>
  </w:style>
  <w:style w:type="paragraph" w:customStyle="1" w:styleId="04495EE6192D4B389965E3828D1E69BC">
    <w:name w:val="04495EE6192D4B389965E3828D1E69BC"/>
    <w:rsid w:val="006F3B62"/>
    <w:pPr>
      <w:spacing w:line="278" w:lineRule="auto"/>
    </w:pPr>
    <w:rPr>
      <w:kern w:val="2"/>
      <w:sz w:val="24"/>
      <w:szCs w:val="24"/>
      <w14:ligatures w14:val="standardContextual"/>
    </w:rPr>
  </w:style>
  <w:style w:type="paragraph" w:customStyle="1" w:styleId="13706092CD4C4BC9ADC2835F5ECA6083">
    <w:name w:val="13706092CD4C4BC9ADC2835F5ECA6083"/>
    <w:rsid w:val="006F3B62"/>
    <w:pPr>
      <w:spacing w:line="278" w:lineRule="auto"/>
    </w:pPr>
    <w:rPr>
      <w:kern w:val="2"/>
      <w:sz w:val="24"/>
      <w:szCs w:val="24"/>
      <w14:ligatures w14:val="standardContextual"/>
    </w:rPr>
  </w:style>
  <w:style w:type="paragraph" w:customStyle="1" w:styleId="51C0E3E85A864A7FAC8DCCDAA8488564">
    <w:name w:val="51C0E3E85A864A7FAC8DCCDAA8488564"/>
    <w:rsid w:val="006F3B62"/>
    <w:pPr>
      <w:spacing w:line="278" w:lineRule="auto"/>
    </w:pPr>
    <w:rPr>
      <w:kern w:val="2"/>
      <w:sz w:val="24"/>
      <w:szCs w:val="24"/>
      <w14:ligatures w14:val="standardContextual"/>
    </w:rPr>
  </w:style>
  <w:style w:type="paragraph" w:customStyle="1" w:styleId="2EC7049399FF4A90AB7327A499FA4F92">
    <w:name w:val="2EC7049399FF4A90AB7327A499FA4F92"/>
    <w:rsid w:val="006F3B62"/>
    <w:pPr>
      <w:spacing w:line="278" w:lineRule="auto"/>
    </w:pPr>
    <w:rPr>
      <w:kern w:val="2"/>
      <w:sz w:val="24"/>
      <w:szCs w:val="24"/>
      <w14:ligatures w14:val="standardContextual"/>
    </w:rPr>
  </w:style>
  <w:style w:type="paragraph" w:customStyle="1" w:styleId="059BFE448C324093A92D8A730358C378">
    <w:name w:val="059BFE448C324093A92D8A730358C378"/>
    <w:rsid w:val="006F3B62"/>
    <w:pPr>
      <w:spacing w:line="278" w:lineRule="auto"/>
    </w:pPr>
    <w:rPr>
      <w:kern w:val="2"/>
      <w:sz w:val="24"/>
      <w:szCs w:val="24"/>
      <w14:ligatures w14:val="standardContextual"/>
    </w:rPr>
  </w:style>
  <w:style w:type="paragraph" w:customStyle="1" w:styleId="45796D2620A04401B6FBB72088AE11FF">
    <w:name w:val="45796D2620A04401B6FBB72088AE11FF"/>
    <w:rsid w:val="006F3B62"/>
    <w:pPr>
      <w:spacing w:line="278" w:lineRule="auto"/>
    </w:pPr>
    <w:rPr>
      <w:kern w:val="2"/>
      <w:sz w:val="24"/>
      <w:szCs w:val="24"/>
      <w14:ligatures w14:val="standardContextual"/>
    </w:rPr>
  </w:style>
  <w:style w:type="paragraph" w:customStyle="1" w:styleId="97CECBB386924FB9BFFBE15535D2D2EB">
    <w:name w:val="97CECBB386924FB9BFFBE15535D2D2EB"/>
    <w:rsid w:val="006F3B62"/>
    <w:pPr>
      <w:spacing w:line="278" w:lineRule="auto"/>
    </w:pPr>
    <w:rPr>
      <w:kern w:val="2"/>
      <w:sz w:val="24"/>
      <w:szCs w:val="24"/>
      <w14:ligatures w14:val="standardContextual"/>
    </w:rPr>
  </w:style>
  <w:style w:type="paragraph" w:customStyle="1" w:styleId="3D9AAFD496A946978E963B513CAF9691">
    <w:name w:val="3D9AAFD496A946978E963B513CAF9691"/>
    <w:rsid w:val="006F3B62"/>
    <w:pPr>
      <w:spacing w:line="278" w:lineRule="auto"/>
    </w:pPr>
    <w:rPr>
      <w:kern w:val="2"/>
      <w:sz w:val="24"/>
      <w:szCs w:val="24"/>
      <w14:ligatures w14:val="standardContextual"/>
    </w:rPr>
  </w:style>
  <w:style w:type="paragraph" w:customStyle="1" w:styleId="F1AD5FA0BD704F5D9A31555044ABFEEA">
    <w:name w:val="F1AD5FA0BD704F5D9A31555044ABFEEA"/>
    <w:rsid w:val="006F3B62"/>
    <w:pPr>
      <w:spacing w:line="278" w:lineRule="auto"/>
    </w:pPr>
    <w:rPr>
      <w:kern w:val="2"/>
      <w:sz w:val="24"/>
      <w:szCs w:val="24"/>
      <w14:ligatures w14:val="standardContextual"/>
    </w:rPr>
  </w:style>
  <w:style w:type="paragraph" w:customStyle="1" w:styleId="50DBF2CD60B847EC92650E97A187749C">
    <w:name w:val="50DBF2CD60B847EC92650E97A187749C"/>
    <w:rsid w:val="006F3B62"/>
    <w:pPr>
      <w:spacing w:line="278" w:lineRule="auto"/>
    </w:pPr>
    <w:rPr>
      <w:kern w:val="2"/>
      <w:sz w:val="24"/>
      <w:szCs w:val="24"/>
      <w14:ligatures w14:val="standardContextual"/>
    </w:rPr>
  </w:style>
  <w:style w:type="paragraph" w:customStyle="1" w:styleId="FD91130A95BB4C28A6A982C875BC285A">
    <w:name w:val="FD91130A95BB4C28A6A982C875BC285A"/>
    <w:rsid w:val="006F3B62"/>
    <w:pPr>
      <w:spacing w:line="278" w:lineRule="auto"/>
    </w:pPr>
    <w:rPr>
      <w:kern w:val="2"/>
      <w:sz w:val="24"/>
      <w:szCs w:val="24"/>
      <w14:ligatures w14:val="standardContextual"/>
    </w:rPr>
  </w:style>
  <w:style w:type="paragraph" w:customStyle="1" w:styleId="2F93F03238044E8ABE69E9EAEE6E063D">
    <w:name w:val="2F93F03238044E8ABE69E9EAEE6E063D"/>
    <w:rsid w:val="006F3B62"/>
    <w:pPr>
      <w:spacing w:line="278" w:lineRule="auto"/>
    </w:pPr>
    <w:rPr>
      <w:kern w:val="2"/>
      <w:sz w:val="24"/>
      <w:szCs w:val="24"/>
      <w14:ligatures w14:val="standardContextual"/>
    </w:rPr>
  </w:style>
  <w:style w:type="paragraph" w:customStyle="1" w:styleId="18BC2DE8AF0B49D6B9E07734B71CF52F">
    <w:name w:val="18BC2DE8AF0B49D6B9E07734B71CF52F"/>
    <w:rsid w:val="006F3B62"/>
    <w:pPr>
      <w:spacing w:line="278" w:lineRule="auto"/>
    </w:pPr>
    <w:rPr>
      <w:kern w:val="2"/>
      <w:sz w:val="24"/>
      <w:szCs w:val="24"/>
      <w14:ligatures w14:val="standardContextual"/>
    </w:rPr>
  </w:style>
  <w:style w:type="paragraph" w:customStyle="1" w:styleId="BE6B6A80F8D046209C979C30B3795F92">
    <w:name w:val="BE6B6A80F8D046209C979C30B3795F92"/>
    <w:rsid w:val="006F3B62"/>
    <w:pPr>
      <w:spacing w:line="278" w:lineRule="auto"/>
    </w:pPr>
    <w:rPr>
      <w:kern w:val="2"/>
      <w:sz w:val="24"/>
      <w:szCs w:val="24"/>
      <w14:ligatures w14:val="standardContextual"/>
    </w:rPr>
  </w:style>
  <w:style w:type="paragraph" w:customStyle="1" w:styleId="C367070167424636913A5D980434BB3C">
    <w:name w:val="C367070167424636913A5D980434BB3C"/>
    <w:rsid w:val="006F3B62"/>
    <w:pPr>
      <w:spacing w:line="278" w:lineRule="auto"/>
    </w:pPr>
    <w:rPr>
      <w:kern w:val="2"/>
      <w:sz w:val="24"/>
      <w:szCs w:val="24"/>
      <w14:ligatures w14:val="standardContextual"/>
    </w:rPr>
  </w:style>
  <w:style w:type="paragraph" w:customStyle="1" w:styleId="4DF0372232944014ABB3040A41BD28D3">
    <w:name w:val="4DF0372232944014ABB3040A41BD28D3"/>
    <w:rsid w:val="006F3B62"/>
    <w:pPr>
      <w:spacing w:line="278" w:lineRule="auto"/>
    </w:pPr>
    <w:rPr>
      <w:kern w:val="2"/>
      <w:sz w:val="24"/>
      <w:szCs w:val="24"/>
      <w14:ligatures w14:val="standardContextual"/>
    </w:rPr>
  </w:style>
  <w:style w:type="paragraph" w:customStyle="1" w:styleId="7D9ABDE824354F3F9EA277F55CB96164">
    <w:name w:val="7D9ABDE824354F3F9EA277F55CB96164"/>
    <w:rsid w:val="006F3B62"/>
    <w:pPr>
      <w:spacing w:line="278" w:lineRule="auto"/>
    </w:pPr>
    <w:rPr>
      <w:kern w:val="2"/>
      <w:sz w:val="24"/>
      <w:szCs w:val="24"/>
      <w14:ligatures w14:val="standardContextual"/>
    </w:rPr>
  </w:style>
  <w:style w:type="paragraph" w:customStyle="1" w:styleId="666E1B4F1D2E475698615DA338F70437">
    <w:name w:val="666E1B4F1D2E475698615DA338F70437"/>
    <w:rsid w:val="006F3B62"/>
    <w:pPr>
      <w:spacing w:line="278" w:lineRule="auto"/>
    </w:pPr>
    <w:rPr>
      <w:kern w:val="2"/>
      <w:sz w:val="24"/>
      <w:szCs w:val="24"/>
      <w14:ligatures w14:val="standardContextual"/>
    </w:rPr>
  </w:style>
  <w:style w:type="paragraph" w:customStyle="1" w:styleId="A2B70068E7974AFDB59C1C481BB030D5">
    <w:name w:val="A2B70068E7974AFDB59C1C481BB030D5"/>
    <w:rsid w:val="006F3B62"/>
    <w:pPr>
      <w:spacing w:line="278" w:lineRule="auto"/>
    </w:pPr>
    <w:rPr>
      <w:kern w:val="2"/>
      <w:sz w:val="24"/>
      <w:szCs w:val="24"/>
      <w14:ligatures w14:val="standardContextual"/>
    </w:rPr>
  </w:style>
  <w:style w:type="paragraph" w:customStyle="1" w:styleId="FD4B4656412E40E6BDA152A1041A3CF4">
    <w:name w:val="FD4B4656412E40E6BDA152A1041A3CF4"/>
    <w:rsid w:val="006F3B62"/>
    <w:pPr>
      <w:spacing w:line="278" w:lineRule="auto"/>
    </w:pPr>
    <w:rPr>
      <w:kern w:val="2"/>
      <w:sz w:val="24"/>
      <w:szCs w:val="24"/>
      <w14:ligatures w14:val="standardContextual"/>
    </w:rPr>
  </w:style>
  <w:style w:type="paragraph" w:customStyle="1" w:styleId="0C27D59804894227954935AE358B7551">
    <w:name w:val="0C27D59804894227954935AE358B7551"/>
    <w:rsid w:val="006F3B62"/>
    <w:pPr>
      <w:spacing w:line="278" w:lineRule="auto"/>
    </w:pPr>
    <w:rPr>
      <w:kern w:val="2"/>
      <w:sz w:val="24"/>
      <w:szCs w:val="24"/>
      <w14:ligatures w14:val="standardContextual"/>
    </w:rPr>
  </w:style>
  <w:style w:type="paragraph" w:customStyle="1" w:styleId="9F88A8EA16A94FB486EE2D118F685199">
    <w:name w:val="9F88A8EA16A94FB486EE2D118F685199"/>
    <w:rsid w:val="006F3B62"/>
    <w:pPr>
      <w:spacing w:line="278" w:lineRule="auto"/>
    </w:pPr>
    <w:rPr>
      <w:kern w:val="2"/>
      <w:sz w:val="24"/>
      <w:szCs w:val="24"/>
      <w14:ligatures w14:val="standardContextual"/>
    </w:rPr>
  </w:style>
  <w:style w:type="paragraph" w:customStyle="1" w:styleId="2D54B98137274A1E868FE009FCBD9FA2">
    <w:name w:val="2D54B98137274A1E868FE009FCBD9FA2"/>
    <w:rsid w:val="006F3B62"/>
    <w:pPr>
      <w:spacing w:line="278" w:lineRule="auto"/>
    </w:pPr>
    <w:rPr>
      <w:kern w:val="2"/>
      <w:sz w:val="24"/>
      <w:szCs w:val="24"/>
      <w14:ligatures w14:val="standardContextual"/>
    </w:rPr>
  </w:style>
  <w:style w:type="paragraph" w:customStyle="1" w:styleId="467DA06DDD3C430CA6332DB0FE73DAFE">
    <w:name w:val="467DA06DDD3C430CA6332DB0FE73DAFE"/>
    <w:rsid w:val="006F3B62"/>
    <w:pPr>
      <w:spacing w:line="278" w:lineRule="auto"/>
    </w:pPr>
    <w:rPr>
      <w:kern w:val="2"/>
      <w:sz w:val="24"/>
      <w:szCs w:val="24"/>
      <w14:ligatures w14:val="standardContextual"/>
    </w:rPr>
  </w:style>
  <w:style w:type="paragraph" w:customStyle="1" w:styleId="8B83D0DAE1974FBF8147437F24A9BF78">
    <w:name w:val="8B83D0DAE1974FBF8147437F24A9BF78"/>
    <w:rsid w:val="006F3B62"/>
    <w:pPr>
      <w:spacing w:line="278" w:lineRule="auto"/>
    </w:pPr>
    <w:rPr>
      <w:kern w:val="2"/>
      <w:sz w:val="24"/>
      <w:szCs w:val="24"/>
      <w14:ligatures w14:val="standardContextual"/>
    </w:rPr>
  </w:style>
  <w:style w:type="paragraph" w:customStyle="1" w:styleId="98B4FF4E630844F68FC9773008042CDE">
    <w:name w:val="98B4FF4E630844F68FC9773008042CDE"/>
    <w:rsid w:val="006F3B62"/>
    <w:pPr>
      <w:spacing w:line="278" w:lineRule="auto"/>
    </w:pPr>
    <w:rPr>
      <w:kern w:val="2"/>
      <w:sz w:val="24"/>
      <w:szCs w:val="24"/>
      <w14:ligatures w14:val="standardContextual"/>
    </w:rPr>
  </w:style>
  <w:style w:type="paragraph" w:customStyle="1" w:styleId="093E51FDD865477EB8FFE0858D6C686C">
    <w:name w:val="093E51FDD865477EB8FFE0858D6C686C"/>
    <w:rsid w:val="006F3B62"/>
    <w:pPr>
      <w:spacing w:line="278" w:lineRule="auto"/>
    </w:pPr>
    <w:rPr>
      <w:kern w:val="2"/>
      <w:sz w:val="24"/>
      <w:szCs w:val="24"/>
      <w14:ligatures w14:val="standardContextual"/>
    </w:rPr>
  </w:style>
  <w:style w:type="paragraph" w:customStyle="1" w:styleId="94E29CB912094C838A993B98AD5387F0">
    <w:name w:val="94E29CB912094C838A993B98AD5387F0"/>
    <w:rsid w:val="006F3B62"/>
    <w:pPr>
      <w:spacing w:line="278" w:lineRule="auto"/>
    </w:pPr>
    <w:rPr>
      <w:kern w:val="2"/>
      <w:sz w:val="24"/>
      <w:szCs w:val="24"/>
      <w14:ligatures w14:val="standardContextual"/>
    </w:rPr>
  </w:style>
  <w:style w:type="paragraph" w:customStyle="1" w:styleId="F81B4533AC6B4F5FA5AC08C33DE8B82E">
    <w:name w:val="F81B4533AC6B4F5FA5AC08C33DE8B82E"/>
    <w:rsid w:val="006F3B62"/>
    <w:pPr>
      <w:spacing w:line="278" w:lineRule="auto"/>
    </w:pPr>
    <w:rPr>
      <w:kern w:val="2"/>
      <w:sz w:val="24"/>
      <w:szCs w:val="24"/>
      <w14:ligatures w14:val="standardContextual"/>
    </w:rPr>
  </w:style>
  <w:style w:type="paragraph" w:customStyle="1" w:styleId="09BBEDECE967437FBBBFE761BD090B91">
    <w:name w:val="09BBEDECE967437FBBBFE761BD090B91"/>
    <w:rsid w:val="006F3B62"/>
    <w:pPr>
      <w:spacing w:line="278" w:lineRule="auto"/>
    </w:pPr>
    <w:rPr>
      <w:kern w:val="2"/>
      <w:sz w:val="24"/>
      <w:szCs w:val="24"/>
      <w14:ligatures w14:val="standardContextual"/>
    </w:rPr>
  </w:style>
  <w:style w:type="paragraph" w:customStyle="1" w:styleId="02D964B6087C49F281909842BC003903">
    <w:name w:val="02D964B6087C49F281909842BC003903"/>
    <w:rsid w:val="006F3B62"/>
    <w:pPr>
      <w:spacing w:line="278" w:lineRule="auto"/>
    </w:pPr>
    <w:rPr>
      <w:kern w:val="2"/>
      <w:sz w:val="24"/>
      <w:szCs w:val="24"/>
      <w14:ligatures w14:val="standardContextual"/>
    </w:rPr>
  </w:style>
  <w:style w:type="paragraph" w:customStyle="1" w:styleId="9D73D19FD8084CE9903DC75BB19198C8">
    <w:name w:val="9D73D19FD8084CE9903DC75BB19198C8"/>
    <w:rsid w:val="006F3B62"/>
    <w:pPr>
      <w:spacing w:line="278" w:lineRule="auto"/>
    </w:pPr>
    <w:rPr>
      <w:kern w:val="2"/>
      <w:sz w:val="24"/>
      <w:szCs w:val="24"/>
      <w14:ligatures w14:val="standardContextual"/>
    </w:rPr>
  </w:style>
  <w:style w:type="paragraph" w:customStyle="1" w:styleId="294F0458903A4198892345F7E84DB225">
    <w:name w:val="294F0458903A4198892345F7E84DB225"/>
    <w:rsid w:val="006F3B62"/>
    <w:pPr>
      <w:spacing w:line="278" w:lineRule="auto"/>
    </w:pPr>
    <w:rPr>
      <w:kern w:val="2"/>
      <w:sz w:val="24"/>
      <w:szCs w:val="24"/>
      <w14:ligatures w14:val="standardContextual"/>
    </w:rPr>
  </w:style>
  <w:style w:type="paragraph" w:customStyle="1" w:styleId="E1D635DD7A434B4284D5FDD296DD1B3D">
    <w:name w:val="E1D635DD7A434B4284D5FDD296DD1B3D"/>
    <w:rsid w:val="006F3B62"/>
    <w:pPr>
      <w:spacing w:line="278" w:lineRule="auto"/>
    </w:pPr>
    <w:rPr>
      <w:kern w:val="2"/>
      <w:sz w:val="24"/>
      <w:szCs w:val="24"/>
      <w14:ligatures w14:val="standardContextual"/>
    </w:rPr>
  </w:style>
  <w:style w:type="paragraph" w:customStyle="1" w:styleId="837EE01B0C7342BDBD4EAC2EE98D1DFD">
    <w:name w:val="837EE01B0C7342BDBD4EAC2EE98D1DFD"/>
    <w:rsid w:val="006F3B62"/>
    <w:pPr>
      <w:spacing w:line="278" w:lineRule="auto"/>
    </w:pPr>
    <w:rPr>
      <w:kern w:val="2"/>
      <w:sz w:val="24"/>
      <w:szCs w:val="24"/>
      <w14:ligatures w14:val="standardContextual"/>
    </w:rPr>
  </w:style>
  <w:style w:type="paragraph" w:customStyle="1" w:styleId="1021DA76268C450B80BFF6BCAC386026">
    <w:name w:val="1021DA76268C450B80BFF6BCAC386026"/>
    <w:rsid w:val="006F3B62"/>
    <w:pPr>
      <w:spacing w:line="278" w:lineRule="auto"/>
    </w:pPr>
    <w:rPr>
      <w:kern w:val="2"/>
      <w:sz w:val="24"/>
      <w:szCs w:val="24"/>
      <w14:ligatures w14:val="standardContextual"/>
    </w:rPr>
  </w:style>
  <w:style w:type="paragraph" w:customStyle="1" w:styleId="D92F3F1EF40D4D28A7A12BB26066C625">
    <w:name w:val="D92F3F1EF40D4D28A7A12BB26066C625"/>
    <w:rsid w:val="006F3B62"/>
    <w:pPr>
      <w:spacing w:line="278" w:lineRule="auto"/>
    </w:pPr>
    <w:rPr>
      <w:kern w:val="2"/>
      <w:sz w:val="24"/>
      <w:szCs w:val="24"/>
      <w14:ligatures w14:val="standardContextual"/>
    </w:rPr>
  </w:style>
  <w:style w:type="paragraph" w:customStyle="1" w:styleId="07C1B0C4157E4F1EBA1BE11421326B11">
    <w:name w:val="07C1B0C4157E4F1EBA1BE11421326B11"/>
    <w:rsid w:val="006F3B62"/>
    <w:pPr>
      <w:spacing w:line="278" w:lineRule="auto"/>
    </w:pPr>
    <w:rPr>
      <w:kern w:val="2"/>
      <w:sz w:val="24"/>
      <w:szCs w:val="24"/>
      <w14:ligatures w14:val="standardContextual"/>
    </w:rPr>
  </w:style>
  <w:style w:type="paragraph" w:customStyle="1" w:styleId="52F96570B505435AB167B44F7B9A22D5">
    <w:name w:val="52F96570B505435AB167B44F7B9A22D5"/>
    <w:rsid w:val="006F3B62"/>
    <w:pPr>
      <w:spacing w:line="278" w:lineRule="auto"/>
    </w:pPr>
    <w:rPr>
      <w:kern w:val="2"/>
      <w:sz w:val="24"/>
      <w:szCs w:val="24"/>
      <w14:ligatures w14:val="standardContextual"/>
    </w:rPr>
  </w:style>
  <w:style w:type="paragraph" w:customStyle="1" w:styleId="FFCF3123E245422E87119BCC42D02D4F">
    <w:name w:val="FFCF3123E245422E87119BCC42D02D4F"/>
    <w:rsid w:val="006F3B62"/>
    <w:pPr>
      <w:spacing w:line="278" w:lineRule="auto"/>
    </w:pPr>
    <w:rPr>
      <w:kern w:val="2"/>
      <w:sz w:val="24"/>
      <w:szCs w:val="24"/>
      <w14:ligatures w14:val="standardContextual"/>
    </w:rPr>
  </w:style>
  <w:style w:type="paragraph" w:customStyle="1" w:styleId="20EC1ACFD14A481493A5AAA262FC6FD5">
    <w:name w:val="20EC1ACFD14A481493A5AAA262FC6FD5"/>
    <w:rsid w:val="006F3B62"/>
    <w:pPr>
      <w:spacing w:line="278" w:lineRule="auto"/>
    </w:pPr>
    <w:rPr>
      <w:kern w:val="2"/>
      <w:sz w:val="24"/>
      <w:szCs w:val="24"/>
      <w14:ligatures w14:val="standardContextual"/>
    </w:rPr>
  </w:style>
  <w:style w:type="paragraph" w:customStyle="1" w:styleId="D10F9E4C29D341C3A8FC7EFD24D05488">
    <w:name w:val="D10F9E4C29D341C3A8FC7EFD24D05488"/>
    <w:rsid w:val="006F3B62"/>
    <w:pPr>
      <w:spacing w:line="278" w:lineRule="auto"/>
    </w:pPr>
    <w:rPr>
      <w:kern w:val="2"/>
      <w:sz w:val="24"/>
      <w:szCs w:val="24"/>
      <w14:ligatures w14:val="standardContextual"/>
    </w:rPr>
  </w:style>
  <w:style w:type="paragraph" w:customStyle="1" w:styleId="7DCA0DA41AC0486CBFDD256089C13B5D">
    <w:name w:val="7DCA0DA41AC0486CBFDD256089C13B5D"/>
    <w:rsid w:val="006F3B62"/>
    <w:pPr>
      <w:spacing w:line="278" w:lineRule="auto"/>
    </w:pPr>
    <w:rPr>
      <w:kern w:val="2"/>
      <w:sz w:val="24"/>
      <w:szCs w:val="24"/>
      <w14:ligatures w14:val="standardContextual"/>
    </w:rPr>
  </w:style>
  <w:style w:type="paragraph" w:customStyle="1" w:styleId="681205AB1AD64AB691E047D18C4842B1">
    <w:name w:val="681205AB1AD64AB691E047D18C4842B1"/>
    <w:rsid w:val="006F3B62"/>
    <w:pPr>
      <w:spacing w:line="278" w:lineRule="auto"/>
    </w:pPr>
    <w:rPr>
      <w:kern w:val="2"/>
      <w:sz w:val="24"/>
      <w:szCs w:val="24"/>
      <w14:ligatures w14:val="standardContextual"/>
    </w:rPr>
  </w:style>
  <w:style w:type="paragraph" w:customStyle="1" w:styleId="B059435746C542AF99FA364C729EF0ED">
    <w:name w:val="B059435746C542AF99FA364C729EF0ED"/>
    <w:rsid w:val="006F3B62"/>
    <w:pPr>
      <w:spacing w:line="278" w:lineRule="auto"/>
    </w:pPr>
    <w:rPr>
      <w:kern w:val="2"/>
      <w:sz w:val="24"/>
      <w:szCs w:val="24"/>
      <w14:ligatures w14:val="standardContextual"/>
    </w:rPr>
  </w:style>
  <w:style w:type="paragraph" w:customStyle="1" w:styleId="22614682E71D4FEDB96628FF86256461">
    <w:name w:val="22614682E71D4FEDB96628FF86256461"/>
    <w:rsid w:val="006F3B62"/>
    <w:pPr>
      <w:spacing w:line="278" w:lineRule="auto"/>
    </w:pPr>
    <w:rPr>
      <w:kern w:val="2"/>
      <w:sz w:val="24"/>
      <w:szCs w:val="24"/>
      <w14:ligatures w14:val="standardContextual"/>
    </w:rPr>
  </w:style>
  <w:style w:type="paragraph" w:customStyle="1" w:styleId="80C60D8B297442B398818D907A09DAD4">
    <w:name w:val="80C60D8B297442B398818D907A09DAD4"/>
    <w:rsid w:val="006F3B62"/>
    <w:pPr>
      <w:spacing w:line="278" w:lineRule="auto"/>
    </w:pPr>
    <w:rPr>
      <w:kern w:val="2"/>
      <w:sz w:val="24"/>
      <w:szCs w:val="24"/>
      <w14:ligatures w14:val="standardContextual"/>
    </w:rPr>
  </w:style>
  <w:style w:type="paragraph" w:customStyle="1" w:styleId="42529FF38885451C8EFD4C1857F5F53E">
    <w:name w:val="42529FF38885451C8EFD4C1857F5F53E"/>
    <w:rsid w:val="006F3B62"/>
    <w:pPr>
      <w:spacing w:line="278" w:lineRule="auto"/>
    </w:pPr>
    <w:rPr>
      <w:kern w:val="2"/>
      <w:sz w:val="24"/>
      <w:szCs w:val="24"/>
      <w14:ligatures w14:val="standardContextual"/>
    </w:rPr>
  </w:style>
  <w:style w:type="paragraph" w:customStyle="1" w:styleId="2D0398B8C52F45179A05F2C1DB1D0DDE">
    <w:name w:val="2D0398B8C52F45179A05F2C1DB1D0DDE"/>
    <w:rsid w:val="006F3B62"/>
    <w:pPr>
      <w:spacing w:line="278" w:lineRule="auto"/>
    </w:pPr>
    <w:rPr>
      <w:kern w:val="2"/>
      <w:sz w:val="24"/>
      <w:szCs w:val="24"/>
      <w14:ligatures w14:val="standardContextual"/>
    </w:rPr>
  </w:style>
  <w:style w:type="paragraph" w:customStyle="1" w:styleId="9396ACAEBFC94A798FFE48584662DFDA">
    <w:name w:val="9396ACAEBFC94A798FFE48584662DFDA"/>
    <w:rsid w:val="006F3B62"/>
    <w:pPr>
      <w:spacing w:line="278" w:lineRule="auto"/>
    </w:pPr>
    <w:rPr>
      <w:kern w:val="2"/>
      <w:sz w:val="24"/>
      <w:szCs w:val="24"/>
      <w14:ligatures w14:val="standardContextual"/>
    </w:rPr>
  </w:style>
  <w:style w:type="paragraph" w:customStyle="1" w:styleId="6C430B15D43A473FB3787AF9F6EA3FD0">
    <w:name w:val="6C430B15D43A473FB3787AF9F6EA3FD0"/>
    <w:rsid w:val="006F3B62"/>
    <w:pPr>
      <w:spacing w:line="278" w:lineRule="auto"/>
    </w:pPr>
    <w:rPr>
      <w:kern w:val="2"/>
      <w:sz w:val="24"/>
      <w:szCs w:val="24"/>
      <w14:ligatures w14:val="standardContextual"/>
    </w:rPr>
  </w:style>
  <w:style w:type="paragraph" w:customStyle="1" w:styleId="65209B12C0E3466DBA6F25033B782ECD">
    <w:name w:val="65209B12C0E3466DBA6F25033B782ECD"/>
    <w:rsid w:val="006F3B62"/>
    <w:pPr>
      <w:spacing w:line="278" w:lineRule="auto"/>
    </w:pPr>
    <w:rPr>
      <w:kern w:val="2"/>
      <w:sz w:val="24"/>
      <w:szCs w:val="24"/>
      <w14:ligatures w14:val="standardContextual"/>
    </w:rPr>
  </w:style>
  <w:style w:type="paragraph" w:customStyle="1" w:styleId="61F924ECC91341EEAB53D8C11C2A58F8">
    <w:name w:val="61F924ECC91341EEAB53D8C11C2A58F8"/>
    <w:rsid w:val="006F3B62"/>
    <w:pPr>
      <w:spacing w:line="278" w:lineRule="auto"/>
    </w:pPr>
    <w:rPr>
      <w:kern w:val="2"/>
      <w:sz w:val="24"/>
      <w:szCs w:val="24"/>
      <w14:ligatures w14:val="standardContextual"/>
    </w:rPr>
  </w:style>
  <w:style w:type="paragraph" w:customStyle="1" w:styleId="F7BC7CB59AD640ADAD38368511FDE64C">
    <w:name w:val="F7BC7CB59AD640ADAD38368511FDE64C"/>
    <w:rsid w:val="006F3B62"/>
    <w:pPr>
      <w:spacing w:line="278" w:lineRule="auto"/>
    </w:pPr>
    <w:rPr>
      <w:kern w:val="2"/>
      <w:sz w:val="24"/>
      <w:szCs w:val="24"/>
      <w14:ligatures w14:val="standardContextual"/>
    </w:rPr>
  </w:style>
  <w:style w:type="paragraph" w:customStyle="1" w:styleId="541C29A27FD145C7AD71ABC7F3F15893">
    <w:name w:val="541C29A27FD145C7AD71ABC7F3F15893"/>
    <w:rsid w:val="006F3B62"/>
    <w:pPr>
      <w:spacing w:line="278" w:lineRule="auto"/>
    </w:pPr>
    <w:rPr>
      <w:kern w:val="2"/>
      <w:sz w:val="24"/>
      <w:szCs w:val="24"/>
      <w14:ligatures w14:val="standardContextual"/>
    </w:rPr>
  </w:style>
  <w:style w:type="paragraph" w:customStyle="1" w:styleId="1589A40FB0A34AF29C0F57B2B9779BD2">
    <w:name w:val="1589A40FB0A34AF29C0F57B2B9779BD2"/>
    <w:rsid w:val="006F3B62"/>
    <w:pPr>
      <w:spacing w:line="278" w:lineRule="auto"/>
    </w:pPr>
    <w:rPr>
      <w:kern w:val="2"/>
      <w:sz w:val="24"/>
      <w:szCs w:val="24"/>
      <w14:ligatures w14:val="standardContextual"/>
    </w:rPr>
  </w:style>
  <w:style w:type="paragraph" w:customStyle="1" w:styleId="10B7B3F3C94243C688A694331F1CDBED">
    <w:name w:val="10B7B3F3C94243C688A694331F1CDBED"/>
    <w:rsid w:val="006F3B62"/>
    <w:pPr>
      <w:spacing w:line="278" w:lineRule="auto"/>
    </w:pPr>
    <w:rPr>
      <w:kern w:val="2"/>
      <w:sz w:val="24"/>
      <w:szCs w:val="24"/>
      <w14:ligatures w14:val="standardContextual"/>
    </w:rPr>
  </w:style>
  <w:style w:type="paragraph" w:customStyle="1" w:styleId="1E871622ACF447FD8E3AAD72E1845EB0">
    <w:name w:val="1E871622ACF447FD8E3AAD72E1845EB0"/>
    <w:rsid w:val="006F3B62"/>
    <w:pPr>
      <w:spacing w:line="278" w:lineRule="auto"/>
    </w:pPr>
    <w:rPr>
      <w:kern w:val="2"/>
      <w:sz w:val="24"/>
      <w:szCs w:val="24"/>
      <w14:ligatures w14:val="standardContextual"/>
    </w:rPr>
  </w:style>
  <w:style w:type="paragraph" w:customStyle="1" w:styleId="71BD7EB03AC7410C87320AA58D8BDCFC">
    <w:name w:val="71BD7EB03AC7410C87320AA58D8BDCFC"/>
    <w:rsid w:val="006F3B62"/>
    <w:pPr>
      <w:spacing w:line="278" w:lineRule="auto"/>
    </w:pPr>
    <w:rPr>
      <w:kern w:val="2"/>
      <w:sz w:val="24"/>
      <w:szCs w:val="24"/>
      <w14:ligatures w14:val="standardContextual"/>
    </w:rPr>
  </w:style>
  <w:style w:type="paragraph" w:customStyle="1" w:styleId="248AB8389B96492480C1374BC211DD50">
    <w:name w:val="248AB8389B96492480C1374BC211DD50"/>
    <w:rsid w:val="006F3B62"/>
    <w:pPr>
      <w:spacing w:line="278" w:lineRule="auto"/>
    </w:pPr>
    <w:rPr>
      <w:kern w:val="2"/>
      <w:sz w:val="24"/>
      <w:szCs w:val="24"/>
      <w14:ligatures w14:val="standardContextual"/>
    </w:rPr>
  </w:style>
  <w:style w:type="paragraph" w:customStyle="1" w:styleId="42224913106945859C10D14C7BB09835">
    <w:name w:val="42224913106945859C10D14C7BB09835"/>
    <w:rsid w:val="006F3B62"/>
    <w:pPr>
      <w:spacing w:line="278" w:lineRule="auto"/>
    </w:pPr>
    <w:rPr>
      <w:kern w:val="2"/>
      <w:sz w:val="24"/>
      <w:szCs w:val="24"/>
      <w14:ligatures w14:val="standardContextual"/>
    </w:rPr>
  </w:style>
  <w:style w:type="paragraph" w:customStyle="1" w:styleId="DF01B87B26474A08B35C2E4CF6EFD887">
    <w:name w:val="DF01B87B26474A08B35C2E4CF6EFD887"/>
    <w:rsid w:val="006F3B62"/>
    <w:pPr>
      <w:spacing w:line="278" w:lineRule="auto"/>
    </w:pPr>
    <w:rPr>
      <w:kern w:val="2"/>
      <w:sz w:val="24"/>
      <w:szCs w:val="24"/>
      <w14:ligatures w14:val="standardContextual"/>
    </w:rPr>
  </w:style>
  <w:style w:type="paragraph" w:customStyle="1" w:styleId="4FA78E50C501454989731E67D4C07248">
    <w:name w:val="4FA78E50C501454989731E67D4C07248"/>
    <w:rsid w:val="006F3B62"/>
    <w:pPr>
      <w:spacing w:line="278" w:lineRule="auto"/>
    </w:pPr>
    <w:rPr>
      <w:kern w:val="2"/>
      <w:sz w:val="24"/>
      <w:szCs w:val="24"/>
      <w14:ligatures w14:val="standardContextual"/>
    </w:rPr>
  </w:style>
  <w:style w:type="paragraph" w:customStyle="1" w:styleId="B66BFDCD04E84E30AC7F6852F41154AA">
    <w:name w:val="B66BFDCD04E84E30AC7F6852F41154AA"/>
    <w:rsid w:val="006F3B62"/>
    <w:pPr>
      <w:spacing w:line="278" w:lineRule="auto"/>
    </w:pPr>
    <w:rPr>
      <w:kern w:val="2"/>
      <w:sz w:val="24"/>
      <w:szCs w:val="24"/>
      <w14:ligatures w14:val="standardContextual"/>
    </w:rPr>
  </w:style>
  <w:style w:type="paragraph" w:customStyle="1" w:styleId="CADC740E928447BBBD0FE23A842BD019">
    <w:name w:val="CADC740E928447BBBD0FE23A842BD019"/>
    <w:rsid w:val="006F3B62"/>
    <w:pPr>
      <w:spacing w:line="278" w:lineRule="auto"/>
    </w:pPr>
    <w:rPr>
      <w:kern w:val="2"/>
      <w:sz w:val="24"/>
      <w:szCs w:val="24"/>
      <w14:ligatures w14:val="standardContextual"/>
    </w:rPr>
  </w:style>
  <w:style w:type="paragraph" w:customStyle="1" w:styleId="23DEEEB91BB0440AA8B3C682A17AFBF2">
    <w:name w:val="23DEEEB91BB0440AA8B3C682A17AFBF2"/>
    <w:rsid w:val="006F3B62"/>
    <w:pPr>
      <w:spacing w:line="278" w:lineRule="auto"/>
    </w:pPr>
    <w:rPr>
      <w:kern w:val="2"/>
      <w:sz w:val="24"/>
      <w:szCs w:val="24"/>
      <w14:ligatures w14:val="standardContextual"/>
    </w:rPr>
  </w:style>
  <w:style w:type="paragraph" w:customStyle="1" w:styleId="53EEC7E5FD7344B3B53BCEA0097002F6">
    <w:name w:val="53EEC7E5FD7344B3B53BCEA0097002F6"/>
    <w:rsid w:val="006F3B62"/>
    <w:pPr>
      <w:spacing w:line="278" w:lineRule="auto"/>
    </w:pPr>
    <w:rPr>
      <w:kern w:val="2"/>
      <w:sz w:val="24"/>
      <w:szCs w:val="24"/>
      <w14:ligatures w14:val="standardContextual"/>
    </w:rPr>
  </w:style>
  <w:style w:type="paragraph" w:customStyle="1" w:styleId="E2364E1053EC49F498A93983198CF55A">
    <w:name w:val="E2364E1053EC49F498A93983198CF55A"/>
    <w:rsid w:val="006F3B62"/>
    <w:pPr>
      <w:spacing w:line="278" w:lineRule="auto"/>
    </w:pPr>
    <w:rPr>
      <w:kern w:val="2"/>
      <w:sz w:val="24"/>
      <w:szCs w:val="24"/>
      <w14:ligatures w14:val="standardContextual"/>
    </w:rPr>
  </w:style>
  <w:style w:type="paragraph" w:customStyle="1" w:styleId="4ED76A4FCABC4885A96C35A5C538BB4F">
    <w:name w:val="4ED76A4FCABC4885A96C35A5C538BB4F"/>
    <w:rsid w:val="006F3B62"/>
    <w:pPr>
      <w:spacing w:line="278" w:lineRule="auto"/>
    </w:pPr>
    <w:rPr>
      <w:kern w:val="2"/>
      <w:sz w:val="24"/>
      <w:szCs w:val="24"/>
      <w14:ligatures w14:val="standardContextual"/>
    </w:rPr>
  </w:style>
  <w:style w:type="paragraph" w:customStyle="1" w:styleId="7885C2EC73404F24A949EA817C7789FF">
    <w:name w:val="7885C2EC73404F24A949EA817C7789FF"/>
    <w:rsid w:val="006F3B62"/>
    <w:pPr>
      <w:spacing w:line="278" w:lineRule="auto"/>
    </w:pPr>
    <w:rPr>
      <w:kern w:val="2"/>
      <w:sz w:val="24"/>
      <w:szCs w:val="24"/>
      <w14:ligatures w14:val="standardContextual"/>
    </w:rPr>
  </w:style>
  <w:style w:type="paragraph" w:customStyle="1" w:styleId="ED548656F29E46F0819E746B1AB37883">
    <w:name w:val="ED548656F29E46F0819E746B1AB37883"/>
    <w:rsid w:val="006F3B62"/>
    <w:pPr>
      <w:spacing w:line="278" w:lineRule="auto"/>
    </w:pPr>
    <w:rPr>
      <w:kern w:val="2"/>
      <w:sz w:val="24"/>
      <w:szCs w:val="24"/>
      <w14:ligatures w14:val="standardContextual"/>
    </w:rPr>
  </w:style>
  <w:style w:type="paragraph" w:customStyle="1" w:styleId="923BF9FA2A4A44ACB56ADAD4D9CB81B1">
    <w:name w:val="923BF9FA2A4A44ACB56ADAD4D9CB81B1"/>
    <w:rsid w:val="006F3B62"/>
    <w:pPr>
      <w:spacing w:line="278" w:lineRule="auto"/>
    </w:pPr>
    <w:rPr>
      <w:kern w:val="2"/>
      <w:sz w:val="24"/>
      <w:szCs w:val="24"/>
      <w14:ligatures w14:val="standardContextual"/>
    </w:rPr>
  </w:style>
  <w:style w:type="paragraph" w:customStyle="1" w:styleId="13007E7AA2954B2A838DB58DBE33DF66">
    <w:name w:val="13007E7AA2954B2A838DB58DBE33DF66"/>
    <w:rsid w:val="006F3B62"/>
    <w:pPr>
      <w:spacing w:line="278" w:lineRule="auto"/>
    </w:pPr>
    <w:rPr>
      <w:kern w:val="2"/>
      <w:sz w:val="24"/>
      <w:szCs w:val="24"/>
      <w14:ligatures w14:val="standardContextual"/>
    </w:rPr>
  </w:style>
  <w:style w:type="paragraph" w:customStyle="1" w:styleId="21B21D3BD3D64FA6ADD13E4C67AC43D9">
    <w:name w:val="21B21D3BD3D64FA6ADD13E4C67AC43D9"/>
    <w:rsid w:val="006F3B62"/>
    <w:pPr>
      <w:spacing w:line="278" w:lineRule="auto"/>
    </w:pPr>
    <w:rPr>
      <w:kern w:val="2"/>
      <w:sz w:val="24"/>
      <w:szCs w:val="24"/>
      <w14:ligatures w14:val="standardContextual"/>
    </w:rPr>
  </w:style>
  <w:style w:type="paragraph" w:customStyle="1" w:styleId="233786480420401A80BA3E5ECEA51A4A">
    <w:name w:val="233786480420401A80BA3E5ECEA51A4A"/>
    <w:rsid w:val="006F3B62"/>
    <w:pPr>
      <w:spacing w:line="278" w:lineRule="auto"/>
    </w:pPr>
    <w:rPr>
      <w:kern w:val="2"/>
      <w:sz w:val="24"/>
      <w:szCs w:val="24"/>
      <w14:ligatures w14:val="standardContextual"/>
    </w:rPr>
  </w:style>
  <w:style w:type="paragraph" w:customStyle="1" w:styleId="D9DD1511157144499F5AE29ED6904468">
    <w:name w:val="D9DD1511157144499F5AE29ED6904468"/>
    <w:rsid w:val="006F3B62"/>
    <w:pPr>
      <w:spacing w:line="278" w:lineRule="auto"/>
    </w:pPr>
    <w:rPr>
      <w:kern w:val="2"/>
      <w:sz w:val="24"/>
      <w:szCs w:val="24"/>
      <w14:ligatures w14:val="standardContextual"/>
    </w:rPr>
  </w:style>
  <w:style w:type="paragraph" w:customStyle="1" w:styleId="7B3592DC36C4497597C1308BD916517C">
    <w:name w:val="7B3592DC36C4497597C1308BD916517C"/>
    <w:rsid w:val="006F3B62"/>
    <w:pPr>
      <w:spacing w:line="278" w:lineRule="auto"/>
    </w:pPr>
    <w:rPr>
      <w:kern w:val="2"/>
      <w:sz w:val="24"/>
      <w:szCs w:val="24"/>
      <w14:ligatures w14:val="standardContextual"/>
    </w:rPr>
  </w:style>
  <w:style w:type="paragraph" w:customStyle="1" w:styleId="12E3708B36B24C1DA5688C01C09AC41C">
    <w:name w:val="12E3708B36B24C1DA5688C01C09AC41C"/>
    <w:rsid w:val="006F3B62"/>
    <w:pPr>
      <w:spacing w:line="278" w:lineRule="auto"/>
    </w:pPr>
    <w:rPr>
      <w:kern w:val="2"/>
      <w:sz w:val="24"/>
      <w:szCs w:val="24"/>
      <w14:ligatures w14:val="standardContextual"/>
    </w:rPr>
  </w:style>
  <w:style w:type="paragraph" w:customStyle="1" w:styleId="21402EB912284957AFEDF77D7A903655">
    <w:name w:val="21402EB912284957AFEDF77D7A903655"/>
    <w:rsid w:val="006F3B62"/>
    <w:pPr>
      <w:spacing w:line="278" w:lineRule="auto"/>
    </w:pPr>
    <w:rPr>
      <w:kern w:val="2"/>
      <w:sz w:val="24"/>
      <w:szCs w:val="24"/>
      <w14:ligatures w14:val="standardContextual"/>
    </w:rPr>
  </w:style>
  <w:style w:type="paragraph" w:customStyle="1" w:styleId="B8C4F503C32E4B9785D62947FA361939">
    <w:name w:val="B8C4F503C32E4B9785D62947FA361939"/>
    <w:rsid w:val="006F3B62"/>
    <w:pPr>
      <w:spacing w:line="278" w:lineRule="auto"/>
    </w:pPr>
    <w:rPr>
      <w:kern w:val="2"/>
      <w:sz w:val="24"/>
      <w:szCs w:val="24"/>
      <w14:ligatures w14:val="standardContextual"/>
    </w:rPr>
  </w:style>
  <w:style w:type="paragraph" w:customStyle="1" w:styleId="20D0F6730FC8455386C843CB11D9BE74">
    <w:name w:val="20D0F6730FC8455386C843CB11D9BE74"/>
    <w:rsid w:val="006F3B62"/>
    <w:pPr>
      <w:spacing w:line="278" w:lineRule="auto"/>
    </w:pPr>
    <w:rPr>
      <w:kern w:val="2"/>
      <w:sz w:val="24"/>
      <w:szCs w:val="24"/>
      <w14:ligatures w14:val="standardContextual"/>
    </w:rPr>
  </w:style>
  <w:style w:type="paragraph" w:customStyle="1" w:styleId="7F9420C992AD475D9A5797463B35A0A8">
    <w:name w:val="7F9420C992AD475D9A5797463B35A0A8"/>
    <w:rsid w:val="006F3B62"/>
    <w:pPr>
      <w:spacing w:line="278" w:lineRule="auto"/>
    </w:pPr>
    <w:rPr>
      <w:kern w:val="2"/>
      <w:sz w:val="24"/>
      <w:szCs w:val="24"/>
      <w14:ligatures w14:val="standardContextual"/>
    </w:rPr>
  </w:style>
  <w:style w:type="paragraph" w:customStyle="1" w:styleId="1E8360F46FAB4F768E021330154827EB">
    <w:name w:val="1E8360F46FAB4F768E021330154827EB"/>
    <w:rsid w:val="006F3B62"/>
    <w:pPr>
      <w:spacing w:line="278" w:lineRule="auto"/>
    </w:pPr>
    <w:rPr>
      <w:kern w:val="2"/>
      <w:sz w:val="24"/>
      <w:szCs w:val="24"/>
      <w14:ligatures w14:val="standardContextual"/>
    </w:rPr>
  </w:style>
  <w:style w:type="paragraph" w:customStyle="1" w:styleId="AC493E3A4EAA45059F10727B58A61F89">
    <w:name w:val="AC493E3A4EAA45059F10727B58A61F89"/>
    <w:rsid w:val="006F3B62"/>
    <w:pPr>
      <w:spacing w:line="278" w:lineRule="auto"/>
    </w:pPr>
    <w:rPr>
      <w:kern w:val="2"/>
      <w:sz w:val="24"/>
      <w:szCs w:val="24"/>
      <w14:ligatures w14:val="standardContextual"/>
    </w:rPr>
  </w:style>
  <w:style w:type="paragraph" w:customStyle="1" w:styleId="3A648C0EFA334B8AB851E7D51C549068">
    <w:name w:val="3A648C0EFA334B8AB851E7D51C549068"/>
    <w:rsid w:val="006F3B62"/>
    <w:pPr>
      <w:spacing w:line="278" w:lineRule="auto"/>
    </w:pPr>
    <w:rPr>
      <w:kern w:val="2"/>
      <w:sz w:val="24"/>
      <w:szCs w:val="24"/>
      <w14:ligatures w14:val="standardContextual"/>
    </w:rPr>
  </w:style>
  <w:style w:type="paragraph" w:customStyle="1" w:styleId="5CCD5B9194604404AA447536F0F8605B">
    <w:name w:val="5CCD5B9194604404AA447536F0F8605B"/>
    <w:rsid w:val="006F3B62"/>
    <w:pPr>
      <w:spacing w:line="278" w:lineRule="auto"/>
    </w:pPr>
    <w:rPr>
      <w:kern w:val="2"/>
      <w:sz w:val="24"/>
      <w:szCs w:val="24"/>
      <w14:ligatures w14:val="standardContextual"/>
    </w:rPr>
  </w:style>
  <w:style w:type="paragraph" w:customStyle="1" w:styleId="CEAA90571CF34739ADFDCEE42B674941">
    <w:name w:val="CEAA90571CF34739ADFDCEE42B674941"/>
    <w:rsid w:val="006F3B62"/>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APS colors">
      <a:dk1>
        <a:srgbClr val="3C3C3C"/>
      </a:dk1>
      <a:lt1>
        <a:sysClr val="window" lastClr="FFFFFF"/>
      </a:lt1>
      <a:dk2>
        <a:srgbClr val="3C3C3C"/>
      </a:dk2>
      <a:lt2>
        <a:srgbClr val="F2F2F2"/>
      </a:lt2>
      <a:accent1>
        <a:srgbClr val="F9B436"/>
      </a:accent1>
      <a:accent2>
        <a:srgbClr val="0DAB7E"/>
      </a:accent2>
      <a:accent3>
        <a:srgbClr val="099DD7"/>
      </a:accent3>
      <a:accent4>
        <a:srgbClr val="AF5DA0"/>
      </a:accent4>
      <a:accent5>
        <a:srgbClr val="E37915"/>
      </a:accent5>
      <a:accent6>
        <a:srgbClr val="389051"/>
      </a:accent6>
      <a:hlink>
        <a:srgbClr val="0076B1"/>
      </a:hlink>
      <a:folHlink>
        <a:srgbClr val="843587"/>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CtFieldPriority xmlns="http://www.oecd.org/eshare/projectsentre/CtFieldPriority/" xmlns:i="http://www.w3.org/2001/XMLSchema-instance">
  <PriorityFields xmlns:a="http://schemas.microsoft.com/2003/10/Serialization/Arrays">
    <a:string>Title</a:string>
    <a:string>OECDCountry</a:string>
    <a:string>OECDTopic</a:string>
    <a:string>OECDKeywords</a:string>
  </PriorityFields>
</CtFieldPriority>
</file>

<file path=customXml/item2.xml><?xml version="1.0" encoding="utf-8"?>
<ct:contentTypeSchema xmlns:ct="http://schemas.microsoft.com/office/2006/metadata/contentType" xmlns:ma="http://schemas.microsoft.com/office/2006/metadata/properties/metaAttributes" ct:_="" ma:_="" ma:contentTypeName="Working Document" ma:contentTypeID="0x0101008B4DD370EC31429186F3AD49F0D3098F00D44DBCB9EB4F45278CB5C9765BE5299500A4858B360C6A491AA753F8BCA47AA910004595548C1D40504DB009F4AC4214C0BB" ma:contentTypeVersion="203" ma:contentTypeDescription="" ma:contentTypeScope="" ma:versionID="04a5857e5758f4559389ad4143f475e9">
  <xsd:schema xmlns:xsd="http://www.w3.org/2001/XMLSchema" xmlns:xs="http://www.w3.org/2001/XMLSchema" xmlns:p="http://schemas.microsoft.com/office/2006/metadata/properties" xmlns:ns1="54c4cd27-f286-408f-9ce0-33c1e0f3ab39" xmlns:ns2="18889a2b-0d37-4ff0-afeb-cbbf52875171" xmlns:ns3="375c99d1-ca6e-49b5-b969-bc8a239e4ffd" xmlns:ns5="c9f238dd-bb73-4aef-a7a5-d644ad823e52" xmlns:ns6="ca82dde9-3436-4d3d-bddd-d31447390034" xmlns:ns7="http://schemas.microsoft.com/sharepoint/v4" targetNamespace="http://schemas.microsoft.com/office/2006/metadata/properties" ma:root="true" ma:fieldsID="464f302e61ac56e91199b44c54511888" ns1:_="" ns2:_="" ns3:_="" ns5:_="" ns6:_="" ns7:_="">
    <xsd:import namespace="54c4cd27-f286-408f-9ce0-33c1e0f3ab39"/>
    <xsd:import namespace="18889a2b-0d37-4ff0-afeb-cbbf52875171"/>
    <xsd:import namespace="375c99d1-ca6e-49b5-b969-bc8a239e4ffd"/>
    <xsd:import namespace="c9f238dd-bb73-4aef-a7a5-d644ad823e52"/>
    <xsd:import namespace="ca82dde9-3436-4d3d-bddd-d31447390034"/>
    <xsd:import namespace="http://schemas.microsoft.com/sharepoint/v4"/>
    <xsd:element name="properties">
      <xsd:complexType>
        <xsd:sequence>
          <xsd:element name="documentManagement">
            <xsd:complexType>
              <xsd:all>
                <xsd:element ref="ns1:OECDKimStatus" minOccurs="0"/>
                <xsd:element ref="ns1:OECDKimBussinessContext" minOccurs="0"/>
                <xsd:element ref="ns1:OECDKimProvenance" minOccurs="0"/>
                <xsd:element ref="ns2:OECDExpirationDate" minOccurs="0"/>
                <xsd:element ref="ns3:OECDProjectLookup" minOccurs="0"/>
                <xsd:element ref="ns3:OECDProjectManager" minOccurs="0"/>
                <xsd:element ref="ns3:OECDProjectMembers" minOccurs="0"/>
                <xsd:element ref="ns3:OECDMainProject" minOccurs="0"/>
                <xsd:element ref="ns3:OECDPinnedBy" minOccurs="0"/>
                <xsd:element ref="ns5:eShareCountryTaxHTField0" minOccurs="0"/>
                <xsd:element ref="ns5:eShareTopicTaxHTField0" minOccurs="0"/>
                <xsd:element ref="ns5:eShareKeywordsTaxHTField0" minOccurs="0"/>
                <xsd:element ref="ns5:eShareCommitteeTaxHTField0" minOccurs="0"/>
                <xsd:element ref="ns5:eSharePWBTaxHTField0" minOccurs="0"/>
                <xsd:element ref="ns3:Project_x003a_Project_x0020_status" minOccurs="0"/>
                <xsd:element ref="ns6:TaxCatchAll" minOccurs="0"/>
                <xsd:element ref="ns1:OECDMeetingDate" minOccurs="0"/>
                <xsd:element ref="ns3:a69e193577b6457d9cbf1ed1dc9412b6" minOccurs="0"/>
                <xsd:element ref="ns3:f8f374b859e54b089b1e0240fadab8ce" minOccurs="0"/>
                <xsd:element ref="ns7:IconOverlay" minOccurs="0"/>
                <xsd:element ref="ns6:OECDlanguage" minOccurs="0"/>
                <xsd:element ref="ns6:TaxCatchAllLabel" minOccurs="0"/>
                <xsd:element ref="ns2:n2117a3aede04346bfdbc41180e059d0" minOccurs="0"/>
                <xsd:element ref="ns3:c8d74dcdd70245de8d5c76809cabe7d6" minOccurs="0"/>
                <xsd:element ref="ns3:OECDSharingStatus" minOccurs="0"/>
                <xsd:element ref="ns3:OECDCommunityDocumentURL" minOccurs="0"/>
                <xsd:element ref="ns3:OECDCommunityDocumentID" minOccurs="0"/>
                <xsd:element ref="ns2:eShareHorizProjTaxHTField0" minOccurs="0"/>
                <xsd:element ref="ns3:OECDTagsCache" minOccurs="0"/>
                <xsd:element ref="ns2:OECDAllRelatedUsers" minOccurs="0"/>
                <xsd:element ref="ns3:SharedWithUsers" minOccurs="0"/>
                <xsd:element ref="ns1:OECD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c4cd27-f286-408f-9ce0-33c1e0f3ab39" elementFormDefault="qualified">
    <xsd:import namespace="http://schemas.microsoft.com/office/2006/documentManagement/types"/>
    <xsd:import namespace="http://schemas.microsoft.com/office/infopath/2007/PartnerControls"/>
    <xsd:element name="OECDKimStatus" ma:index="3" nillable="true" ma:displayName="Kim status" ma:default="Draft" ma:description="" ma:format="Dropdown" ma:hidden="true" ma:internalName="OECDKimStatus" ma:readOnly="false">
      <xsd:simpleType>
        <xsd:restriction base="dms:Choice">
          <xsd:enumeration value="Draft"/>
          <xsd:enumeration value="Final"/>
        </xsd:restriction>
      </xsd:simpleType>
    </xsd:element>
    <xsd:element name="OECDKimBussinessContext" ma:index="4" nillable="true" ma:displayName="Kim bussiness context" ma:description="" ma:hidden="true" ma:internalName="OECDKimBussinessContext" ma:readOnly="false">
      <xsd:simpleType>
        <xsd:restriction base="dms:Text"/>
      </xsd:simpleType>
    </xsd:element>
    <xsd:element name="OECDKimProvenance" ma:index="5" nillable="true" ma:displayName="Kim provenance" ma:description="" ma:hidden="true" ma:internalName="OECDKimProvenance" ma:readOnly="false">
      <xsd:simpleType>
        <xsd:restriction base="dms:Text">
          <xsd:maxLength value="255"/>
        </xsd:restriction>
      </xsd:simpleType>
    </xsd:element>
    <xsd:element name="OECDMeetingDate" ma:index="27" nillable="true" ma:displayName="Meeting Date" ma:default="" ma:format="DateOnly" ma:hidden="true" ma:internalName="OECDMeetingDate">
      <xsd:simpleType>
        <xsd:restriction base="dms:DateTime"/>
      </xsd:simpleType>
    </xsd:element>
    <xsd:element name="OECDYear" ma:index="46" nillable="true" ma:displayName="Year" ma:description="" ma:internalName="OECDYea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8889a2b-0d37-4ff0-afeb-cbbf52875171" elementFormDefault="qualified">
    <xsd:import namespace="http://schemas.microsoft.com/office/2006/documentManagement/types"/>
    <xsd:import namespace="http://schemas.microsoft.com/office/infopath/2007/PartnerControls"/>
    <xsd:element name="OECDExpirationDate" ma:index="8" nillable="true" ma:displayName="Highlights" ma:default="" ma:description="" ma:format="DateOnly" ma:indexed="true" ma:internalName="OECDExpirationDate">
      <xsd:simpleType>
        <xsd:restriction base="dms:DateTime"/>
      </xsd:simpleType>
    </xsd:element>
    <xsd:element name="n2117a3aede04346bfdbc41180e059d0" ma:index="36" nillable="true" ma:taxonomy="true" ma:internalName="n2117a3aede04346bfdbc41180e059d0" ma:taxonomyFieldName="OECDHorizontalProjects" ma:displayName="Horizontal project" ma:default="" ma:fieldId="{72117a3a-ede0-4346-bfdb-c41180e059d0}" ma:taxonomyMulti="true" ma:sspId="27ec883c-a62c-444f-a935-fcddb579e39d" ma:termSetId="d3ca0e0e-65f9-44bf-9d98-5271504f6d61" ma:anchorId="00000000-0000-0000-0000-000000000000" ma:open="false" ma:isKeyword="false">
      <xsd:complexType>
        <xsd:sequence>
          <xsd:element ref="pc:Terms" minOccurs="0" maxOccurs="1"/>
        </xsd:sequence>
      </xsd:complexType>
    </xsd:element>
    <xsd:element name="eShareHorizProjTaxHTField0" ma:index="41" nillable="true" ma:displayName="OECDHorizontalProjects_0" ma:description="" ma:hidden="true" ma:internalName="eShareHorizProjTaxHTField0">
      <xsd:simpleType>
        <xsd:restriction base="dms:Note"/>
      </xsd:simpleType>
    </xsd:element>
    <xsd:element name="OECDAllRelatedUsers" ma:index="44" nillable="true" ma:displayName="All related users" ma:description="" ma:hidden="true" ma:internalName="OECDAllRelatedUs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5c99d1-ca6e-49b5-b969-bc8a239e4ffd" elementFormDefault="qualified">
    <xsd:import namespace="http://schemas.microsoft.com/office/2006/documentManagement/types"/>
    <xsd:import namespace="http://schemas.microsoft.com/office/infopath/2007/PartnerControls"/>
    <xsd:element name="OECDProjectLookup" ma:index="9" nillable="true" ma:displayName="Project" ma:description="" ma:hidden="true" ma:indexed="true" ma:list="ad50ee1a-9840-4282-83fb-7014c2e43d44" ma:internalName="OECDProjectLookup" ma:readOnly="false" ma:showField="OECDShortProjectName" ma:web="375c99d1-ca6e-49b5-b969-bc8a239e4ffd">
      <xsd:simpleType>
        <xsd:restriction base="dms:Lookup"/>
      </xsd:simpleType>
    </xsd:element>
    <xsd:element name="OECDProjectManager" ma:index="10" nillable="true" ma:displayName="Project manager" ma:description="" ma:hidden="true" ma:indexed="true" ma:internalName="OECDProjectManag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ProjectMembers" ma:index="11" nillable="true" ma:displayName="Project members" ma:description="" ma:hidden="true" ma:internalName="OECDProjectMembers"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MainProject" ma:index="14" nillable="true" ma:displayName="Main project" ma:description="" ma:hidden="true" ma:indexed="true" ma:list="ad50ee1a-9840-4282-83fb-7014c2e43d44" ma:internalName="OECDMainProject" ma:readOnly="false" ma:showField="OECDShortProjectName">
      <xsd:simpleType>
        <xsd:restriction base="dms:Lookup"/>
      </xsd:simpleType>
    </xsd:element>
    <xsd:element name="OECDPinnedBy" ma:index="15" nillable="true" ma:displayName="Pinned by" ma:description="" ma:hidden="true" ma:internalName="OECDPinn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ject_x003a_Project_x0020_status" ma:index="23" nillable="true" ma:displayName="Project:Project status" ma:hidden="true" ma:list="ad50ee1a-9840-4282-83fb-7014c2e43d44" ma:internalName="Project_x003A_Project_x0020_status" ma:readOnly="true" ma:showField="OECDProjectStatus" ma:web="375c99d1-ca6e-49b5-b969-bc8a239e4ffd">
      <xsd:simpleType>
        <xsd:restriction base="dms:Lookup"/>
      </xsd:simpleType>
    </xsd:element>
    <xsd:element name="a69e193577b6457d9cbf1ed1dc9412b6" ma:index="28" nillable="true" ma:displayName="Deliverable partners_0" ma:hidden="true" ma:internalName="a69e193577b6457d9cbf1ed1dc9412b6">
      <xsd:simpleType>
        <xsd:restriction base="dms:Note"/>
      </xsd:simpleType>
    </xsd:element>
    <xsd:element name="f8f374b859e54b089b1e0240fadab8ce" ma:index="29" nillable="true" ma:displayName="Deliverable owner_0" ma:hidden="true" ma:internalName="f8f374b859e54b089b1e0240fadab8ce">
      <xsd:simpleType>
        <xsd:restriction base="dms:Note"/>
      </xsd:simpleType>
    </xsd:element>
    <xsd:element name="c8d74dcdd70245de8d5c76809cabe7d6" ma:index="37" nillable="true" ma:taxonomy="true" ma:internalName="c8d74dcdd70245de8d5c76809cabe7d6" ma:taxonomyFieldName="OECDProjectOwnerStructure" ma:displayName="Project owner" ma:readOnly="false" ma:default="" ma:fieldId="c8d74dcd-d702-45de-8d5c-76809cabe7d6" ma:taxonomyMulti="true" ma:sspId="27ec883c-a62c-444f-a935-fcddb579e39d" ma:termSetId="aeec4dcb-19ee-4bc0-941f-681845b568c9" ma:anchorId="00000000-0000-0000-0000-000000000000" ma:open="false" ma:isKeyword="false">
      <xsd:complexType>
        <xsd:sequence>
          <xsd:element ref="pc:Terms" minOccurs="0" maxOccurs="1"/>
        </xsd:sequence>
      </xsd:complexType>
    </xsd:element>
    <xsd:element name="OECDSharingStatus" ma:index="38" nillable="true" ma:displayName="O.N.E Document Sharing Status" ma:description="" ma:hidden="true" ma:internalName="OECDSharingStatus">
      <xsd:simpleType>
        <xsd:restriction base="dms:Text"/>
      </xsd:simpleType>
    </xsd:element>
    <xsd:element name="OECDCommunityDocumentURL" ma:index="39" nillable="true" ma:displayName="O.N.E Community Document URL" ma:description="" ma:hidden="true" ma:internalName="OECDCommunityDocumentURL">
      <xsd:simpleType>
        <xsd:restriction base="dms:Text"/>
      </xsd:simpleType>
    </xsd:element>
    <xsd:element name="OECDCommunityDocumentID" ma:index="40" nillable="true" ma:displayName="O.N.E Community Document ID" ma:decimals="0" ma:description="" ma:hidden="true" ma:internalName="OECDCommunityDocumentID">
      <xsd:simpleType>
        <xsd:restriction base="dms:Number"/>
      </xsd:simpleType>
    </xsd:element>
    <xsd:element name="OECDTagsCache" ma:index="43" nillable="true" ma:displayName="Tags cache" ma:description="" ma:hidden="true" ma:internalName="OECDTagsCache">
      <xsd:simpleType>
        <xsd:restriction base="dms:Note"/>
      </xsd:simpleType>
    </xsd:element>
    <xsd:element name="SharedWithUsers" ma:index="4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f238dd-bb73-4aef-a7a5-d644ad823e52" elementFormDefault="qualified">
    <xsd:import namespace="http://schemas.microsoft.com/office/2006/documentManagement/types"/>
    <xsd:import namespace="http://schemas.microsoft.com/office/infopath/2007/PartnerControls"/>
    <xsd:element name="eShareCountryTaxHTField0" ma:index="18" nillable="true" ma:taxonomy="true" ma:internalName="eShareCountryTaxHTField0" ma:taxonomyFieldName="OECDCountry" ma:displayName="Country" ma:readOnly="false" ma:default="" ma:fieldId="{aa366335-bba6-4f71-86c6-f91b1ae503c2}" ma:taxonomyMulti="true" ma:sspId="27ec883c-a62c-444f-a935-fcddb579e39d" ma:termSetId="e1026e78-e24d-4b33-a8f4-6ff75b8e5ad2" ma:anchorId="00000000-0000-0000-0000-000000000000" ma:open="false" ma:isKeyword="false">
      <xsd:complexType>
        <xsd:sequence>
          <xsd:element ref="pc:Terms" minOccurs="0" maxOccurs="1"/>
        </xsd:sequence>
      </xsd:complexType>
    </xsd:element>
    <xsd:element name="eShareTopicTaxHTField0" ma:index="19" nillable="true" ma:taxonomy="true" ma:internalName="eShareTopicTaxHTField0" ma:taxonomyFieldName="OECDTopic" ma:displayName="Topic" ma:readOnly="false" ma:default="" ma:fieldId="{9b5335f8-765c-484a-86dd-d10580650a95}" ma:taxonomyMulti="true" ma:sspId="27ec883c-a62c-444f-a935-fcddb579e39d" ma:termSetId="d0043ed9-7fdc-4b21-8641-a864cc50d2b2" ma:anchorId="00000000-0000-0000-0000-000000000000" ma:open="false" ma:isKeyword="false">
      <xsd:complexType>
        <xsd:sequence>
          <xsd:element ref="pc:Terms" minOccurs="0" maxOccurs="1"/>
        </xsd:sequence>
      </xsd:complexType>
    </xsd:element>
    <xsd:element name="eShareKeywordsTaxHTField0" ma:index="20" nillable="true" ma:taxonomy="true" ma:internalName="eShareKeywordsTaxHTField0" ma:taxonomyFieldName="OECDKeywords" ma:displayName="Keywords" ma:default="" ma:fieldId="{8a7c3663-990d-467c-b1b8-bb4b775674ad}" ma:taxonomyMulti="true" ma:sspId="27ec883c-a62c-444f-a935-fcddb579e39d" ma:termSetId="f51791ee-8e04-4654-a875-fc747102cd45" ma:anchorId="00000000-0000-0000-0000-000000000000" ma:open="true" ma:isKeyword="false">
      <xsd:complexType>
        <xsd:sequence>
          <xsd:element ref="pc:Terms" minOccurs="0" maxOccurs="1"/>
        </xsd:sequence>
      </xsd:complexType>
    </xsd:element>
    <xsd:element name="eShareCommitteeTaxHTField0" ma:index="21" nillable="true" ma:taxonomy="true" ma:internalName="eShareCommitteeTaxHTField0" ma:taxonomyFieldName="OECDCommittee" ma:displayName="Committee" ma:default="" ma:fieldId="{29494d90-e667-47b5-adc1-d09dfb5832ab}" ma:sspId="27ec883c-a62c-444f-a935-fcddb579e39d" ma:termSetId="87919aae-be42-4481-84cf-2389a5c84ac4" ma:anchorId="00000000-0000-0000-0000-000000000000" ma:open="false" ma:isKeyword="false">
      <xsd:complexType>
        <xsd:sequence>
          <xsd:element ref="pc:Terms" minOccurs="0" maxOccurs="1"/>
        </xsd:sequence>
      </xsd:complexType>
    </xsd:element>
    <xsd:element name="eSharePWBTaxHTField0" ma:index="22" nillable="true" ma:taxonomy="true" ma:internalName="eSharePWBTaxHTField0" ma:taxonomyFieldName="OECDPWB" ma:displayName="PWB" ma:default="" ma:fieldId="{fe327ce1-b783-48aa-9b0b-52ad26d1c9f6}" ma:sspId="27ec883c-a62c-444f-a935-fcddb579e39d" ma:termSetId="7bc7477d-4ef0-4820-a158-bb7b3cda13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2dde9-3436-4d3d-bddd-d31447390034"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9cdd7977-79b7-4810-894a-70722c3ffe22}" ma:internalName="TaxCatchAll" ma:showField="CatchAllData" ma:web="18889a2b-0d37-4ff0-afeb-cbbf52875171">
      <xsd:complexType>
        <xsd:complexContent>
          <xsd:extension base="dms:MultiChoiceLookup">
            <xsd:sequence>
              <xsd:element name="Value" type="dms:Lookup" maxOccurs="unbounded" minOccurs="0" nillable="true"/>
            </xsd:sequence>
          </xsd:extension>
        </xsd:complexContent>
      </xsd:complexType>
    </xsd:element>
    <xsd:element name="OECDlanguage" ma:index="31" nillable="true" ma:displayName="Document language" ma:default="English" ma:description="" ma:format="Dropdown" ma:hidden="true" ma:internalName="OECDlanguage" ma:readOnly="false">
      <xsd:simpleType>
        <xsd:restriction base="dms:Choice">
          <xsd:enumeration value="English"/>
          <xsd:enumeration value="French"/>
        </xsd:restriction>
      </xsd:simpleType>
    </xsd:element>
    <xsd:element name="TaxCatchAllLabel" ma:index="33" nillable="true" ma:displayName="Taxonomy Catch All Column1" ma:hidden="true" ma:list="{9cdd7977-79b7-4810-894a-70722c3ffe22}" ma:internalName="TaxCatchAllLabel" ma:readOnly="true" ma:showField="CatchAllDataLabel" ma:web="18889a2b-0d37-4ff0-afeb-cbbf528751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n2117a3aede04346bfdbc41180e059d0 xmlns="18889a2b-0d37-4ff0-afeb-cbbf52875171">
      <Terms xmlns="http://schemas.microsoft.com/office/infopath/2007/PartnerControls"/>
    </n2117a3aede04346bfdbc41180e059d0>
    <c8d74dcdd70245de8d5c76809cabe7d6 xmlns="375c99d1-ca6e-49b5-b969-bc8a239e4ffd">
      <Terms xmlns="http://schemas.microsoft.com/office/infopath/2007/PartnerControls"/>
    </c8d74dcdd70245de8d5c76809cabe7d6>
    <OECDSharingStatus xmlns="375c99d1-ca6e-49b5-b969-bc8a239e4ffd" xsi:nil="true"/>
    <f8f374b859e54b089b1e0240fadab8ce xmlns="375c99d1-ca6e-49b5-b969-bc8a239e4ffd" xsi:nil="true"/>
    <eShareHorizProjTaxHTField0 xmlns="18889a2b-0d37-4ff0-afeb-cbbf52875171" xsi:nil="true"/>
    <OECDCommunityDocumentID xmlns="375c99d1-ca6e-49b5-b969-bc8a239e4ffd" xsi:nil="true"/>
    <OECDProjectMembers xmlns="375c99d1-ca6e-49b5-b969-bc8a239e4ffd">
      <UserInfo>
        <DisplayName>GROOT Jeppe, GOV/MAPS</DisplayName>
        <AccountId>4060</AccountId>
        <AccountType/>
      </UserInfo>
      <UserInfo>
        <DisplayName>DEZIEL Justine, GOV/MAPS</DisplayName>
        <AccountId>4952</AccountId>
        <AccountType/>
      </UserInfo>
    </OECDProjectMembers>
    <OECDKimBussinessContext xmlns="54c4cd27-f286-408f-9ce0-33c1e0f3ab39" xsi:nil="true"/>
    <OECDlanguage xmlns="ca82dde9-3436-4d3d-bddd-d31447390034">English</OECDlanguage>
    <OECDMainProject xmlns="375c99d1-ca6e-49b5-b969-bc8a239e4ffd" xsi:nil="true"/>
    <eSharePWBTaxHTField0 xmlns="c9f238dd-bb73-4aef-a7a5-d644ad823e52">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3adabb5f-45b7-4a20-bdde-219e8d9477af</TermId>
        </TermInfo>
      </Terms>
    </eSharePWBTaxHTField0>
    <OECDCommunityDocumentURL xmlns="375c99d1-ca6e-49b5-b969-bc8a239e4ffd" xsi:nil="true"/>
    <OECDPinnedBy xmlns="375c99d1-ca6e-49b5-b969-bc8a239e4ffd">
      <UserInfo>
        <DisplayName/>
        <AccountId xsi:nil="true"/>
        <AccountType/>
      </UserInfo>
    </OECDPinnedBy>
    <IconOverlay xmlns="http://schemas.microsoft.com/sharepoint/v4" xsi:nil="true"/>
    <a69e193577b6457d9cbf1ed1dc9412b6 xmlns="375c99d1-ca6e-49b5-b969-bc8a239e4ffd" xsi:nil="true"/>
    <OECDProjectManager xmlns="375c99d1-ca6e-49b5-b969-bc8a239e4ffd">
      <UserInfo>
        <DisplayName/>
        <AccountId>3950</AccountId>
        <AccountType/>
      </UserInfo>
    </OECDProjectManager>
    <OECDAllRelatedUsers xmlns="18889a2b-0d37-4ff0-afeb-cbbf52875171">
      <UserInfo>
        <DisplayName/>
        <AccountId xsi:nil="true"/>
        <AccountType/>
      </UserInfo>
    </OECDAllRelatedUsers>
    <OECDProjectLookup xmlns="375c99d1-ca6e-49b5-b969-bc8a239e4ffd">337</OECDProjectLookup>
    <OECDMeetingDate xmlns="54c4cd27-f286-408f-9ce0-33c1e0f3ab39" xsi:nil="true"/>
    <OECDExpirationDate xmlns="18889a2b-0d37-4ff0-afeb-cbbf52875171" xsi:nil="true"/>
    <eShareCommitteeTaxHTField0 xmlns="c9f238dd-bb73-4aef-a7a5-d644ad823e52">
      <Terms xmlns="http://schemas.microsoft.com/office/infopath/2007/PartnerControls"/>
    </eShareCommitteeTaxHTField0>
    <OECDKimProvenance xmlns="54c4cd27-f286-408f-9ce0-33c1e0f3ab39" xsi:nil="true"/>
    <OECDKimStatus xmlns="54c4cd27-f286-408f-9ce0-33c1e0f3ab39">Draft</OECDKimStatus>
    <eShareCountryTaxHTField0 xmlns="c9f238dd-bb73-4aef-a7a5-d644ad823e52">
      <Terms xmlns="http://schemas.microsoft.com/office/infopath/2007/PartnerControls"/>
    </eShareCountryTaxHTField0>
    <eShareTopicTaxHTField0 xmlns="c9f238dd-bb73-4aef-a7a5-d644ad823e52">
      <Terms xmlns="http://schemas.microsoft.com/office/infopath/2007/PartnerControls">
        <TermInfo xmlns="http://schemas.microsoft.com/office/infopath/2007/PartnerControls">
          <TermName xmlns="http://schemas.microsoft.com/office/infopath/2007/PartnerControls">Government purchasing</TermName>
          <TermId xmlns="http://schemas.microsoft.com/office/infopath/2007/PartnerControls">326860ca-1d19-4c17-ae34-afac09cf4163</TermId>
        </TermInfo>
      </Terms>
    </eShareTopicTaxHTField0>
    <eShareKeywordsTaxHTField0 xmlns="c9f238dd-bb73-4aef-a7a5-d644ad823e52">
      <Terms xmlns="http://schemas.microsoft.com/office/infopath/2007/PartnerControls"/>
    </eShareKeywordsTaxHTField0>
    <OECDTagsCache xmlns="375c99d1-ca6e-49b5-b969-bc8a239e4ffd" xsi:nil="true"/>
    <TaxCatchAll xmlns="ca82dde9-3436-4d3d-bddd-d31447390034">
      <Value>667</Value>
      <Value>3</Value>
    </TaxCatchAll>
    <OECDYear xmlns="54c4cd27-f286-408f-9ce0-33c1e0f3ab39" xsi:nil="true"/>
  </documentManagement>
</p:properties>
</file>

<file path=customXml/item4.xml><?xml version="1.0" encoding="utf-8"?>
<?mso-contentType ?>
<SharedContentType xmlns="Microsoft.SharePoint.Taxonomy.ContentTypeSync" SourceId="27ec883c-a62c-444f-a935-fcddb579e39d" ContentTypeId="0x0101008B4DD370EC31429186F3AD49F0D3098F00D44DBCB9EB4F45278CB5C9765BE52995" PreviousValue="false"/>
</file>

<file path=customXml/item5.xml><?xml version="1.0" encoding="utf-8"?>
<?mso-contentType ?>
<FormTemplates xmlns="http://schemas.microsoft.com/sharepoint/v3/contenttype/forms">
  <Display>OECDListFormCollapsible</Display>
  <Edit>OECDListFormCollapsible</Edit>
  <New>OECDListFormCollapsible</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C65999D-2E96-4881-BEA5-C79386C7C1D9}">
  <ds:schemaRefs>
    <ds:schemaRef ds:uri="http://www.oecd.org/eshare/projectsentre/CtFieldPriority/"/>
    <ds:schemaRef ds:uri="http://schemas.microsoft.com/2003/10/Serialization/Arrays"/>
  </ds:schemaRefs>
</ds:datastoreItem>
</file>

<file path=customXml/itemProps2.xml><?xml version="1.0" encoding="utf-8"?>
<ds:datastoreItem xmlns:ds="http://schemas.openxmlformats.org/officeDocument/2006/customXml" ds:itemID="{A42E6CE1-EF6C-404B-B498-BDC0BD3701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c4cd27-f286-408f-9ce0-33c1e0f3ab39"/>
    <ds:schemaRef ds:uri="18889a2b-0d37-4ff0-afeb-cbbf52875171"/>
    <ds:schemaRef ds:uri="375c99d1-ca6e-49b5-b969-bc8a239e4ffd"/>
    <ds:schemaRef ds:uri="c9f238dd-bb73-4aef-a7a5-d644ad823e52"/>
    <ds:schemaRef ds:uri="ca82dde9-3436-4d3d-bddd-d3144739003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671810-3EF7-4C8E-BCBA-248ABE2BAB39}">
  <ds:schemaRefs>
    <ds:schemaRef ds:uri="http://purl.org/dc/elements/1.1/"/>
    <ds:schemaRef ds:uri="ca82dde9-3436-4d3d-bddd-d31447390034"/>
    <ds:schemaRef ds:uri="http://schemas.microsoft.com/office/infopath/2007/PartnerControls"/>
    <ds:schemaRef ds:uri="18889a2b-0d37-4ff0-afeb-cbbf52875171"/>
    <ds:schemaRef ds:uri="http://schemas.microsoft.com/office/2006/documentManagement/types"/>
    <ds:schemaRef ds:uri="http://schemas.openxmlformats.org/package/2006/metadata/core-properties"/>
    <ds:schemaRef ds:uri="http://schemas.microsoft.com/sharepoint/v4"/>
    <ds:schemaRef ds:uri="http://purl.org/dc/dcmitype/"/>
    <ds:schemaRef ds:uri="c9f238dd-bb73-4aef-a7a5-d644ad823e52"/>
    <ds:schemaRef ds:uri="375c99d1-ca6e-49b5-b969-bc8a239e4ffd"/>
    <ds:schemaRef ds:uri="http://purl.org/dc/terms/"/>
    <ds:schemaRef ds:uri="54c4cd27-f286-408f-9ce0-33c1e0f3ab39"/>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E39ABD69-CACB-484B-ACE7-F67A313A6EF9}">
  <ds:schemaRefs>
    <ds:schemaRef ds:uri="Microsoft.SharePoint.Taxonomy.ContentTypeSync"/>
  </ds:schemaRefs>
</ds:datastoreItem>
</file>

<file path=customXml/itemProps5.xml><?xml version="1.0" encoding="utf-8"?>
<ds:datastoreItem xmlns:ds="http://schemas.openxmlformats.org/officeDocument/2006/customXml" ds:itemID="{711237D2-EAA7-4FE6-89C6-260CA6692E9D}">
  <ds:schemaRefs>
    <ds:schemaRef ds:uri="http://schemas.microsoft.com/sharepoint/v3/contenttype/forms"/>
  </ds:schemaRefs>
</ds:datastoreItem>
</file>

<file path=customXml/itemProps6.xml><?xml version="1.0" encoding="utf-8"?>
<ds:datastoreItem xmlns:ds="http://schemas.openxmlformats.org/officeDocument/2006/customXml" ds:itemID="{C8699A47-C8A1-4E69-9239-A36939A0D34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Report design (blank).dotx</Template>
  <TotalTime>53</TotalTime>
  <Pages>34</Pages>
  <Words>5176</Words>
  <Characters>36032</Characters>
  <Application>Microsoft Office Word</Application>
  <DocSecurity>0</DocSecurity>
  <Lines>1126</Lines>
  <Paragraphs>1113</Paragraphs>
  <ScaleCrop>false</ScaleCrop>
  <HeadingPairs>
    <vt:vector size="2" baseType="variant">
      <vt:variant>
        <vt:lpstr>Title</vt:lpstr>
      </vt:variant>
      <vt:variant>
        <vt:i4>1</vt:i4>
      </vt:variant>
    </vt:vector>
  </HeadingPairs>
  <TitlesOfParts>
    <vt:vector size="1" baseType="lpstr">
      <vt:lpstr>Indicator Matrix – Sustainable Procurement module</vt:lpstr>
    </vt:vector>
  </TitlesOfParts>
  <Company>MAPS</Company>
  <LinksUpToDate>false</LinksUpToDate>
  <CharactersWithSpaces>40095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Indicator Matrix – Sustainable Procurement module</dc:title>
  <dc:subject>October 2025</dc:subject>
  <dc:creator>Marie Mantopoulos</dc:creator>
  <cp:keywords/>
  <dc:description/>
  <cp:lastModifiedBy>DEZIEL Justine, GOV/MAPS</cp:lastModifiedBy>
  <cp:revision>9</cp:revision>
  <cp:lastPrinted>2018-03-09T18:15:00Z</cp:lastPrinted>
  <dcterms:created xsi:type="dcterms:W3CDTF">2023-11-15T10:57:00Z</dcterms:created>
  <dcterms:modified xsi:type="dcterms:W3CDTF">2025-11-03T16:04:00Z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0x0101008B4DD370EC31429186F3AD49F0D3098F00D44DBCB9EB4F45278CB5C9765BE5299500A4858B360C6A491AA753F8BCA47AA910004595548C1D40504DB009F4AC4214C0BB</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OECDTopic">
    <vt:lpwstr>667;#Government purchasing|326860ca-1d19-4c17-ae34-afac09cf4163</vt:lpwstr>
  </property>
  <property fmtid="{D5CDD505-2E9C-101B-9397-08002B2CF9AE}" pid="9" name="OECDCountry">
    <vt:lpwstr/>
  </property>
  <property fmtid="{D5CDD505-2E9C-101B-9397-08002B2CF9AE}" pid="10" name="OECDCommittee">
    <vt:lpwstr/>
  </property>
  <property fmtid="{D5CDD505-2E9C-101B-9397-08002B2CF9AE}" pid="11" name="OECDPWB">
    <vt:lpwstr>3;#(n/a)|3adabb5f-45b7-4a20-bdde-219e8d9477af</vt:lpwstr>
  </property>
  <property fmtid="{D5CDD505-2E9C-101B-9397-08002B2CF9AE}" pid="12" name="eShareOrganisationTaxHTField0">
    <vt:lpwstr/>
  </property>
  <property fmtid="{D5CDD505-2E9C-101B-9397-08002B2CF9AE}" pid="13" name="OECDKeywords">
    <vt:lpwstr/>
  </property>
  <property fmtid="{D5CDD505-2E9C-101B-9397-08002B2CF9AE}" pid="14" name="OECDHorizontalProjects">
    <vt:lpwstr/>
  </property>
  <property fmtid="{D5CDD505-2E9C-101B-9397-08002B2CF9AE}" pid="15" name="OECDProjectOwnerStructure">
    <vt:lpwstr/>
  </property>
  <property fmtid="{D5CDD505-2E9C-101B-9397-08002B2CF9AE}" pid="16" name="OECDOrganisation">
    <vt:lpwstr/>
  </property>
  <property fmtid="{D5CDD505-2E9C-101B-9397-08002B2CF9AE}" pid="17" name="_docset_NoMedatataSyncRequired">
    <vt:lpwstr>False</vt:lpwstr>
  </property>
  <property fmtid="{D5CDD505-2E9C-101B-9397-08002B2CF9AE}" pid="18" name="OECDPinnedBy">
    <vt:lpwstr/>
  </property>
  <property fmtid="{D5CDD505-2E9C-101B-9397-08002B2CF9AE}" pid="19" name="OECDAllRelatedUsers">
    <vt:lpwstr/>
  </property>
  <property fmtid="{D5CDD505-2E9C-101B-9397-08002B2CF9AE}" pid="20" name="n2117a3aede04346bfdbc41180e059d0">
    <vt:lpwstr/>
  </property>
  <property fmtid="{D5CDD505-2E9C-101B-9397-08002B2CF9AE}" pid="21" name="OECDProjectMembers">
    <vt:lpwstr>MAGINA Paulo, GOV/PSI349GIGOU Thibaut, GOV/PSI551MC DONALD Laura, GOV/PSI677</vt:lpwstr>
  </property>
  <property fmtid="{D5CDD505-2E9C-101B-9397-08002B2CF9AE}" pid="22" name="OECDProjectManager">
    <vt:lpwstr>DIESING Lena, GOV/PSI870</vt:lpwstr>
  </property>
  <property fmtid="{D5CDD505-2E9C-101B-9397-08002B2CF9AE}" pid="23" name="eShareCountryTaxHTField0">
    <vt:lpwstr/>
  </property>
  <property fmtid="{D5CDD505-2E9C-101B-9397-08002B2CF9AE}" pid="24" name="eShareTopicTaxHTField0">
    <vt:lpwstr>Government purchasing326860ca-1d19-4c17-ae34-afac09cf4163</vt:lpwstr>
  </property>
  <property fmtid="{D5CDD505-2E9C-101B-9397-08002B2CF9AE}" pid="25" name="OECDProjectLookup">
    <vt:lpwstr>76</vt:lpwstr>
  </property>
  <property fmtid="{D5CDD505-2E9C-101B-9397-08002B2CF9AE}" pid="26" name="c8d74dcdd70245de8d5c76809cabe7d6">
    <vt:lpwstr>GOV/PSIed0a18f2-dd77-4c80-9fc2-6f945b2ea550</vt:lpwstr>
  </property>
  <property fmtid="{D5CDD505-2E9C-101B-9397-08002B2CF9AE}" pid="27" name="eSharePWBTaxHTField0">
    <vt:lpwstr>(n/a)3adabb5f-45b7-4a20-bdde-219e8d9477af</vt:lpwstr>
  </property>
  <property fmtid="{D5CDD505-2E9C-101B-9397-08002B2CF9AE}" pid="28" name="TaxCatchAll">
    <vt:lpwstr>1043667</vt:lpwstr>
  </property>
  <property fmtid="{D5CDD505-2E9C-101B-9397-08002B2CF9AE}" pid="29" name="OECDlanguage">
    <vt:lpwstr>English</vt:lpwstr>
  </property>
  <property fmtid="{D5CDD505-2E9C-101B-9397-08002B2CF9AE}" pid="30" name="OECDMainProject">
    <vt:lpwstr>50</vt:lpwstr>
  </property>
  <property fmtid="{D5CDD505-2E9C-101B-9397-08002B2CF9AE}" pid="31" name="OECDKimStatus">
    <vt:lpwstr>Draft</vt:lpwstr>
  </property>
  <property fmtid="{D5CDD505-2E9C-101B-9397-08002B2CF9AE}" pid="32" name="eShareKeywordsTaxHTField0">
    <vt:lpwstr/>
  </property>
  <property fmtid="{D5CDD505-2E9C-101B-9397-08002B2CF9AE}" pid="33" name="eShareCommitteeTaxHTField0">
    <vt:lpwstr/>
  </property>
  <property fmtid="{D5CDD505-2E9C-101B-9397-08002B2CF9AE}" pid="34" name="OECDDeliverableOrder">
    <vt:r8>355300</vt:r8>
  </property>
  <property fmtid="{D5CDD505-2E9C-101B-9397-08002B2CF9AE}" pid="35" name="ClassificationContentMarkingFooterShapeIds">
    <vt:lpwstr>1a17f237,66560467,6bf51106,8ec9874,3652cbc7,3ad1be9d,35a4df78,4d0b940f,65b3da88,574b8f20,d75b8ae,69b84c28</vt:lpwstr>
  </property>
  <property fmtid="{D5CDD505-2E9C-101B-9397-08002B2CF9AE}" pid="36" name="ClassificationContentMarkingFooterFontProps">
    <vt:lpwstr>#0000ff,10,Arial Narrow</vt:lpwstr>
  </property>
  <property fmtid="{D5CDD505-2E9C-101B-9397-08002B2CF9AE}" pid="37" name="ClassificationContentMarkingFooterText">
    <vt:lpwstr>Unclassified - Non classifié</vt:lpwstr>
  </property>
  <property fmtid="{D5CDD505-2E9C-101B-9397-08002B2CF9AE}" pid="38" name="MSIP_Label_0b2d0c28-e13a-4801-bbf0-29bdaa81743b_Enabled">
    <vt:lpwstr>true</vt:lpwstr>
  </property>
  <property fmtid="{D5CDD505-2E9C-101B-9397-08002B2CF9AE}" pid="39" name="MSIP_Label_0b2d0c28-e13a-4801-bbf0-29bdaa81743b_SetDate">
    <vt:lpwstr>2025-11-03T16:04:19Z</vt:lpwstr>
  </property>
  <property fmtid="{D5CDD505-2E9C-101B-9397-08002B2CF9AE}" pid="40" name="MSIP_Label_0b2d0c28-e13a-4801-bbf0-29bdaa81743b_Method">
    <vt:lpwstr>Privileged</vt:lpwstr>
  </property>
  <property fmtid="{D5CDD505-2E9C-101B-9397-08002B2CF9AE}" pid="41" name="MSIP_Label_0b2d0c28-e13a-4801-bbf0-29bdaa81743b_Name">
    <vt:lpwstr>Unclassified</vt:lpwstr>
  </property>
  <property fmtid="{D5CDD505-2E9C-101B-9397-08002B2CF9AE}" pid="42" name="MSIP_Label_0b2d0c28-e13a-4801-bbf0-29bdaa81743b_SiteId">
    <vt:lpwstr>ac41c7d4-1f61-460d-b0f4-fc925a2b471c</vt:lpwstr>
  </property>
  <property fmtid="{D5CDD505-2E9C-101B-9397-08002B2CF9AE}" pid="43" name="MSIP_Label_0b2d0c28-e13a-4801-bbf0-29bdaa81743b_ActionId">
    <vt:lpwstr>6e48c286-dd6e-4d56-b432-8e16f9366fc4</vt:lpwstr>
  </property>
  <property fmtid="{D5CDD505-2E9C-101B-9397-08002B2CF9AE}" pid="44" name="MSIP_Label_0b2d0c28-e13a-4801-bbf0-29bdaa81743b_ContentBits">
    <vt:lpwstr>2</vt:lpwstr>
  </property>
  <property fmtid="{D5CDD505-2E9C-101B-9397-08002B2CF9AE}" pid="45" name="MSIP_Label_0b2d0c28-e13a-4801-bbf0-29bdaa81743b_Tag">
    <vt:lpwstr>10, 0, 1, 1</vt:lpwstr>
  </property>
</Properties>
</file>