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footer2.xml" ContentType="application/vnd.openxmlformats-officedocument.wordprocessingml.footer+xml"/>
  <Override PartName="/word/footer3.xml" ContentType="application/vnd.openxmlformats-officedocument.wordprocessingml.footer+xml"/>
  <Override PartName="/word/comments.xml" ContentType="application/vnd.openxmlformats-officedocument.wordprocessingml.comments+xml"/>
  <Override PartName="/word/commentsExtended.xml" ContentType="application/vnd.openxmlformats-officedocument.wordprocessingml.commentsExtended+xml"/>
  <Override PartName="/word/commentsIds.xml" ContentType="application/vnd.openxmlformats-officedocument.wordprocessingml.commentsIds+xml"/>
  <Override PartName="/word/header1.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header2.xml" ContentType="application/vnd.openxmlformats-officedocument.wordprocessingml.header+xml"/>
  <Override PartName="/word/footer6.xml" ContentType="application/vnd.openxmlformats-officedocument.wordprocessingml.footer+xml"/>
  <Override PartName="/word/header3.xml" ContentType="application/vnd.openxmlformats-officedocument.wordprocessingml.header+xml"/>
  <Override PartName="/word/footer7.xml" ContentType="application/vnd.openxmlformats-officedocument.wordprocessingml.footer+xml"/>
  <Override PartName="/word/footer8.xml" ContentType="application/vnd.openxmlformats-officedocument.wordprocessingml.footer+xml"/>
  <Override PartName="/word/header4.xml" ContentType="application/vnd.openxmlformats-officedocument.wordprocessingml.header+xml"/>
  <Override PartName="/word/footer9.xml" ContentType="application/vnd.openxmlformats-officedocument.wordprocessingml.footer+xml"/>
  <Override PartName="/word/header5.xml" ContentType="application/vnd.openxmlformats-officedocument.wordprocessingml.header+xml"/>
  <Override PartName="/word/footer10.xml" ContentType="application/vnd.openxmlformats-officedocument.wordprocessingml.footer+xml"/>
  <Override PartName="/word/footer11.xml" ContentType="application/vnd.openxmlformats-officedocument.wordprocessingml.footer+xml"/>
  <Override PartName="/word/header6.xml" ContentType="application/vnd.openxmlformats-officedocument.wordprocessingml.header+xml"/>
  <Override PartName="/word/footer12.xml" ContentType="application/vnd.openxmlformats-officedocument.wordprocessingml.footer+xml"/>
  <Override PartName="/word/header7.xml" ContentType="application/vnd.openxmlformats-officedocument.wordprocessingml.header+xml"/>
  <Override PartName="/word/footer13.xml" ContentType="application/vnd.openxmlformats-officedocument.wordprocessingml.footer+xml"/>
  <Override PartName="/word/footer14.xml" ContentType="application/vnd.openxmlformats-officedocument.wordprocessingml.footer+xml"/>
  <Override PartName="/word/header8.xml" ContentType="application/vnd.openxmlformats-officedocument.wordprocessingml.header+xml"/>
  <Override PartName="/word/footer15.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sdt>
      <w:sdtPr>
        <w:rPr>
          <w:lang w:val="es-CO"/>
        </w:rPr>
        <w:id w:val="-54548656"/>
        <w:docPartObj>
          <w:docPartGallery w:val="Cover Pages"/>
          <w:docPartUnique/>
        </w:docPartObj>
      </w:sdtPr>
      <w:sdtEndPr/>
      <w:sdtContent>
        <w:p w14:paraId="0536ECAA" w14:textId="0664F76A" w:rsidR="00043A85" w:rsidRPr="00131BB2" w:rsidRDefault="00043A85" w:rsidP="007C7A89">
          <w:pPr>
            <w:spacing w:after="0"/>
            <w:rPr>
              <w:lang w:val="es-CO"/>
            </w:rPr>
          </w:pPr>
        </w:p>
        <w:p w14:paraId="1712F705" w14:textId="59F20C27" w:rsidR="00043A85" w:rsidRPr="00131BB2" w:rsidRDefault="00043A85" w:rsidP="007C7A89">
          <w:pPr>
            <w:spacing w:after="0"/>
            <w:rPr>
              <w:lang w:val="es-CO"/>
            </w:rPr>
          </w:pPr>
        </w:p>
        <w:p w14:paraId="3F61F024" w14:textId="67F04036" w:rsidR="00043A85" w:rsidRPr="00131BB2" w:rsidRDefault="00043A85" w:rsidP="007C7A89">
          <w:pPr>
            <w:spacing w:after="0"/>
            <w:rPr>
              <w:lang w:val="es-CO"/>
            </w:rPr>
          </w:pPr>
        </w:p>
        <w:p w14:paraId="2B465E23" w14:textId="7F774782" w:rsidR="00043A85" w:rsidRPr="00131BB2" w:rsidRDefault="008E677D" w:rsidP="007C7A89">
          <w:pPr>
            <w:spacing w:after="0"/>
            <w:rPr>
              <w:lang w:val="es-CO"/>
            </w:rPr>
          </w:pPr>
          <w:r w:rsidRPr="00131BB2">
            <w:rPr>
              <w:noProof/>
              <w:lang w:val="es-CO" w:eastAsia="en-GB"/>
            </w:rPr>
            <w:drawing>
              <wp:anchor distT="0" distB="0" distL="114300" distR="114300" simplePos="0" relativeHeight="251658242" behindDoc="0" locked="0" layoutInCell="1" allowOverlap="1" wp14:anchorId="2BA42257" wp14:editId="50875BA2">
                <wp:simplePos x="0" y="0"/>
                <wp:positionH relativeFrom="margin">
                  <wp:posOffset>-106348</wp:posOffset>
                </wp:positionH>
                <wp:positionV relativeFrom="paragraph">
                  <wp:posOffset>136222</wp:posOffset>
                </wp:positionV>
                <wp:extent cx="6101372" cy="1285460"/>
                <wp:effectExtent l="0" t="0" r="0" b="0"/>
                <wp:wrapNone/>
                <wp:docPr id="2"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HP-MAPS-300.png"/>
                        <pic:cNvPicPr/>
                      </pic:nvPicPr>
                      <pic:blipFill>
                        <a:blip r:embed="rId13" cstate="print">
                          <a:extLst>
                            <a:ext uri="{28A0092B-C50C-407E-A947-70E740481C1C}">
                              <a14:useLocalDpi xmlns:a14="http://schemas.microsoft.com/office/drawing/2010/main" val="0"/>
                            </a:ext>
                          </a:extLst>
                        </a:blip>
                        <a:stretch>
                          <a:fillRect/>
                        </a:stretch>
                      </pic:blipFill>
                      <pic:spPr>
                        <a:xfrm>
                          <a:off x="0" y="0"/>
                          <a:ext cx="6101372" cy="1285460"/>
                        </a:xfrm>
                        <a:prstGeom prst="rect">
                          <a:avLst/>
                        </a:prstGeom>
                      </pic:spPr>
                    </pic:pic>
                  </a:graphicData>
                </a:graphic>
                <wp14:sizeRelH relativeFrom="margin">
                  <wp14:pctWidth>0</wp14:pctWidth>
                </wp14:sizeRelH>
                <wp14:sizeRelV relativeFrom="margin">
                  <wp14:pctHeight>0</wp14:pctHeight>
                </wp14:sizeRelV>
              </wp:anchor>
            </w:drawing>
          </w:r>
        </w:p>
        <w:sdt>
          <w:sdtPr>
            <w:rPr>
              <w:lang w:val="es-CO"/>
            </w:rPr>
            <w:id w:val="1302116417"/>
            <w:docPartObj>
              <w:docPartGallery w:val="Cover Pages"/>
              <w:docPartUnique/>
            </w:docPartObj>
          </w:sdtPr>
          <w:sdtEndPr/>
          <w:sdtContent>
            <w:p w14:paraId="3A80D06D" w14:textId="4A92BBB4" w:rsidR="006D2A22" w:rsidRPr="00131BB2" w:rsidRDefault="006D2A22" w:rsidP="006D2A22">
              <w:pPr>
                <w:rPr>
                  <w:lang w:val="es-CO"/>
                </w:rPr>
              </w:pPr>
            </w:p>
            <w:p w14:paraId="7AC8B146" w14:textId="4F22290C" w:rsidR="006D2A22" w:rsidRPr="00131BB2" w:rsidRDefault="008E677D" w:rsidP="006D2A22">
              <w:pPr>
                <w:rPr>
                  <w:lang w:val="es-CO"/>
                </w:rPr>
              </w:pPr>
              <w:r w:rsidRPr="00131BB2">
                <w:rPr>
                  <w:noProof/>
                  <w:lang w:val="es-CO" w:eastAsia="en-GB"/>
                </w:rPr>
                <w:drawing>
                  <wp:anchor distT="0" distB="0" distL="114300" distR="114300" simplePos="0" relativeHeight="251658241" behindDoc="0" locked="0" layoutInCell="1" allowOverlap="1" wp14:anchorId="15DF89CD" wp14:editId="6C8D8BCC">
                    <wp:simplePos x="0" y="0"/>
                    <wp:positionH relativeFrom="page">
                      <wp:align>right</wp:align>
                    </wp:positionH>
                    <wp:positionV relativeFrom="paragraph">
                      <wp:posOffset>4565871</wp:posOffset>
                    </wp:positionV>
                    <wp:extent cx="4663042" cy="4665035"/>
                    <wp:effectExtent l="0" t="0" r="4445" b="2540"/>
                    <wp:wrapNone/>
                    <wp:docPr id="3"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 name="HP-MAPS-04.png"/>
                            <pic:cNvPicPr/>
                          </pic:nvPicPr>
                          <pic:blipFill>
                            <a:blip r:embed="rId14" cstate="print">
                              <a:extLst>
                                <a:ext uri="{28A0092B-C50C-407E-A947-70E740481C1C}">
                                  <a14:useLocalDpi xmlns:a14="http://schemas.microsoft.com/office/drawing/2010/main" val="0"/>
                                </a:ext>
                              </a:extLst>
                            </a:blip>
                            <a:stretch>
                              <a:fillRect/>
                            </a:stretch>
                          </pic:blipFill>
                          <pic:spPr>
                            <a:xfrm>
                              <a:off x="0" y="0"/>
                              <a:ext cx="4663042" cy="4665035"/>
                            </a:xfrm>
                            <a:prstGeom prst="rect">
                              <a:avLst/>
                            </a:prstGeom>
                          </pic:spPr>
                        </pic:pic>
                      </a:graphicData>
                    </a:graphic>
                    <wp14:sizeRelH relativeFrom="margin">
                      <wp14:pctWidth>0</wp14:pctWidth>
                    </wp14:sizeRelH>
                    <wp14:sizeRelV relativeFrom="margin">
                      <wp14:pctHeight>0</wp14:pctHeight>
                    </wp14:sizeRelV>
                  </wp:anchor>
                </w:drawing>
              </w:r>
              <w:r w:rsidR="00DC669A" w:rsidRPr="00131BB2">
                <w:rPr>
                  <w:noProof/>
                  <w:lang w:val="es-CO" w:eastAsia="en-GB"/>
                </w:rPr>
                <mc:AlternateContent>
                  <mc:Choice Requires="wps">
                    <w:drawing>
                      <wp:anchor distT="0" distB="0" distL="114300" distR="114300" simplePos="0" relativeHeight="251658240" behindDoc="1" locked="0" layoutInCell="1" allowOverlap="1" wp14:anchorId="0045B5CE" wp14:editId="7E701954">
                        <wp:simplePos x="0" y="0"/>
                        <wp:positionH relativeFrom="margin">
                          <wp:posOffset>-158668</wp:posOffset>
                        </wp:positionH>
                        <wp:positionV relativeFrom="paragraph">
                          <wp:posOffset>832016</wp:posOffset>
                        </wp:positionV>
                        <wp:extent cx="5846781" cy="5195944"/>
                        <wp:effectExtent l="0" t="0" r="0" b="0"/>
                        <wp:wrapNone/>
                        <wp:docPr id="122" name="Text Box 122"/>
                        <wp:cNvGraphicFramePr/>
                        <a:graphic xmlns:a="http://schemas.openxmlformats.org/drawingml/2006/main">
                          <a:graphicData uri="http://schemas.microsoft.com/office/word/2010/wordprocessingShape">
                            <wps:wsp>
                              <wps:cNvSpPr txBox="1"/>
                              <wps:spPr>
                                <a:xfrm>
                                  <a:off x="0" y="0"/>
                                  <a:ext cx="5846781" cy="5195944"/>
                                </a:xfrm>
                                <a:prstGeom prst="rect">
                                  <a:avLst/>
                                </a:prstGeom>
                                <a:noFill/>
                                <a:ln w="6350">
                                  <a:noFill/>
                                </a:ln>
                                <a:effectLst/>
                              </wps:spPr>
                              <wps:style>
                                <a:lnRef idx="0">
                                  <a:schemeClr val="accent1"/>
                                </a:lnRef>
                                <a:fillRef idx="0">
                                  <a:schemeClr val="accent1"/>
                                </a:fillRef>
                                <a:effectRef idx="0">
                                  <a:schemeClr val="accent1"/>
                                </a:effectRef>
                                <a:fontRef idx="minor">
                                  <a:schemeClr val="dk1"/>
                                </a:fontRef>
                              </wps:style>
                              <wps:txbx>
                                <w:txbxContent>
                                  <w:p w14:paraId="7AA12F01" w14:textId="0241360E" w:rsidR="003158CD" w:rsidRPr="00317E54" w:rsidRDefault="00317E54" w:rsidP="006D2A22">
                                    <w:pPr>
                                      <w:pStyle w:val="NoSpacing"/>
                                      <w:pBdr>
                                        <w:bottom w:val="single" w:sz="6" w:space="4" w:color="9D9D9D" w:themeColor="text1" w:themeTint="80"/>
                                      </w:pBdr>
                                      <w:rPr>
                                        <w:rFonts w:eastAsiaTheme="majorEastAsia" w:cstheme="majorBidi"/>
                                        <w:color w:val="808080" w:themeColor="text1" w:themeTint="A6"/>
                                        <w:sz w:val="72"/>
                                        <w:szCs w:val="72"/>
                                        <w:lang w:val="es-CO"/>
                                      </w:rPr>
                                    </w:pPr>
                                    <w:r w:rsidRPr="00317E54">
                                      <w:rPr>
                                        <w:rFonts w:eastAsiaTheme="majorEastAsia" w:cstheme="majorBidi"/>
                                        <w:color w:val="808080" w:themeColor="text1" w:themeTint="A6"/>
                                        <w:sz w:val="72"/>
                                        <w:szCs w:val="72"/>
                                        <w:lang w:val="es-CO"/>
                                      </w:rPr>
                                      <w:t>Plantilla: matriz de indicadores</w:t>
                                    </w:r>
                                  </w:p>
                                  <w:p w14:paraId="149530E0" w14:textId="5470752D" w:rsidR="003158CD" w:rsidRPr="00317E54" w:rsidRDefault="00C6055E" w:rsidP="006D2A22">
                                    <w:pPr>
                                      <w:pStyle w:val="NoSpacing"/>
                                      <w:spacing w:before="240"/>
                                      <w:rPr>
                                        <w:caps/>
                                        <w:color w:val="3C3C3C" w:themeColor="text2"/>
                                        <w:sz w:val="36"/>
                                        <w:szCs w:val="36"/>
                                        <w:lang w:val="es-CO"/>
                                      </w:rPr>
                                    </w:pPr>
                                    <w:r>
                                      <w:rPr>
                                        <w:caps/>
                                        <w:color w:val="3C3C3C" w:themeColor="text2"/>
                                        <w:sz w:val="36"/>
                                        <w:szCs w:val="36"/>
                                        <w:lang w:val="es-CO"/>
                                      </w:rPr>
                                      <w:t>actualizado en</w:t>
                                    </w:r>
                                    <w:r w:rsidR="002954F6">
                                      <w:rPr>
                                        <w:caps/>
                                        <w:color w:val="3C3C3C" w:themeColor="text2"/>
                                        <w:sz w:val="36"/>
                                        <w:szCs w:val="36"/>
                                        <w:lang w:val="es-CO"/>
                                      </w:rPr>
                                      <w:t xml:space="preserve"> enero</w:t>
                                    </w:r>
                                    <w:r w:rsidR="003F01B4">
                                      <w:rPr>
                                        <w:caps/>
                                        <w:color w:val="3C3C3C" w:themeColor="text2"/>
                                        <w:sz w:val="36"/>
                                        <w:szCs w:val="36"/>
                                        <w:lang w:val="es-CO"/>
                                      </w:rPr>
                                      <w:t xml:space="preserve"> </w:t>
                                    </w:r>
                                    <w:r>
                                      <w:rPr>
                                        <w:caps/>
                                        <w:color w:val="3C3C3C" w:themeColor="text2"/>
                                        <w:sz w:val="36"/>
                                        <w:szCs w:val="36"/>
                                        <w:lang w:val="es-CO"/>
                                      </w:rPr>
                                      <w:t xml:space="preserve">de </w:t>
                                    </w:r>
                                    <w:r w:rsidR="003F01B4">
                                      <w:rPr>
                                        <w:caps/>
                                        <w:color w:val="3C3C3C" w:themeColor="text2"/>
                                        <w:sz w:val="36"/>
                                        <w:szCs w:val="36"/>
                                        <w:lang w:val="es-CO"/>
                                      </w:rPr>
                                      <w:t>202</w:t>
                                    </w:r>
                                    <w:r w:rsidR="002954F6">
                                      <w:rPr>
                                        <w:caps/>
                                        <w:color w:val="3C3C3C" w:themeColor="text2"/>
                                        <w:sz w:val="36"/>
                                        <w:szCs w:val="36"/>
                                        <w:lang w:val="es-CO"/>
                                      </w:rPr>
                                      <w:t>6</w:t>
                                    </w:r>
                                    <w:r w:rsidR="003158CD">
                                      <w:rPr>
                                        <w:caps/>
                                        <w:color w:val="3C3C3C" w:themeColor="text2"/>
                                        <w:sz w:val="36"/>
                                        <w:szCs w:val="36"/>
                                      </w:rPr>
                                      <w:fldChar w:fldCharType="begin"/>
                                    </w:r>
                                    <w:r w:rsidR="003158CD" w:rsidRPr="00317E54">
                                      <w:rPr>
                                        <w:caps/>
                                        <w:color w:val="3C3C3C" w:themeColor="text2"/>
                                        <w:sz w:val="36"/>
                                        <w:szCs w:val="36"/>
                                        <w:lang w:val="es-CO"/>
                                      </w:rPr>
                                      <w:instrText xml:space="preserve"> SUBJECT   \* MERGEFORMAT </w:instrText>
                                    </w:r>
                                    <w:r w:rsidR="003158CD">
                                      <w:rPr>
                                        <w:caps/>
                                        <w:color w:val="3C3C3C" w:themeColor="text2"/>
                                        <w:sz w:val="36"/>
                                        <w:szCs w:val="36"/>
                                      </w:rPr>
                                      <w:fldChar w:fldCharType="end"/>
                                    </w:r>
                                  </w:p>
                                  <w:p w14:paraId="2259F6AA" w14:textId="77777777" w:rsidR="00341B05" w:rsidRPr="00317E54" w:rsidRDefault="00341B05">
                                    <w:pPr>
                                      <w:rPr>
                                        <w:lang w:val="es-CO"/>
                                      </w:rPr>
                                    </w:pPr>
                                  </w:p>
                                </w:txbxContent>
                              </wps:txbx>
                              <wps:bodyPr rot="0" spcFirstLastPara="0" vertOverflow="overflow" horzOverflow="overflow" vert="horz" wrap="square" lIns="457200" tIns="457200" rIns="457200" bIns="45720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0045B5CE" id="_x0000_t202" coordsize="21600,21600" o:spt="202" path="m,l,21600r21600,l21600,xe">
                        <v:stroke joinstyle="miter"/>
                        <v:path gradientshapeok="t" o:connecttype="rect"/>
                      </v:shapetype>
                      <v:shape id="Text Box 122" o:spid="_x0000_s1026" type="#_x0000_t202" style="position:absolute;left:0;text-align:left;margin-left:-12.5pt;margin-top:65.5pt;width:460.4pt;height:409.15pt;z-index:-251658240;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niROhaQIAAEQFAAAOAAAAZHJzL2Uyb0RvYy54bWysVN9v2jAQfp+0/8Hy+xrogLaIUDGqTpOq&#10;thqd+mwcG6I5Pu9sSNhf37MToGV76bSX5M733fl+fOfJdVMZtlXoS7A575/1OFNWQlHaVc5/PN1+&#10;uuTMB2ELYcCqnO+U59fTjx8mtRurc1iDKRQyCmL9uHY5X4fgxlnm5VpVwp+BU5aMGrASgVRcZQWK&#10;mqJXJjvv9UZZDVg4BKm8p9Ob1sinKb7WSoYHrb0KzOSccgvpi+m7jN9sOhHjFQq3LmWXhviHLCpR&#10;Wrr0EOpGBME2WP4RqiolggcdziRUGWhdSpVqoGr6vZNqFmvhVKqFmuPdoU3+/4WV99uFe0QWmi/Q&#10;0ABjQ2rnx54OYz2Nxir+KVNGdmrh7tA21QQm6XB4ORhdXPY5k2Qb9q+GV4NBjJMd3R368FVBxaKQ&#10;c6S5pHaJ7Z0PLXQPibdZuC2NSbMxltU5H30e9pLDwULBjY1YlabchTmmnqSwMypijP2uNCuLVEE8&#10;SPxSc4NsK4gZQkplQyo+xSV0RGlK4j2OHf6Y1Xuc2zr2N4MNB+eqtICp+pO0i5/7lHWLp56/qjuK&#10;oVk23UiXUOxo0gjtEngnb0uaxp3w4VEgsZ6GS5scHuijDVDXoZM4WwP+/tt5xBMZycpZTVuUc/9r&#10;I1BxZr5ZoulgeEFbSnv3RsM32vKNZjfVHGgkRCfKMInkj8HsRY1QPdPSz+LNZBJW0v05lwH3yjy0&#10;G07PhlSzWYLRujkR7uzCyRg8zigy7ql5Fug6WgZi9D3st06MT9jZYqOnhdkmgC4TdWOb29527adV&#10;TeTvnpX4FrzWE+r4+E1fAAAA//8DAFBLAwQUAAYACAAAACEAkk5Zd+EAAAALAQAADwAAAGRycy9k&#10;b3ducmV2LnhtbEyPzU7DMBCE70i8g7VI3Fqnf6hJ41QItSe40FTA0Um2cUS8jmKnCTw9ywluO5rR&#10;7HzpfrKtuGLvG0cKFvMIBFLpqoZqBef8ONuC8EFTpVtHqOALPeyz25tUJ5Ub6RWvp1ALLiGfaAUm&#10;hC6R0pcGrfZz1yGxd3G91YFlX8uq1yOX21Yuo+hBWt0QfzC6wyeD5edpsAqO71NB+ffz2XwcDutx&#10;KEp6y1+Uur+bHncgAk7hLwy/83k6ZLypcANVXrQKZssNswQ2Vgs+OLGNNwxTKIjX8Qpklsr/DNkP&#10;AAAA//8DAFBLAQItABQABgAIAAAAIQC2gziS/gAAAOEBAAATAAAAAAAAAAAAAAAAAAAAAABbQ29u&#10;dGVudF9UeXBlc10ueG1sUEsBAi0AFAAGAAgAAAAhADj9If/WAAAAlAEAAAsAAAAAAAAAAAAAAAAA&#10;LwEAAF9yZWxzLy5yZWxzUEsBAi0AFAAGAAgAAAAhAKeJE6FpAgAARAUAAA4AAAAAAAAAAAAAAAAA&#10;LgIAAGRycy9lMm9Eb2MueG1sUEsBAi0AFAAGAAgAAAAhAJJOWXfhAAAACwEAAA8AAAAAAAAAAAAA&#10;AAAAwwQAAGRycy9kb3ducmV2LnhtbFBLBQYAAAAABAAEAPMAAADRBQAAAAA=&#10;" filled="f" stroked="f" strokeweight=".5pt">
                        <v:textbox inset="36pt,36pt,36pt,36pt">
                          <w:txbxContent>
                            <w:p w14:paraId="7AA12F01" w14:textId="0241360E" w:rsidR="003158CD" w:rsidRPr="00317E54" w:rsidRDefault="00317E54" w:rsidP="006D2A22">
                              <w:pPr>
                                <w:pStyle w:val="NoSpacing"/>
                                <w:pBdr>
                                  <w:bottom w:val="single" w:sz="6" w:space="4" w:color="9D9D9D" w:themeColor="text1" w:themeTint="80"/>
                                </w:pBdr>
                                <w:rPr>
                                  <w:rFonts w:eastAsiaTheme="majorEastAsia" w:cstheme="majorBidi"/>
                                  <w:color w:val="808080" w:themeColor="text1" w:themeTint="A6"/>
                                  <w:sz w:val="72"/>
                                  <w:szCs w:val="72"/>
                                  <w:lang w:val="es-CO"/>
                                </w:rPr>
                              </w:pPr>
                              <w:r w:rsidRPr="00317E54">
                                <w:rPr>
                                  <w:rFonts w:eastAsiaTheme="majorEastAsia" w:cstheme="majorBidi"/>
                                  <w:color w:val="808080" w:themeColor="text1" w:themeTint="A6"/>
                                  <w:sz w:val="72"/>
                                  <w:szCs w:val="72"/>
                                  <w:lang w:val="es-CO"/>
                                </w:rPr>
                                <w:t>Plantilla: matriz de indicadores</w:t>
                              </w:r>
                            </w:p>
                            <w:p w14:paraId="149530E0" w14:textId="5470752D" w:rsidR="003158CD" w:rsidRPr="00317E54" w:rsidRDefault="00C6055E" w:rsidP="006D2A22">
                              <w:pPr>
                                <w:pStyle w:val="NoSpacing"/>
                                <w:spacing w:before="240"/>
                                <w:rPr>
                                  <w:caps/>
                                  <w:color w:val="3C3C3C" w:themeColor="text2"/>
                                  <w:sz w:val="36"/>
                                  <w:szCs w:val="36"/>
                                  <w:lang w:val="es-CO"/>
                                </w:rPr>
                              </w:pPr>
                              <w:r>
                                <w:rPr>
                                  <w:caps/>
                                  <w:color w:val="3C3C3C" w:themeColor="text2"/>
                                  <w:sz w:val="36"/>
                                  <w:szCs w:val="36"/>
                                  <w:lang w:val="es-CO"/>
                                </w:rPr>
                                <w:t>actualizado en</w:t>
                              </w:r>
                              <w:r w:rsidR="002954F6">
                                <w:rPr>
                                  <w:caps/>
                                  <w:color w:val="3C3C3C" w:themeColor="text2"/>
                                  <w:sz w:val="36"/>
                                  <w:szCs w:val="36"/>
                                  <w:lang w:val="es-CO"/>
                                </w:rPr>
                                <w:t xml:space="preserve"> enero</w:t>
                              </w:r>
                              <w:r w:rsidR="003F01B4">
                                <w:rPr>
                                  <w:caps/>
                                  <w:color w:val="3C3C3C" w:themeColor="text2"/>
                                  <w:sz w:val="36"/>
                                  <w:szCs w:val="36"/>
                                  <w:lang w:val="es-CO"/>
                                </w:rPr>
                                <w:t xml:space="preserve"> </w:t>
                              </w:r>
                              <w:r>
                                <w:rPr>
                                  <w:caps/>
                                  <w:color w:val="3C3C3C" w:themeColor="text2"/>
                                  <w:sz w:val="36"/>
                                  <w:szCs w:val="36"/>
                                  <w:lang w:val="es-CO"/>
                                </w:rPr>
                                <w:t xml:space="preserve">de </w:t>
                              </w:r>
                              <w:r w:rsidR="003F01B4">
                                <w:rPr>
                                  <w:caps/>
                                  <w:color w:val="3C3C3C" w:themeColor="text2"/>
                                  <w:sz w:val="36"/>
                                  <w:szCs w:val="36"/>
                                  <w:lang w:val="es-CO"/>
                                </w:rPr>
                                <w:t>202</w:t>
                              </w:r>
                              <w:r w:rsidR="002954F6">
                                <w:rPr>
                                  <w:caps/>
                                  <w:color w:val="3C3C3C" w:themeColor="text2"/>
                                  <w:sz w:val="36"/>
                                  <w:szCs w:val="36"/>
                                  <w:lang w:val="es-CO"/>
                                </w:rPr>
                                <w:t>6</w:t>
                              </w:r>
                              <w:r w:rsidR="003158CD">
                                <w:rPr>
                                  <w:caps/>
                                  <w:color w:val="3C3C3C" w:themeColor="text2"/>
                                  <w:sz w:val="36"/>
                                  <w:szCs w:val="36"/>
                                </w:rPr>
                                <w:fldChar w:fldCharType="begin"/>
                              </w:r>
                              <w:r w:rsidR="003158CD" w:rsidRPr="00317E54">
                                <w:rPr>
                                  <w:caps/>
                                  <w:color w:val="3C3C3C" w:themeColor="text2"/>
                                  <w:sz w:val="36"/>
                                  <w:szCs w:val="36"/>
                                  <w:lang w:val="es-CO"/>
                                </w:rPr>
                                <w:instrText xml:space="preserve"> SUBJECT   \* MERGEFORMAT </w:instrText>
                              </w:r>
                              <w:r w:rsidR="003158CD">
                                <w:rPr>
                                  <w:caps/>
                                  <w:color w:val="3C3C3C" w:themeColor="text2"/>
                                  <w:sz w:val="36"/>
                                  <w:szCs w:val="36"/>
                                </w:rPr>
                                <w:fldChar w:fldCharType="end"/>
                              </w:r>
                            </w:p>
                            <w:p w14:paraId="2259F6AA" w14:textId="77777777" w:rsidR="00341B05" w:rsidRPr="00317E54" w:rsidRDefault="00341B05">
                              <w:pPr>
                                <w:rPr>
                                  <w:lang w:val="es-CO"/>
                                </w:rPr>
                              </w:pPr>
                            </w:p>
                          </w:txbxContent>
                        </v:textbox>
                        <w10:wrap anchorx="margin"/>
                      </v:shape>
                    </w:pict>
                  </mc:Fallback>
                </mc:AlternateContent>
              </w:r>
              <w:r w:rsidR="006D2A22" w:rsidRPr="00131BB2">
                <w:rPr>
                  <w:lang w:val="es-CO"/>
                </w:rPr>
                <w:br w:type="page"/>
              </w:r>
            </w:p>
          </w:sdtContent>
        </w:sdt>
        <w:sdt>
          <w:sdtPr>
            <w:rPr>
              <w:rFonts w:eastAsiaTheme="minorEastAsia" w:cstheme="minorBidi"/>
              <w:bCs w:val="0"/>
              <w:sz w:val="22"/>
              <w:szCs w:val="22"/>
              <w:lang w:val="es-CO"/>
            </w:rPr>
            <w:id w:val="-1158069463"/>
            <w:docPartObj>
              <w:docPartGallery w:val="Table of Contents"/>
              <w:docPartUnique/>
            </w:docPartObj>
          </w:sdtPr>
          <w:sdtEndPr>
            <w:rPr>
              <w:b/>
            </w:rPr>
          </w:sdtEndPr>
          <w:sdtContent>
            <w:p w14:paraId="6088435F" w14:textId="015BF0F7" w:rsidR="003D73B9" w:rsidRPr="00131BB2" w:rsidRDefault="00317E54">
              <w:pPr>
                <w:pStyle w:val="TOCHeading"/>
                <w:rPr>
                  <w:lang w:val="es-CO"/>
                </w:rPr>
              </w:pPr>
              <w:r w:rsidRPr="00131BB2">
                <w:rPr>
                  <w:lang w:val="es-CO"/>
                </w:rPr>
                <w:t>Tabla de contenido</w:t>
              </w:r>
            </w:p>
            <w:p w14:paraId="0EA99E5C" w14:textId="62814C07" w:rsidR="008000E5" w:rsidRDefault="003D73B9">
              <w:pPr>
                <w:pStyle w:val="TOC1"/>
                <w:tabs>
                  <w:tab w:val="right" w:leader="dot" w:pos="10024"/>
                </w:tabs>
                <w:rPr>
                  <w:noProof/>
                  <w:color w:val="auto"/>
                  <w:kern w:val="2"/>
                  <w:sz w:val="24"/>
                  <w:szCs w:val="24"/>
                  <w:lang w:eastAsia="en-US"/>
                  <w14:ligatures w14:val="standardContextual"/>
                </w:rPr>
              </w:pPr>
              <w:r w:rsidRPr="00131BB2">
                <w:rPr>
                  <w:lang w:val="es-CO"/>
                </w:rPr>
                <w:fldChar w:fldCharType="begin"/>
              </w:r>
              <w:r w:rsidRPr="00131BB2">
                <w:rPr>
                  <w:lang w:val="es-CO"/>
                </w:rPr>
                <w:instrText xml:space="preserve"> TOC \o "1-3" \h \z \u </w:instrText>
              </w:r>
              <w:r w:rsidRPr="00131BB2">
                <w:rPr>
                  <w:lang w:val="es-CO"/>
                </w:rPr>
                <w:fldChar w:fldCharType="separate"/>
              </w:r>
              <w:hyperlink w:anchor="_Toc191029194" w:history="1">
                <w:r w:rsidR="008000E5" w:rsidRPr="00911E48">
                  <w:rPr>
                    <w:rStyle w:val="Hyperlink"/>
                    <w:noProof/>
                    <w:lang w:val="es-CO"/>
                  </w:rPr>
                  <w:t>Pilar I. Marco Jurídico, Regulatorio y de Políticas</w:t>
                </w:r>
                <w:r w:rsidR="008000E5">
                  <w:rPr>
                    <w:noProof/>
                    <w:webHidden/>
                  </w:rPr>
                  <w:tab/>
                </w:r>
                <w:r w:rsidR="008000E5">
                  <w:rPr>
                    <w:noProof/>
                    <w:webHidden/>
                  </w:rPr>
                  <w:fldChar w:fldCharType="begin"/>
                </w:r>
                <w:r w:rsidR="008000E5">
                  <w:rPr>
                    <w:noProof/>
                    <w:webHidden/>
                  </w:rPr>
                  <w:instrText xml:space="preserve"> PAGEREF _Toc191029194 \h </w:instrText>
                </w:r>
                <w:r w:rsidR="008000E5">
                  <w:rPr>
                    <w:noProof/>
                    <w:webHidden/>
                  </w:rPr>
                </w:r>
                <w:r w:rsidR="008000E5">
                  <w:rPr>
                    <w:noProof/>
                    <w:webHidden/>
                  </w:rPr>
                  <w:fldChar w:fldCharType="separate"/>
                </w:r>
                <w:r w:rsidR="008000E5">
                  <w:rPr>
                    <w:noProof/>
                    <w:webHidden/>
                  </w:rPr>
                  <w:t>3</w:t>
                </w:r>
                <w:r w:rsidR="008000E5">
                  <w:rPr>
                    <w:noProof/>
                    <w:webHidden/>
                  </w:rPr>
                  <w:fldChar w:fldCharType="end"/>
                </w:r>
              </w:hyperlink>
            </w:p>
            <w:p w14:paraId="1C2CF39C" w14:textId="43429E34" w:rsidR="008000E5" w:rsidRDefault="008000E5">
              <w:pPr>
                <w:pStyle w:val="TOC2"/>
                <w:tabs>
                  <w:tab w:val="right" w:leader="dot" w:pos="10024"/>
                </w:tabs>
                <w:rPr>
                  <w:noProof/>
                  <w:color w:val="auto"/>
                  <w:kern w:val="2"/>
                  <w:sz w:val="24"/>
                  <w:szCs w:val="24"/>
                  <w:lang w:eastAsia="en-US"/>
                  <w14:ligatures w14:val="standardContextual"/>
                </w:rPr>
              </w:pPr>
              <w:hyperlink w:anchor="_Toc191029195" w:history="1">
                <w:r w:rsidRPr="00911E48">
                  <w:rPr>
                    <w:rStyle w:val="Hyperlink"/>
                    <w:noProof/>
                    <w:lang w:val="es-CO"/>
                  </w:rPr>
                  <w:t>Indicador 1. El marco legislativo para la contratación pública cumple con las normas acordadas y las obligaciones aplicables.</w:t>
                </w:r>
                <w:r>
                  <w:rPr>
                    <w:noProof/>
                    <w:webHidden/>
                  </w:rPr>
                  <w:tab/>
                </w:r>
                <w:r>
                  <w:rPr>
                    <w:noProof/>
                    <w:webHidden/>
                  </w:rPr>
                  <w:fldChar w:fldCharType="begin"/>
                </w:r>
                <w:r>
                  <w:rPr>
                    <w:noProof/>
                    <w:webHidden/>
                  </w:rPr>
                  <w:instrText xml:space="preserve"> PAGEREF _Toc191029195 \h </w:instrText>
                </w:r>
                <w:r>
                  <w:rPr>
                    <w:noProof/>
                    <w:webHidden/>
                  </w:rPr>
                </w:r>
                <w:r>
                  <w:rPr>
                    <w:noProof/>
                    <w:webHidden/>
                  </w:rPr>
                  <w:fldChar w:fldCharType="separate"/>
                </w:r>
                <w:r>
                  <w:rPr>
                    <w:noProof/>
                    <w:webHidden/>
                  </w:rPr>
                  <w:t>3</w:t>
                </w:r>
                <w:r>
                  <w:rPr>
                    <w:noProof/>
                    <w:webHidden/>
                  </w:rPr>
                  <w:fldChar w:fldCharType="end"/>
                </w:r>
              </w:hyperlink>
            </w:p>
            <w:p w14:paraId="038A6664" w14:textId="59218DF8" w:rsidR="008000E5" w:rsidRDefault="008000E5">
              <w:pPr>
                <w:pStyle w:val="TOC2"/>
                <w:tabs>
                  <w:tab w:val="right" w:leader="dot" w:pos="10024"/>
                </w:tabs>
                <w:rPr>
                  <w:noProof/>
                  <w:color w:val="auto"/>
                  <w:kern w:val="2"/>
                  <w:sz w:val="24"/>
                  <w:szCs w:val="24"/>
                  <w:lang w:eastAsia="en-US"/>
                  <w14:ligatures w14:val="standardContextual"/>
                </w:rPr>
              </w:pPr>
              <w:hyperlink w:anchor="_Toc191029196" w:history="1">
                <w:r w:rsidRPr="00911E48">
                  <w:rPr>
                    <w:rStyle w:val="Hyperlink"/>
                    <w:noProof/>
                    <w:lang w:val="es-CO"/>
                  </w:rPr>
                  <w:t>Indicador 2. Reglamentos y herramientas en apoyo de la implementación del marco legal.</w:t>
                </w:r>
                <w:r>
                  <w:rPr>
                    <w:noProof/>
                    <w:webHidden/>
                  </w:rPr>
                  <w:tab/>
                </w:r>
                <w:r>
                  <w:rPr>
                    <w:noProof/>
                    <w:webHidden/>
                  </w:rPr>
                  <w:fldChar w:fldCharType="begin"/>
                </w:r>
                <w:r>
                  <w:rPr>
                    <w:noProof/>
                    <w:webHidden/>
                  </w:rPr>
                  <w:instrText xml:space="preserve"> PAGEREF _Toc191029196 \h </w:instrText>
                </w:r>
                <w:r>
                  <w:rPr>
                    <w:noProof/>
                    <w:webHidden/>
                  </w:rPr>
                </w:r>
                <w:r>
                  <w:rPr>
                    <w:noProof/>
                    <w:webHidden/>
                  </w:rPr>
                  <w:fldChar w:fldCharType="separate"/>
                </w:r>
                <w:r>
                  <w:rPr>
                    <w:noProof/>
                    <w:webHidden/>
                  </w:rPr>
                  <w:t>14</w:t>
                </w:r>
                <w:r>
                  <w:rPr>
                    <w:noProof/>
                    <w:webHidden/>
                  </w:rPr>
                  <w:fldChar w:fldCharType="end"/>
                </w:r>
              </w:hyperlink>
            </w:p>
            <w:p w14:paraId="6F86BF13" w14:textId="4C5C3F26" w:rsidR="008000E5" w:rsidRDefault="008000E5">
              <w:pPr>
                <w:pStyle w:val="TOC2"/>
                <w:tabs>
                  <w:tab w:val="right" w:leader="dot" w:pos="10024"/>
                </w:tabs>
                <w:rPr>
                  <w:noProof/>
                  <w:color w:val="auto"/>
                  <w:kern w:val="2"/>
                  <w:sz w:val="24"/>
                  <w:szCs w:val="24"/>
                  <w:lang w:eastAsia="en-US"/>
                  <w14:ligatures w14:val="standardContextual"/>
                </w:rPr>
              </w:pPr>
              <w:hyperlink w:anchor="_Toc191029197" w:history="1">
                <w:r w:rsidRPr="00911E48">
                  <w:rPr>
                    <w:rStyle w:val="Hyperlink"/>
                    <w:noProof/>
                    <w:lang w:val="es-CO"/>
                  </w:rPr>
                  <w:t xml:space="preserve">Indicador </w:t>
                </w:r>
                <w:r w:rsidRPr="00911E48">
                  <w:rPr>
                    <w:rStyle w:val="Hyperlink"/>
                    <w:noProof/>
                    <w:lang w:val="es-CO"/>
                  </w:rPr>
                  <w:t>3</w:t>
                </w:r>
                <w:r w:rsidRPr="00911E48">
                  <w:rPr>
                    <w:rStyle w:val="Hyperlink"/>
                    <w:noProof/>
                    <w:lang w:val="es-CO"/>
                  </w:rPr>
                  <w:t>. El marco legal refleja los objetivos complementarios de política del país y las obligaciones internacionales.</w:t>
                </w:r>
                <w:r>
                  <w:rPr>
                    <w:noProof/>
                    <w:webHidden/>
                  </w:rPr>
                  <w:tab/>
                </w:r>
                <w:r>
                  <w:rPr>
                    <w:noProof/>
                    <w:webHidden/>
                  </w:rPr>
                  <w:fldChar w:fldCharType="begin"/>
                </w:r>
                <w:r>
                  <w:rPr>
                    <w:noProof/>
                    <w:webHidden/>
                  </w:rPr>
                  <w:instrText xml:space="preserve"> PAGEREF _Toc191029197 \h </w:instrText>
                </w:r>
                <w:r>
                  <w:rPr>
                    <w:noProof/>
                    <w:webHidden/>
                  </w:rPr>
                </w:r>
                <w:r>
                  <w:rPr>
                    <w:noProof/>
                    <w:webHidden/>
                  </w:rPr>
                  <w:fldChar w:fldCharType="separate"/>
                </w:r>
                <w:r>
                  <w:rPr>
                    <w:noProof/>
                    <w:webHidden/>
                  </w:rPr>
                  <w:t>16</w:t>
                </w:r>
                <w:r>
                  <w:rPr>
                    <w:noProof/>
                    <w:webHidden/>
                  </w:rPr>
                  <w:fldChar w:fldCharType="end"/>
                </w:r>
              </w:hyperlink>
            </w:p>
            <w:p w14:paraId="1F5D3750" w14:textId="0BB39DF4" w:rsidR="008000E5" w:rsidRDefault="008000E5">
              <w:pPr>
                <w:pStyle w:val="TOC1"/>
                <w:tabs>
                  <w:tab w:val="right" w:leader="dot" w:pos="10024"/>
                </w:tabs>
                <w:rPr>
                  <w:noProof/>
                  <w:color w:val="auto"/>
                  <w:kern w:val="2"/>
                  <w:sz w:val="24"/>
                  <w:szCs w:val="24"/>
                  <w:lang w:eastAsia="en-US"/>
                  <w14:ligatures w14:val="standardContextual"/>
                </w:rPr>
              </w:pPr>
              <w:hyperlink w:anchor="_Toc191029198" w:history="1">
                <w:r w:rsidRPr="00911E48">
                  <w:rPr>
                    <w:rStyle w:val="Hyperlink"/>
                    <w:noProof/>
                    <w:lang w:val="es-CO"/>
                  </w:rPr>
                  <w:t>Pilar II. Marco Institucional y Capacidad de Gestión</w:t>
                </w:r>
                <w:r>
                  <w:rPr>
                    <w:noProof/>
                    <w:webHidden/>
                  </w:rPr>
                  <w:tab/>
                </w:r>
                <w:r>
                  <w:rPr>
                    <w:noProof/>
                    <w:webHidden/>
                  </w:rPr>
                  <w:fldChar w:fldCharType="begin"/>
                </w:r>
                <w:r>
                  <w:rPr>
                    <w:noProof/>
                    <w:webHidden/>
                  </w:rPr>
                  <w:instrText xml:space="preserve"> PAGEREF _Toc191029198 \h </w:instrText>
                </w:r>
                <w:r>
                  <w:rPr>
                    <w:noProof/>
                    <w:webHidden/>
                  </w:rPr>
                </w:r>
                <w:r>
                  <w:rPr>
                    <w:noProof/>
                    <w:webHidden/>
                  </w:rPr>
                  <w:fldChar w:fldCharType="separate"/>
                </w:r>
                <w:r>
                  <w:rPr>
                    <w:noProof/>
                    <w:webHidden/>
                  </w:rPr>
                  <w:t>19</w:t>
                </w:r>
                <w:r>
                  <w:rPr>
                    <w:noProof/>
                    <w:webHidden/>
                  </w:rPr>
                  <w:fldChar w:fldCharType="end"/>
                </w:r>
              </w:hyperlink>
            </w:p>
            <w:p w14:paraId="561FB1D5" w14:textId="637F74F5" w:rsidR="008000E5" w:rsidRDefault="008000E5">
              <w:pPr>
                <w:pStyle w:val="TOC2"/>
                <w:tabs>
                  <w:tab w:val="right" w:leader="dot" w:pos="10024"/>
                </w:tabs>
                <w:rPr>
                  <w:noProof/>
                  <w:color w:val="auto"/>
                  <w:kern w:val="2"/>
                  <w:sz w:val="24"/>
                  <w:szCs w:val="24"/>
                  <w:lang w:eastAsia="en-US"/>
                  <w14:ligatures w14:val="standardContextual"/>
                </w:rPr>
              </w:pPr>
              <w:hyperlink w:anchor="_Toc191029199" w:history="1">
                <w:r w:rsidRPr="00911E48">
                  <w:rPr>
                    <w:rStyle w:val="Hyperlink"/>
                    <w:noProof/>
                    <w:lang w:val="es-CO"/>
                  </w:rPr>
                  <w:t>Indicador 4. El sistema de contratación pública se encuentra bien integrado y es parte del sistema de gestión de las finanzas públicas.</w:t>
                </w:r>
                <w:r>
                  <w:rPr>
                    <w:noProof/>
                    <w:webHidden/>
                  </w:rPr>
                  <w:tab/>
                </w:r>
                <w:r>
                  <w:rPr>
                    <w:noProof/>
                    <w:webHidden/>
                  </w:rPr>
                  <w:fldChar w:fldCharType="begin"/>
                </w:r>
                <w:r>
                  <w:rPr>
                    <w:noProof/>
                    <w:webHidden/>
                  </w:rPr>
                  <w:instrText xml:space="preserve"> PAGEREF _Toc191029199 \h </w:instrText>
                </w:r>
                <w:r>
                  <w:rPr>
                    <w:noProof/>
                    <w:webHidden/>
                  </w:rPr>
                </w:r>
                <w:r>
                  <w:rPr>
                    <w:noProof/>
                    <w:webHidden/>
                  </w:rPr>
                  <w:fldChar w:fldCharType="separate"/>
                </w:r>
                <w:r>
                  <w:rPr>
                    <w:noProof/>
                    <w:webHidden/>
                  </w:rPr>
                  <w:t>19</w:t>
                </w:r>
                <w:r>
                  <w:rPr>
                    <w:noProof/>
                    <w:webHidden/>
                  </w:rPr>
                  <w:fldChar w:fldCharType="end"/>
                </w:r>
              </w:hyperlink>
            </w:p>
            <w:p w14:paraId="18F613F2" w14:textId="51E4B916" w:rsidR="008000E5" w:rsidRDefault="008000E5">
              <w:pPr>
                <w:pStyle w:val="TOC2"/>
                <w:tabs>
                  <w:tab w:val="right" w:leader="dot" w:pos="10024"/>
                </w:tabs>
                <w:rPr>
                  <w:noProof/>
                  <w:color w:val="auto"/>
                  <w:kern w:val="2"/>
                  <w:sz w:val="24"/>
                  <w:szCs w:val="24"/>
                  <w:lang w:eastAsia="en-US"/>
                  <w14:ligatures w14:val="standardContextual"/>
                </w:rPr>
              </w:pPr>
              <w:hyperlink w:anchor="_Toc191029200" w:history="1">
                <w:r w:rsidRPr="00911E48">
                  <w:rPr>
                    <w:rStyle w:val="Hyperlink"/>
                    <w:noProof/>
                    <w:lang w:val="es-CO"/>
                  </w:rPr>
                  <w:t>Indicador 5. El país tiene una institución encargada de la función normativa/regulatoria</w:t>
                </w:r>
                <w:r>
                  <w:rPr>
                    <w:noProof/>
                    <w:webHidden/>
                  </w:rPr>
                  <w:tab/>
                </w:r>
                <w:r>
                  <w:rPr>
                    <w:noProof/>
                    <w:webHidden/>
                  </w:rPr>
                  <w:fldChar w:fldCharType="begin"/>
                </w:r>
                <w:r>
                  <w:rPr>
                    <w:noProof/>
                    <w:webHidden/>
                  </w:rPr>
                  <w:instrText xml:space="preserve"> PAGEREF _Toc191029200 \h </w:instrText>
                </w:r>
                <w:r>
                  <w:rPr>
                    <w:noProof/>
                    <w:webHidden/>
                  </w:rPr>
                </w:r>
                <w:r>
                  <w:rPr>
                    <w:noProof/>
                    <w:webHidden/>
                  </w:rPr>
                  <w:fldChar w:fldCharType="separate"/>
                </w:r>
                <w:r>
                  <w:rPr>
                    <w:noProof/>
                    <w:webHidden/>
                  </w:rPr>
                  <w:t>20</w:t>
                </w:r>
                <w:r>
                  <w:rPr>
                    <w:noProof/>
                    <w:webHidden/>
                  </w:rPr>
                  <w:fldChar w:fldCharType="end"/>
                </w:r>
              </w:hyperlink>
            </w:p>
            <w:p w14:paraId="3367DD0B" w14:textId="6FC5031F" w:rsidR="008000E5" w:rsidRDefault="008000E5">
              <w:pPr>
                <w:pStyle w:val="TOC2"/>
                <w:tabs>
                  <w:tab w:val="right" w:leader="dot" w:pos="10024"/>
                </w:tabs>
                <w:rPr>
                  <w:noProof/>
                  <w:color w:val="auto"/>
                  <w:kern w:val="2"/>
                  <w:sz w:val="24"/>
                  <w:szCs w:val="24"/>
                  <w:lang w:eastAsia="en-US"/>
                  <w14:ligatures w14:val="standardContextual"/>
                </w:rPr>
              </w:pPr>
              <w:hyperlink w:anchor="_Toc191029201" w:history="1">
                <w:r w:rsidRPr="00911E48">
                  <w:rPr>
                    <w:rStyle w:val="Hyperlink"/>
                    <w:noProof/>
                    <w:lang w:val="es-CO"/>
                  </w:rPr>
                  <w:t>Indicador 6. Las entidades contratantes y sus mandatos están claramente definidos.</w:t>
                </w:r>
                <w:r>
                  <w:rPr>
                    <w:noProof/>
                    <w:webHidden/>
                  </w:rPr>
                  <w:tab/>
                </w:r>
                <w:r>
                  <w:rPr>
                    <w:noProof/>
                    <w:webHidden/>
                  </w:rPr>
                  <w:fldChar w:fldCharType="begin"/>
                </w:r>
                <w:r>
                  <w:rPr>
                    <w:noProof/>
                    <w:webHidden/>
                  </w:rPr>
                  <w:instrText xml:space="preserve"> PAGEREF _Toc191029201 \h </w:instrText>
                </w:r>
                <w:r>
                  <w:rPr>
                    <w:noProof/>
                    <w:webHidden/>
                  </w:rPr>
                </w:r>
                <w:r>
                  <w:rPr>
                    <w:noProof/>
                    <w:webHidden/>
                  </w:rPr>
                  <w:fldChar w:fldCharType="separate"/>
                </w:r>
                <w:r>
                  <w:rPr>
                    <w:noProof/>
                    <w:webHidden/>
                  </w:rPr>
                  <w:t>24</w:t>
                </w:r>
                <w:r>
                  <w:rPr>
                    <w:noProof/>
                    <w:webHidden/>
                  </w:rPr>
                  <w:fldChar w:fldCharType="end"/>
                </w:r>
              </w:hyperlink>
            </w:p>
            <w:p w14:paraId="3297B654" w14:textId="6BC66051" w:rsidR="008000E5" w:rsidRDefault="008000E5">
              <w:pPr>
                <w:pStyle w:val="TOC2"/>
                <w:tabs>
                  <w:tab w:val="right" w:leader="dot" w:pos="10024"/>
                </w:tabs>
                <w:rPr>
                  <w:noProof/>
                  <w:color w:val="auto"/>
                  <w:kern w:val="2"/>
                  <w:sz w:val="24"/>
                  <w:szCs w:val="24"/>
                  <w:lang w:eastAsia="en-US"/>
                  <w14:ligatures w14:val="standardContextual"/>
                </w:rPr>
              </w:pPr>
              <w:hyperlink w:anchor="_Toc191029202" w:history="1">
                <w:r w:rsidRPr="00911E48">
                  <w:rPr>
                    <w:rStyle w:val="Hyperlink"/>
                    <w:noProof/>
                    <w:lang w:val="es-CO"/>
                  </w:rPr>
                  <w:t>Indicador 7. La contratación pública se encuentra inserta en un sistema de información eficiente.</w:t>
                </w:r>
                <w:r>
                  <w:rPr>
                    <w:noProof/>
                    <w:webHidden/>
                  </w:rPr>
                  <w:tab/>
                </w:r>
                <w:r>
                  <w:rPr>
                    <w:noProof/>
                    <w:webHidden/>
                  </w:rPr>
                  <w:fldChar w:fldCharType="begin"/>
                </w:r>
                <w:r>
                  <w:rPr>
                    <w:noProof/>
                    <w:webHidden/>
                  </w:rPr>
                  <w:instrText xml:space="preserve"> PAGEREF _Toc191029202 \h </w:instrText>
                </w:r>
                <w:r>
                  <w:rPr>
                    <w:noProof/>
                    <w:webHidden/>
                  </w:rPr>
                </w:r>
                <w:r>
                  <w:rPr>
                    <w:noProof/>
                    <w:webHidden/>
                  </w:rPr>
                  <w:fldChar w:fldCharType="separate"/>
                </w:r>
                <w:r>
                  <w:rPr>
                    <w:noProof/>
                    <w:webHidden/>
                  </w:rPr>
                  <w:t>26</w:t>
                </w:r>
                <w:r>
                  <w:rPr>
                    <w:noProof/>
                    <w:webHidden/>
                  </w:rPr>
                  <w:fldChar w:fldCharType="end"/>
                </w:r>
              </w:hyperlink>
            </w:p>
            <w:p w14:paraId="013A8B5D" w14:textId="512D0297" w:rsidR="008000E5" w:rsidRDefault="008000E5">
              <w:pPr>
                <w:pStyle w:val="TOC2"/>
                <w:tabs>
                  <w:tab w:val="right" w:leader="dot" w:pos="10024"/>
                </w:tabs>
                <w:rPr>
                  <w:noProof/>
                  <w:color w:val="auto"/>
                  <w:kern w:val="2"/>
                  <w:sz w:val="24"/>
                  <w:szCs w:val="24"/>
                  <w:lang w:eastAsia="en-US"/>
                  <w14:ligatures w14:val="standardContextual"/>
                </w:rPr>
              </w:pPr>
              <w:hyperlink w:anchor="_Toc191029203" w:history="1">
                <w:r w:rsidRPr="00911E48">
                  <w:rPr>
                    <w:rStyle w:val="Hyperlink"/>
                    <w:noProof/>
                    <w:lang w:val="es-CO"/>
                  </w:rPr>
                  <w:t>Indicador 8. El sistema de contratación pública tiene una gran capacidad para desarrollarse y mejorar.</w:t>
                </w:r>
                <w:r>
                  <w:rPr>
                    <w:noProof/>
                    <w:webHidden/>
                  </w:rPr>
                  <w:tab/>
                </w:r>
                <w:r>
                  <w:rPr>
                    <w:noProof/>
                    <w:webHidden/>
                  </w:rPr>
                  <w:fldChar w:fldCharType="begin"/>
                </w:r>
                <w:r>
                  <w:rPr>
                    <w:noProof/>
                    <w:webHidden/>
                  </w:rPr>
                  <w:instrText xml:space="preserve"> PAGEREF _Toc191029203 \h </w:instrText>
                </w:r>
                <w:r>
                  <w:rPr>
                    <w:noProof/>
                    <w:webHidden/>
                  </w:rPr>
                </w:r>
                <w:r>
                  <w:rPr>
                    <w:noProof/>
                    <w:webHidden/>
                  </w:rPr>
                  <w:fldChar w:fldCharType="separate"/>
                </w:r>
                <w:r>
                  <w:rPr>
                    <w:noProof/>
                    <w:webHidden/>
                  </w:rPr>
                  <w:t>30</w:t>
                </w:r>
                <w:r>
                  <w:rPr>
                    <w:noProof/>
                    <w:webHidden/>
                  </w:rPr>
                  <w:fldChar w:fldCharType="end"/>
                </w:r>
              </w:hyperlink>
            </w:p>
            <w:p w14:paraId="3E010FE7" w14:textId="62109EC9" w:rsidR="008000E5" w:rsidRDefault="008000E5">
              <w:pPr>
                <w:pStyle w:val="TOC1"/>
                <w:tabs>
                  <w:tab w:val="right" w:leader="dot" w:pos="10024"/>
                </w:tabs>
                <w:rPr>
                  <w:noProof/>
                  <w:color w:val="auto"/>
                  <w:kern w:val="2"/>
                  <w:sz w:val="24"/>
                  <w:szCs w:val="24"/>
                  <w:lang w:eastAsia="en-US"/>
                  <w14:ligatures w14:val="standardContextual"/>
                </w:rPr>
              </w:pPr>
              <w:hyperlink w:anchor="_Toc191029204" w:history="1">
                <w:r w:rsidRPr="00911E48">
                  <w:rPr>
                    <w:rStyle w:val="Hyperlink"/>
                    <w:noProof/>
                    <w:lang w:val="es-CO"/>
                  </w:rPr>
                  <w:t>Pilar III. Operaciones de Contratación Pública y Prácticas de Mercado</w:t>
                </w:r>
                <w:r>
                  <w:rPr>
                    <w:noProof/>
                    <w:webHidden/>
                  </w:rPr>
                  <w:tab/>
                </w:r>
                <w:r>
                  <w:rPr>
                    <w:noProof/>
                    <w:webHidden/>
                  </w:rPr>
                  <w:fldChar w:fldCharType="begin"/>
                </w:r>
                <w:r>
                  <w:rPr>
                    <w:noProof/>
                    <w:webHidden/>
                  </w:rPr>
                  <w:instrText xml:space="preserve"> PAGEREF _Toc191029204 \h </w:instrText>
                </w:r>
                <w:r>
                  <w:rPr>
                    <w:noProof/>
                    <w:webHidden/>
                  </w:rPr>
                </w:r>
                <w:r>
                  <w:rPr>
                    <w:noProof/>
                    <w:webHidden/>
                  </w:rPr>
                  <w:fldChar w:fldCharType="separate"/>
                </w:r>
                <w:r>
                  <w:rPr>
                    <w:noProof/>
                    <w:webHidden/>
                  </w:rPr>
                  <w:t>34</w:t>
                </w:r>
                <w:r>
                  <w:rPr>
                    <w:noProof/>
                    <w:webHidden/>
                  </w:rPr>
                  <w:fldChar w:fldCharType="end"/>
                </w:r>
              </w:hyperlink>
            </w:p>
            <w:p w14:paraId="49CBF5B3" w14:textId="6C228759" w:rsidR="008000E5" w:rsidRDefault="008000E5">
              <w:pPr>
                <w:pStyle w:val="TOC2"/>
                <w:tabs>
                  <w:tab w:val="right" w:leader="dot" w:pos="10024"/>
                </w:tabs>
                <w:rPr>
                  <w:noProof/>
                  <w:color w:val="auto"/>
                  <w:kern w:val="2"/>
                  <w:sz w:val="24"/>
                  <w:szCs w:val="24"/>
                  <w:lang w:eastAsia="en-US"/>
                  <w14:ligatures w14:val="standardContextual"/>
                </w:rPr>
              </w:pPr>
              <w:hyperlink w:anchor="_Toc191029205" w:history="1">
                <w:r w:rsidRPr="00911E48">
                  <w:rPr>
                    <w:rStyle w:val="Hyperlink"/>
                    <w:noProof/>
                    <w:lang w:val="es-CO"/>
                  </w:rPr>
                  <w:t>Indicador 9. Las prácticas de contratación pública alcanzan los objetivos establecidos.</w:t>
                </w:r>
                <w:r>
                  <w:rPr>
                    <w:noProof/>
                    <w:webHidden/>
                  </w:rPr>
                  <w:tab/>
                </w:r>
                <w:r>
                  <w:rPr>
                    <w:noProof/>
                    <w:webHidden/>
                  </w:rPr>
                  <w:fldChar w:fldCharType="begin"/>
                </w:r>
                <w:r>
                  <w:rPr>
                    <w:noProof/>
                    <w:webHidden/>
                  </w:rPr>
                  <w:instrText xml:space="preserve"> PAGEREF _Toc191029205 \h </w:instrText>
                </w:r>
                <w:r>
                  <w:rPr>
                    <w:noProof/>
                    <w:webHidden/>
                  </w:rPr>
                </w:r>
                <w:r>
                  <w:rPr>
                    <w:noProof/>
                    <w:webHidden/>
                  </w:rPr>
                  <w:fldChar w:fldCharType="separate"/>
                </w:r>
                <w:r>
                  <w:rPr>
                    <w:noProof/>
                    <w:webHidden/>
                  </w:rPr>
                  <w:t>34</w:t>
                </w:r>
                <w:r>
                  <w:rPr>
                    <w:noProof/>
                    <w:webHidden/>
                  </w:rPr>
                  <w:fldChar w:fldCharType="end"/>
                </w:r>
              </w:hyperlink>
            </w:p>
            <w:p w14:paraId="309D9EBB" w14:textId="7C957458" w:rsidR="008000E5" w:rsidRDefault="008000E5">
              <w:pPr>
                <w:pStyle w:val="TOC2"/>
                <w:tabs>
                  <w:tab w:val="right" w:leader="dot" w:pos="10024"/>
                </w:tabs>
                <w:rPr>
                  <w:noProof/>
                  <w:color w:val="auto"/>
                  <w:kern w:val="2"/>
                  <w:sz w:val="24"/>
                  <w:szCs w:val="24"/>
                  <w:lang w:eastAsia="en-US"/>
                  <w14:ligatures w14:val="standardContextual"/>
                </w:rPr>
              </w:pPr>
              <w:hyperlink w:anchor="_Toc191029206" w:history="1">
                <w:r w:rsidRPr="00911E48">
                  <w:rPr>
                    <w:rStyle w:val="Hyperlink"/>
                    <w:noProof/>
                    <w:lang w:val="es-CO"/>
                  </w:rPr>
                  <w:t>Indicador 10. El mercado de contratación pública es completamente funcional.</w:t>
                </w:r>
                <w:r>
                  <w:rPr>
                    <w:noProof/>
                    <w:webHidden/>
                  </w:rPr>
                  <w:tab/>
                </w:r>
                <w:r>
                  <w:rPr>
                    <w:noProof/>
                    <w:webHidden/>
                  </w:rPr>
                  <w:fldChar w:fldCharType="begin"/>
                </w:r>
                <w:r>
                  <w:rPr>
                    <w:noProof/>
                    <w:webHidden/>
                  </w:rPr>
                  <w:instrText xml:space="preserve"> PAGEREF _Toc191029206 \h </w:instrText>
                </w:r>
                <w:r>
                  <w:rPr>
                    <w:noProof/>
                    <w:webHidden/>
                  </w:rPr>
                </w:r>
                <w:r>
                  <w:rPr>
                    <w:noProof/>
                    <w:webHidden/>
                  </w:rPr>
                  <w:fldChar w:fldCharType="separate"/>
                </w:r>
                <w:r>
                  <w:rPr>
                    <w:noProof/>
                    <w:webHidden/>
                  </w:rPr>
                  <w:t>39</w:t>
                </w:r>
                <w:r>
                  <w:rPr>
                    <w:noProof/>
                    <w:webHidden/>
                  </w:rPr>
                  <w:fldChar w:fldCharType="end"/>
                </w:r>
              </w:hyperlink>
            </w:p>
            <w:p w14:paraId="29DF4972" w14:textId="4FF31B2C" w:rsidR="008000E5" w:rsidRDefault="008000E5">
              <w:pPr>
                <w:pStyle w:val="TOC1"/>
                <w:tabs>
                  <w:tab w:val="right" w:leader="dot" w:pos="10024"/>
                </w:tabs>
                <w:rPr>
                  <w:noProof/>
                  <w:color w:val="auto"/>
                  <w:kern w:val="2"/>
                  <w:sz w:val="24"/>
                  <w:szCs w:val="24"/>
                  <w:lang w:eastAsia="en-US"/>
                  <w14:ligatures w14:val="standardContextual"/>
                </w:rPr>
              </w:pPr>
              <w:hyperlink w:anchor="_Toc191029207" w:history="1">
                <w:r w:rsidRPr="00911E48">
                  <w:rPr>
                    <w:rStyle w:val="Hyperlink"/>
                    <w:noProof/>
                    <w:lang w:val="es-CO"/>
                  </w:rPr>
                  <w:t>Pilar IV. Rendición de cuentas, integridad y transparencia del Sistema de contratación pública</w:t>
                </w:r>
                <w:r>
                  <w:rPr>
                    <w:noProof/>
                    <w:webHidden/>
                  </w:rPr>
                  <w:tab/>
                </w:r>
                <w:r>
                  <w:rPr>
                    <w:noProof/>
                    <w:webHidden/>
                  </w:rPr>
                  <w:fldChar w:fldCharType="begin"/>
                </w:r>
                <w:r>
                  <w:rPr>
                    <w:noProof/>
                    <w:webHidden/>
                  </w:rPr>
                  <w:instrText xml:space="preserve"> PAGEREF _Toc191029207 \h </w:instrText>
                </w:r>
                <w:r>
                  <w:rPr>
                    <w:noProof/>
                    <w:webHidden/>
                  </w:rPr>
                </w:r>
                <w:r>
                  <w:rPr>
                    <w:noProof/>
                    <w:webHidden/>
                  </w:rPr>
                  <w:fldChar w:fldCharType="separate"/>
                </w:r>
                <w:r>
                  <w:rPr>
                    <w:noProof/>
                    <w:webHidden/>
                  </w:rPr>
                  <w:t>42</w:t>
                </w:r>
                <w:r>
                  <w:rPr>
                    <w:noProof/>
                    <w:webHidden/>
                  </w:rPr>
                  <w:fldChar w:fldCharType="end"/>
                </w:r>
              </w:hyperlink>
            </w:p>
            <w:p w14:paraId="76116843" w14:textId="06DC1FE6" w:rsidR="008000E5" w:rsidRDefault="008000E5">
              <w:pPr>
                <w:pStyle w:val="TOC2"/>
                <w:tabs>
                  <w:tab w:val="right" w:leader="dot" w:pos="10024"/>
                </w:tabs>
                <w:rPr>
                  <w:noProof/>
                  <w:color w:val="auto"/>
                  <w:kern w:val="2"/>
                  <w:sz w:val="24"/>
                  <w:szCs w:val="24"/>
                  <w:lang w:eastAsia="en-US"/>
                  <w14:ligatures w14:val="standardContextual"/>
                </w:rPr>
              </w:pPr>
              <w:hyperlink w:anchor="_Toc191029208" w:history="1">
                <w:r w:rsidRPr="00911E48">
                  <w:rPr>
                    <w:rStyle w:val="Hyperlink"/>
                    <w:noProof/>
                    <w:lang w:val="es-CO"/>
                  </w:rPr>
                  <w:t>Indicador 11. La transparencia y el compromiso de la sociedad civil fomentan la integridad en la contratación pública.</w:t>
                </w:r>
                <w:r>
                  <w:rPr>
                    <w:noProof/>
                    <w:webHidden/>
                  </w:rPr>
                  <w:tab/>
                </w:r>
                <w:r>
                  <w:rPr>
                    <w:noProof/>
                    <w:webHidden/>
                  </w:rPr>
                  <w:fldChar w:fldCharType="begin"/>
                </w:r>
                <w:r>
                  <w:rPr>
                    <w:noProof/>
                    <w:webHidden/>
                  </w:rPr>
                  <w:instrText xml:space="preserve"> PAGEREF _Toc191029208 \h </w:instrText>
                </w:r>
                <w:r>
                  <w:rPr>
                    <w:noProof/>
                    <w:webHidden/>
                  </w:rPr>
                </w:r>
                <w:r>
                  <w:rPr>
                    <w:noProof/>
                    <w:webHidden/>
                  </w:rPr>
                  <w:fldChar w:fldCharType="separate"/>
                </w:r>
                <w:r>
                  <w:rPr>
                    <w:noProof/>
                    <w:webHidden/>
                  </w:rPr>
                  <w:t>42</w:t>
                </w:r>
                <w:r>
                  <w:rPr>
                    <w:noProof/>
                    <w:webHidden/>
                  </w:rPr>
                  <w:fldChar w:fldCharType="end"/>
                </w:r>
              </w:hyperlink>
            </w:p>
            <w:p w14:paraId="14D9C7FB" w14:textId="0122ABD3" w:rsidR="008000E5" w:rsidRDefault="008000E5">
              <w:pPr>
                <w:pStyle w:val="TOC2"/>
                <w:tabs>
                  <w:tab w:val="right" w:leader="dot" w:pos="10024"/>
                </w:tabs>
                <w:rPr>
                  <w:noProof/>
                  <w:color w:val="auto"/>
                  <w:kern w:val="2"/>
                  <w:sz w:val="24"/>
                  <w:szCs w:val="24"/>
                  <w:lang w:eastAsia="en-US"/>
                  <w14:ligatures w14:val="standardContextual"/>
                </w:rPr>
              </w:pPr>
              <w:hyperlink w:anchor="_Toc191029209" w:history="1">
                <w:r w:rsidRPr="00911E48">
                  <w:rPr>
                    <w:rStyle w:val="Hyperlink"/>
                    <w:noProof/>
                    <w:lang w:val="es-CO"/>
                  </w:rPr>
                  <w:t>Indicador 12. El país cuenta con sistemas efectivos de control y auditoría.</w:t>
                </w:r>
                <w:r>
                  <w:rPr>
                    <w:noProof/>
                    <w:webHidden/>
                  </w:rPr>
                  <w:tab/>
                </w:r>
                <w:r>
                  <w:rPr>
                    <w:noProof/>
                    <w:webHidden/>
                  </w:rPr>
                  <w:fldChar w:fldCharType="begin"/>
                </w:r>
                <w:r>
                  <w:rPr>
                    <w:noProof/>
                    <w:webHidden/>
                  </w:rPr>
                  <w:instrText xml:space="preserve"> PAGEREF _Toc191029209 \h </w:instrText>
                </w:r>
                <w:r>
                  <w:rPr>
                    <w:noProof/>
                    <w:webHidden/>
                  </w:rPr>
                </w:r>
                <w:r>
                  <w:rPr>
                    <w:noProof/>
                    <w:webHidden/>
                  </w:rPr>
                  <w:fldChar w:fldCharType="separate"/>
                </w:r>
                <w:r>
                  <w:rPr>
                    <w:noProof/>
                    <w:webHidden/>
                  </w:rPr>
                  <w:t>43</w:t>
                </w:r>
                <w:r>
                  <w:rPr>
                    <w:noProof/>
                    <w:webHidden/>
                  </w:rPr>
                  <w:fldChar w:fldCharType="end"/>
                </w:r>
              </w:hyperlink>
            </w:p>
            <w:p w14:paraId="01D9A28F" w14:textId="2167B5C9" w:rsidR="008000E5" w:rsidRDefault="008000E5">
              <w:pPr>
                <w:pStyle w:val="TOC2"/>
                <w:tabs>
                  <w:tab w:val="right" w:leader="dot" w:pos="10024"/>
                </w:tabs>
                <w:rPr>
                  <w:noProof/>
                  <w:color w:val="auto"/>
                  <w:kern w:val="2"/>
                  <w:sz w:val="24"/>
                  <w:szCs w:val="24"/>
                  <w:lang w:eastAsia="en-US"/>
                  <w14:ligatures w14:val="standardContextual"/>
                </w:rPr>
              </w:pPr>
              <w:hyperlink w:anchor="_Toc191029210" w:history="1">
                <w:r w:rsidRPr="00911E48">
                  <w:rPr>
                    <w:rStyle w:val="Hyperlink"/>
                    <w:noProof/>
                    <w:lang w:val="es-CO"/>
                  </w:rPr>
                  <w:t>Indicador 13. Los mecanismos de apelaciones de contratación pública son eficaces y eficientes.</w:t>
                </w:r>
                <w:r>
                  <w:rPr>
                    <w:noProof/>
                    <w:webHidden/>
                  </w:rPr>
                  <w:tab/>
                </w:r>
                <w:r>
                  <w:rPr>
                    <w:noProof/>
                    <w:webHidden/>
                  </w:rPr>
                  <w:fldChar w:fldCharType="begin"/>
                </w:r>
                <w:r>
                  <w:rPr>
                    <w:noProof/>
                    <w:webHidden/>
                  </w:rPr>
                  <w:instrText xml:space="preserve"> PAGEREF _Toc191029210 \h </w:instrText>
                </w:r>
                <w:r>
                  <w:rPr>
                    <w:noProof/>
                    <w:webHidden/>
                  </w:rPr>
                </w:r>
                <w:r>
                  <w:rPr>
                    <w:noProof/>
                    <w:webHidden/>
                  </w:rPr>
                  <w:fldChar w:fldCharType="separate"/>
                </w:r>
                <w:r>
                  <w:rPr>
                    <w:noProof/>
                    <w:webHidden/>
                  </w:rPr>
                  <w:t>47</w:t>
                </w:r>
                <w:r>
                  <w:rPr>
                    <w:noProof/>
                    <w:webHidden/>
                  </w:rPr>
                  <w:fldChar w:fldCharType="end"/>
                </w:r>
              </w:hyperlink>
            </w:p>
            <w:p w14:paraId="153DE82C" w14:textId="1E89C03F" w:rsidR="008000E5" w:rsidRDefault="008000E5">
              <w:pPr>
                <w:pStyle w:val="TOC2"/>
                <w:tabs>
                  <w:tab w:val="right" w:leader="dot" w:pos="10024"/>
                </w:tabs>
                <w:rPr>
                  <w:noProof/>
                  <w:color w:val="auto"/>
                  <w:kern w:val="2"/>
                  <w:sz w:val="24"/>
                  <w:szCs w:val="24"/>
                  <w:lang w:eastAsia="en-US"/>
                  <w14:ligatures w14:val="standardContextual"/>
                </w:rPr>
              </w:pPr>
              <w:hyperlink w:anchor="_Toc191029211" w:history="1">
                <w:r w:rsidRPr="00911E48">
                  <w:rPr>
                    <w:rStyle w:val="Hyperlink"/>
                    <w:noProof/>
                    <w:lang w:val="es-CO"/>
                  </w:rPr>
                  <w:t>Indicador 14. El país cuenta con medidas éticas y de lucha contra la corrupción.</w:t>
                </w:r>
                <w:r>
                  <w:rPr>
                    <w:noProof/>
                    <w:webHidden/>
                  </w:rPr>
                  <w:tab/>
                </w:r>
                <w:r>
                  <w:rPr>
                    <w:noProof/>
                    <w:webHidden/>
                  </w:rPr>
                  <w:fldChar w:fldCharType="begin"/>
                </w:r>
                <w:r>
                  <w:rPr>
                    <w:noProof/>
                    <w:webHidden/>
                  </w:rPr>
                  <w:instrText xml:space="preserve"> PAGEREF _Toc191029211 \h </w:instrText>
                </w:r>
                <w:r>
                  <w:rPr>
                    <w:noProof/>
                    <w:webHidden/>
                  </w:rPr>
                </w:r>
                <w:r>
                  <w:rPr>
                    <w:noProof/>
                    <w:webHidden/>
                  </w:rPr>
                  <w:fldChar w:fldCharType="separate"/>
                </w:r>
                <w:r>
                  <w:rPr>
                    <w:noProof/>
                    <w:webHidden/>
                  </w:rPr>
                  <w:t>51</w:t>
                </w:r>
                <w:r>
                  <w:rPr>
                    <w:noProof/>
                    <w:webHidden/>
                  </w:rPr>
                  <w:fldChar w:fldCharType="end"/>
                </w:r>
              </w:hyperlink>
            </w:p>
            <w:p w14:paraId="668D7BBC" w14:textId="03009783" w:rsidR="003D73B9" w:rsidRPr="00131BB2" w:rsidRDefault="003D73B9">
              <w:pPr>
                <w:rPr>
                  <w:lang w:val="es-CO"/>
                </w:rPr>
              </w:pPr>
              <w:r w:rsidRPr="00131BB2">
                <w:rPr>
                  <w:b/>
                  <w:bCs/>
                  <w:lang w:val="es-CO"/>
                </w:rPr>
                <w:fldChar w:fldCharType="end"/>
              </w:r>
            </w:p>
          </w:sdtContent>
        </w:sdt>
        <w:p w14:paraId="05412E04" w14:textId="1D828B35" w:rsidR="0041703E" w:rsidRPr="00131BB2" w:rsidRDefault="002954F6" w:rsidP="007C7A89">
          <w:pPr>
            <w:spacing w:after="0"/>
            <w:rPr>
              <w:lang w:val="es-CO"/>
            </w:rPr>
          </w:pPr>
        </w:p>
      </w:sdtContent>
    </w:sdt>
    <w:p w14:paraId="02AE2C7C" w14:textId="77777777" w:rsidR="004609D5" w:rsidRPr="00131BB2" w:rsidRDefault="008C5995" w:rsidP="00CB683A">
      <w:pPr>
        <w:pStyle w:val="Heading1"/>
        <w:rPr>
          <w:lang w:val="es-CO"/>
        </w:rPr>
        <w:sectPr w:rsidR="004609D5" w:rsidRPr="00131BB2" w:rsidSect="003A3E6F">
          <w:footerReference w:type="even" r:id="rId15"/>
          <w:footerReference w:type="default" r:id="rId16"/>
          <w:footerReference w:type="first" r:id="rId17"/>
          <w:pgSz w:w="11906" w:h="16838" w:code="9"/>
          <w:pgMar w:top="720" w:right="720" w:bottom="720" w:left="1152" w:header="677" w:footer="720" w:gutter="0"/>
          <w:pgNumType w:start="1"/>
          <w:cols w:space="720"/>
          <w:titlePg/>
          <w:docGrid w:linePitch="299"/>
        </w:sectPr>
      </w:pPr>
      <w:r w:rsidRPr="00131BB2">
        <w:rPr>
          <w:lang w:val="es-CO"/>
        </w:rPr>
        <w:br w:type="page"/>
      </w:r>
    </w:p>
    <w:p w14:paraId="26FD59F9" w14:textId="41EEC5CD" w:rsidR="00F418D9" w:rsidRPr="00131BB2" w:rsidRDefault="00F418D9" w:rsidP="00F418D9">
      <w:pPr>
        <w:pStyle w:val="Heading1"/>
        <w:rPr>
          <w:lang w:val="es-CO"/>
        </w:rPr>
      </w:pPr>
      <w:bookmarkStart w:id="0" w:name="_Toc191029194"/>
      <w:commentRangeStart w:id="1"/>
      <w:r w:rsidRPr="00131BB2">
        <w:rPr>
          <w:lang w:val="es-CO"/>
        </w:rPr>
        <w:lastRenderedPageBreak/>
        <w:t xml:space="preserve">Pilar I. </w:t>
      </w:r>
      <w:r w:rsidR="000B6C6D" w:rsidRPr="00131BB2">
        <w:rPr>
          <w:lang w:val="es-CO"/>
        </w:rPr>
        <w:t>Marco Jurídico, Regulatorio y de Políticas</w:t>
      </w:r>
      <w:bookmarkEnd w:id="0"/>
      <w:r w:rsidRPr="00131BB2">
        <w:rPr>
          <w:lang w:val="es-CO"/>
        </w:rPr>
        <w:tab/>
      </w:r>
      <w:commentRangeEnd w:id="1"/>
      <w:r w:rsidR="008D3B82">
        <w:rPr>
          <w:rStyle w:val="CommentReference"/>
          <w:rFonts w:eastAsiaTheme="minorEastAsia" w:cstheme="minorBidi"/>
          <w:bCs w:val="0"/>
        </w:rPr>
        <w:commentReference w:id="1"/>
      </w:r>
    </w:p>
    <w:p w14:paraId="265BC4DE" w14:textId="2A33117C" w:rsidR="00B93C76" w:rsidRPr="00131BB2" w:rsidRDefault="00B93C76" w:rsidP="005D3198">
      <w:pPr>
        <w:pStyle w:val="Heading2"/>
        <w:rPr>
          <w:lang w:val="es-CO"/>
        </w:rPr>
      </w:pPr>
      <w:bookmarkStart w:id="2" w:name="_Toc191029195"/>
      <w:r w:rsidRPr="00131BB2">
        <w:rPr>
          <w:lang w:val="es-CO"/>
        </w:rPr>
        <w:t>Indica</w:t>
      </w:r>
      <w:r w:rsidR="000B6C6D" w:rsidRPr="00131BB2">
        <w:rPr>
          <w:lang w:val="es-CO"/>
        </w:rPr>
        <w:t>d</w:t>
      </w:r>
      <w:r w:rsidRPr="00131BB2">
        <w:rPr>
          <w:lang w:val="es-CO"/>
        </w:rPr>
        <w:t xml:space="preserve">or 1. </w:t>
      </w:r>
      <w:r w:rsidR="000B6C6D" w:rsidRPr="00131BB2">
        <w:rPr>
          <w:lang w:val="es-CO"/>
        </w:rPr>
        <w:t>El marco legislativo para la contratación pública cumple con las normas acordadas y las obligaciones aplicables</w:t>
      </w:r>
      <w:r w:rsidR="00EC4DFD">
        <w:rPr>
          <w:lang w:val="es-CO"/>
        </w:rPr>
        <w:t>.</w:t>
      </w:r>
      <w:bookmarkEnd w:id="2"/>
    </w:p>
    <w:tbl>
      <w:tblPr>
        <w:tblStyle w:val="GridTable4-Accent11"/>
        <w:tblW w:w="4820" w:type="pct"/>
        <w:tblInd w:w="445" w:type="dxa"/>
        <w:tblBorders>
          <w:top w:val="single" w:sz="4" w:space="0" w:color="F6C89E" w:themeColor="accent5" w:themeTint="66"/>
          <w:left w:val="single" w:sz="4" w:space="0" w:color="F6C89E" w:themeColor="accent5" w:themeTint="66"/>
          <w:bottom w:val="single" w:sz="4" w:space="0" w:color="F6C89E" w:themeColor="accent5" w:themeTint="66"/>
          <w:right w:val="single" w:sz="4" w:space="0" w:color="F6C89E" w:themeColor="accent5" w:themeTint="66"/>
          <w:insideH w:val="single" w:sz="4" w:space="0" w:color="F6C89E" w:themeColor="accent5" w:themeTint="66"/>
          <w:insideV w:val="single" w:sz="4" w:space="0" w:color="F6C89E" w:themeColor="accent5" w:themeTint="66"/>
        </w:tblBorders>
        <w:tblLook w:val="0000" w:firstRow="0" w:lastRow="0" w:firstColumn="0" w:lastColumn="0" w:noHBand="0" w:noVBand="0"/>
      </w:tblPr>
      <w:tblGrid>
        <w:gridCol w:w="10080"/>
      </w:tblGrid>
      <w:tr w:rsidR="006D2A22" w:rsidRPr="008D3B82" w14:paraId="0060FC7A" w14:textId="77777777" w:rsidTr="004E16A4">
        <w:trPr>
          <w:cnfStyle w:val="000000100000" w:firstRow="0" w:lastRow="0" w:firstColumn="0" w:lastColumn="0" w:oddVBand="0" w:evenVBand="0" w:oddHBand="1" w:evenHBand="0" w:firstRowFirstColumn="0" w:firstRowLastColumn="0" w:lastRowFirstColumn="0" w:lastRowLastColumn="0"/>
          <w:trHeight w:val="288"/>
        </w:trPr>
        <w:tc>
          <w:tcPr>
            <w:cnfStyle w:val="000010000000" w:firstRow="0" w:lastRow="0" w:firstColumn="0" w:lastColumn="0" w:oddVBand="1" w:evenVBand="0" w:oddHBand="0" w:evenHBand="0" w:firstRowFirstColumn="0" w:firstRowLastColumn="0" w:lastRowFirstColumn="0" w:lastRowLastColumn="0"/>
            <w:tcW w:w="5000" w:type="pct"/>
            <w:shd w:val="clear" w:color="auto" w:fill="FBD186" w:themeFill="accent1" w:themeFillTint="99"/>
          </w:tcPr>
          <w:p w14:paraId="6212A56C" w14:textId="4630B57F" w:rsidR="006D2A22" w:rsidRPr="00131BB2" w:rsidRDefault="000B6C6D" w:rsidP="00AE31E0">
            <w:pPr>
              <w:jc w:val="center"/>
              <w:rPr>
                <w:b/>
                <w:lang w:val="es-CO"/>
              </w:rPr>
            </w:pPr>
            <w:r w:rsidRPr="00131BB2">
              <w:rPr>
                <w:b/>
                <w:lang w:val="es-CO"/>
              </w:rPr>
              <w:t>Subindicador</w:t>
            </w:r>
            <w:r w:rsidR="003B5A67" w:rsidRPr="00131BB2">
              <w:rPr>
                <w:b/>
                <w:lang w:val="es-CO"/>
              </w:rPr>
              <w:t xml:space="preserve"> 1(a) </w:t>
            </w:r>
            <w:r w:rsidRPr="00131BB2">
              <w:rPr>
                <w:b/>
                <w:lang w:val="es-CO"/>
              </w:rPr>
              <w:t>Esfera de aplicación y cobertura del marco legislativo y regulatorio</w:t>
            </w:r>
          </w:p>
        </w:tc>
      </w:tr>
      <w:tr w:rsidR="00323DC2" w:rsidRPr="00131BB2" w14:paraId="370DCA0D" w14:textId="77777777" w:rsidTr="004E16A4">
        <w:trPr>
          <w:trHeight w:val="299"/>
        </w:trPr>
        <w:tc>
          <w:tcPr>
            <w:cnfStyle w:val="000010000000" w:firstRow="0" w:lastRow="0" w:firstColumn="0" w:lastColumn="0" w:oddVBand="1" w:evenVBand="0" w:oddHBand="0" w:evenHBand="0" w:firstRowFirstColumn="0" w:firstRowLastColumn="0" w:lastRowFirstColumn="0" w:lastRowLastColumn="0"/>
            <w:tcW w:w="5000" w:type="pct"/>
            <w:shd w:val="clear" w:color="auto" w:fill="FBD186" w:themeFill="accent1" w:themeFillTint="99"/>
          </w:tcPr>
          <w:p w14:paraId="78D8FA78" w14:textId="22E792B6" w:rsidR="00323DC2" w:rsidRPr="00131BB2" w:rsidRDefault="000B6C6D" w:rsidP="00D30724">
            <w:pPr>
              <w:spacing w:after="60" w:line="0" w:lineRule="atLeast"/>
              <w:jc w:val="center"/>
              <w:rPr>
                <w:b/>
                <w:lang w:val="es-CO"/>
              </w:rPr>
            </w:pPr>
            <w:r w:rsidRPr="00131BB2">
              <w:rPr>
                <w:lang w:val="es-CO"/>
              </w:rPr>
              <w:t>El conjunto de normas legales y reglamentaciones cumple con todas las siguientes condiciones</w:t>
            </w:r>
            <w:r w:rsidR="00323DC2" w:rsidRPr="00131BB2">
              <w:rPr>
                <w:lang w:val="es-CO"/>
              </w:rPr>
              <w:t>:</w:t>
            </w:r>
          </w:p>
        </w:tc>
      </w:tr>
      <w:tr w:rsidR="00323DC2" w:rsidRPr="00131BB2" w14:paraId="06A40ADA" w14:textId="77777777" w:rsidTr="004E16A4">
        <w:trPr>
          <w:cnfStyle w:val="000000100000" w:firstRow="0" w:lastRow="0" w:firstColumn="0" w:lastColumn="0" w:oddVBand="0" w:evenVBand="0" w:oddHBand="1" w:evenHBand="0" w:firstRowFirstColumn="0" w:firstRowLastColumn="0" w:lastRowFirstColumn="0" w:lastRowLastColumn="0"/>
          <w:trHeight w:val="299"/>
        </w:trPr>
        <w:tc>
          <w:tcPr>
            <w:cnfStyle w:val="000010000000" w:firstRow="0" w:lastRow="0" w:firstColumn="0" w:lastColumn="0" w:oddVBand="1" w:evenVBand="0" w:oddHBand="0" w:evenHBand="0" w:firstRowFirstColumn="0" w:firstRowLastColumn="0" w:lastRowFirstColumn="0" w:lastRowLastColumn="0"/>
            <w:tcW w:w="5000" w:type="pct"/>
          </w:tcPr>
          <w:p w14:paraId="693BF73C" w14:textId="64C27A4A" w:rsidR="00323DC2" w:rsidRPr="00131BB2" w:rsidRDefault="000B6C6D" w:rsidP="006E79CA">
            <w:pPr>
              <w:spacing w:before="60"/>
              <w:rPr>
                <w:b/>
                <w:lang w:val="es-CO"/>
              </w:rPr>
            </w:pPr>
            <w:r w:rsidRPr="00131BB2">
              <w:rPr>
                <w:b/>
                <w:lang w:val="es-CO"/>
              </w:rPr>
              <w:t xml:space="preserve">Criterio de evaluación </w:t>
            </w:r>
            <w:r w:rsidR="00323DC2" w:rsidRPr="00131BB2">
              <w:rPr>
                <w:b/>
                <w:lang w:val="es-CO"/>
              </w:rPr>
              <w:t>1(a)</w:t>
            </w:r>
            <w:r w:rsidR="0025640F" w:rsidRPr="00131BB2">
              <w:rPr>
                <w:b/>
                <w:lang w:val="es-CO"/>
              </w:rPr>
              <w:t>(a)</w:t>
            </w:r>
            <w:r w:rsidR="00323DC2" w:rsidRPr="00131BB2">
              <w:rPr>
                <w:b/>
                <w:lang w:val="es-CO"/>
              </w:rPr>
              <w:t>:</w:t>
            </w:r>
          </w:p>
          <w:p w14:paraId="7693294B" w14:textId="6BE93399" w:rsidR="00323DC2" w:rsidRPr="00131BB2" w:rsidRDefault="000B6C6D" w:rsidP="006E79CA">
            <w:pPr>
              <w:spacing w:after="60"/>
              <w:rPr>
                <w:lang w:val="es-CO"/>
              </w:rPr>
            </w:pPr>
            <w:r w:rsidRPr="00131BB2">
              <w:rPr>
                <w:lang w:val="es-CO"/>
              </w:rPr>
              <w:t>Se encuentra adecuadamente registrado y organizado en forma jerárquica (leyes, decretos, reglamentaciones, procedimientos), y su precedencia está claramente establecida</w:t>
            </w:r>
            <w:r w:rsidR="00323DC2" w:rsidRPr="00131BB2">
              <w:rPr>
                <w:lang w:val="es-CO"/>
              </w:rPr>
              <w:t>.</w:t>
            </w:r>
          </w:p>
        </w:tc>
      </w:tr>
      <w:tr w:rsidR="00F84715" w:rsidRPr="00131BB2" w14:paraId="6C2E0FF9" w14:textId="77777777" w:rsidTr="00F84715">
        <w:trPr>
          <w:trHeight w:val="366"/>
        </w:trPr>
        <w:tc>
          <w:tcPr>
            <w:cnfStyle w:val="000010000000" w:firstRow="0" w:lastRow="0" w:firstColumn="0" w:lastColumn="0" w:oddVBand="1" w:evenVBand="0" w:oddHBand="0" w:evenHBand="0" w:firstRowFirstColumn="0" w:firstRowLastColumn="0" w:lastRowFirstColumn="0" w:lastRowLastColumn="0"/>
            <w:tcW w:w="5000" w:type="pct"/>
            <w:shd w:val="clear" w:color="auto" w:fill="FFFFFF" w:themeFill="background1"/>
          </w:tcPr>
          <w:p w14:paraId="7C4B349B" w14:textId="4FA17D78" w:rsidR="00F84715" w:rsidRPr="00131BB2" w:rsidRDefault="00F84715" w:rsidP="00F84715">
            <w:pPr>
              <w:rPr>
                <w:lang w:val="es-CO"/>
              </w:rPr>
            </w:pPr>
            <w:commentRangeStart w:id="3"/>
            <w:r w:rsidRPr="00131BB2">
              <w:rPr>
                <w:b/>
                <w:lang w:val="es-CO"/>
              </w:rPr>
              <w:t>Conclusión</w:t>
            </w:r>
            <w:commentRangeEnd w:id="3"/>
            <w:r w:rsidR="008D3B82">
              <w:rPr>
                <w:rStyle w:val="CommentReference"/>
              </w:rPr>
              <w:commentReference w:id="3"/>
            </w:r>
            <w:r w:rsidRPr="00131BB2">
              <w:rPr>
                <w:lang w:val="es-CO"/>
              </w:rPr>
              <w:t xml:space="preserve">: </w:t>
            </w:r>
            <w:sdt>
              <w:sdtPr>
                <w:rPr>
                  <w:lang w:val="es-CO"/>
                </w:rPr>
                <w:alias w:val="Conclusion"/>
                <w:tag w:val="Conclusion"/>
                <w:id w:val="-1811079109"/>
                <w:placeholder>
                  <w:docPart w:val="6F2931798FBF4AADABB60B5DC1A49F83"/>
                </w:placeholder>
                <w:showingPlcHdr/>
                <w:dropDownList>
                  <w:listItem w:value="Choose an item."/>
                  <w:listItem w:displayText="Brecha de alto riesgo + bandera roja" w:value="Brecha de alto riesgo + bandera roja"/>
                  <w:listItem w:displayText="Brecha de alto riesgo" w:value="Brecha de alto riesgo"/>
                  <w:listItem w:displayText="Brecha de riesgo medio" w:value="Brecha de riesgo medio"/>
                  <w:listItem w:displayText="Brecha de bajo riesgo" w:value="Brecha de bajo riesgo"/>
                  <w:listItem w:displayText="Sin brecha" w:value="Sin brecha"/>
                </w:dropDownList>
              </w:sdtPr>
              <w:sdtEndPr/>
              <w:sdtContent>
                <w:r w:rsidRPr="00131BB2">
                  <w:rPr>
                    <w:rStyle w:val="PlaceholderText"/>
                    <w:lang w:val="es-CO"/>
                  </w:rPr>
                  <w:t>Choose an item.</w:t>
                </w:r>
              </w:sdtContent>
            </w:sdt>
          </w:p>
        </w:tc>
      </w:tr>
      <w:tr w:rsidR="005D2358" w:rsidRPr="00131BB2" w14:paraId="4C9B66A6" w14:textId="77777777" w:rsidTr="004E16A4">
        <w:trPr>
          <w:cnfStyle w:val="000000100000" w:firstRow="0" w:lastRow="0" w:firstColumn="0" w:lastColumn="0" w:oddVBand="0" w:evenVBand="0" w:oddHBand="1" w:evenHBand="0" w:firstRowFirstColumn="0" w:firstRowLastColumn="0" w:lastRowFirstColumn="0" w:lastRowLastColumn="0"/>
          <w:trHeight w:val="224"/>
        </w:trPr>
        <w:tc>
          <w:tcPr>
            <w:cnfStyle w:val="000010000000" w:firstRow="0" w:lastRow="0" w:firstColumn="0" w:lastColumn="0" w:oddVBand="1" w:evenVBand="0" w:oddHBand="0" w:evenHBand="0" w:firstRowFirstColumn="0" w:firstRowLastColumn="0" w:lastRowFirstColumn="0" w:lastRowLastColumn="0"/>
            <w:tcW w:w="5000" w:type="pct"/>
            <w:shd w:val="clear" w:color="auto" w:fill="FFFFFF" w:themeFill="background1"/>
          </w:tcPr>
          <w:p w14:paraId="767DA121" w14:textId="55BF1D40" w:rsidR="005D2358" w:rsidRPr="00131BB2" w:rsidRDefault="000B6C6D" w:rsidP="004631DE">
            <w:pPr>
              <w:jc w:val="left"/>
              <w:rPr>
                <w:bCs/>
                <w:lang w:val="es-CO"/>
              </w:rPr>
            </w:pPr>
            <w:r w:rsidRPr="00131BB2">
              <w:rPr>
                <w:b/>
                <w:lang w:val="es-CO"/>
              </w:rPr>
              <w:t>Análisis cualitativo</w:t>
            </w:r>
            <w:r w:rsidR="00F47E0B" w:rsidRPr="00131BB2">
              <w:rPr>
                <w:b/>
                <w:lang w:val="es-CO"/>
              </w:rPr>
              <w:br/>
            </w:r>
          </w:p>
        </w:tc>
      </w:tr>
      <w:tr w:rsidR="005D2358" w:rsidRPr="00131BB2" w14:paraId="14C273A2" w14:textId="77777777" w:rsidTr="004E16A4">
        <w:trPr>
          <w:trHeight w:val="224"/>
        </w:trPr>
        <w:tc>
          <w:tcPr>
            <w:cnfStyle w:val="000010000000" w:firstRow="0" w:lastRow="0" w:firstColumn="0" w:lastColumn="0" w:oddVBand="1" w:evenVBand="0" w:oddHBand="0" w:evenHBand="0" w:firstRowFirstColumn="0" w:firstRowLastColumn="0" w:lastRowFirstColumn="0" w:lastRowLastColumn="0"/>
            <w:tcW w:w="5000" w:type="pct"/>
            <w:shd w:val="clear" w:color="auto" w:fill="auto"/>
          </w:tcPr>
          <w:p w14:paraId="07D5163A" w14:textId="6D6CCF8A" w:rsidR="005D2358" w:rsidRPr="00131BB2" w:rsidRDefault="000B6C6D" w:rsidP="004631DE">
            <w:pPr>
              <w:jc w:val="left"/>
              <w:rPr>
                <w:lang w:val="es-CO"/>
              </w:rPr>
            </w:pPr>
            <w:r w:rsidRPr="00131BB2">
              <w:rPr>
                <w:b/>
                <w:lang w:val="es-CO"/>
              </w:rPr>
              <w:t>Análisis de brechas</w:t>
            </w:r>
            <w:r w:rsidR="00F47E0B" w:rsidRPr="00131BB2">
              <w:rPr>
                <w:b/>
                <w:lang w:val="es-CO"/>
              </w:rPr>
              <w:br/>
            </w:r>
          </w:p>
        </w:tc>
      </w:tr>
      <w:tr w:rsidR="005D2358" w:rsidRPr="00131BB2" w14:paraId="5451F691" w14:textId="77777777" w:rsidTr="004E16A4">
        <w:trPr>
          <w:cnfStyle w:val="000000100000" w:firstRow="0" w:lastRow="0" w:firstColumn="0" w:lastColumn="0" w:oddVBand="0" w:evenVBand="0" w:oddHBand="1" w:evenHBand="0" w:firstRowFirstColumn="0" w:firstRowLastColumn="0" w:lastRowFirstColumn="0" w:lastRowLastColumn="0"/>
          <w:trHeight w:val="206"/>
        </w:trPr>
        <w:tc>
          <w:tcPr>
            <w:cnfStyle w:val="000010000000" w:firstRow="0" w:lastRow="0" w:firstColumn="0" w:lastColumn="0" w:oddVBand="1" w:evenVBand="0" w:oddHBand="0" w:evenHBand="0" w:firstRowFirstColumn="0" w:firstRowLastColumn="0" w:lastRowFirstColumn="0" w:lastRowLastColumn="0"/>
            <w:tcW w:w="5000" w:type="pct"/>
            <w:shd w:val="clear" w:color="auto" w:fill="FFFFFF" w:themeFill="background1"/>
          </w:tcPr>
          <w:p w14:paraId="1E5F97DF" w14:textId="44695BAC" w:rsidR="005D2358" w:rsidRPr="00131BB2" w:rsidRDefault="000B6C6D" w:rsidP="004631DE">
            <w:pPr>
              <w:jc w:val="left"/>
              <w:rPr>
                <w:lang w:val="es-CO"/>
              </w:rPr>
            </w:pPr>
            <w:r w:rsidRPr="00131BB2">
              <w:rPr>
                <w:b/>
                <w:lang w:val="es-CO"/>
              </w:rPr>
              <w:t>Recomendaciones</w:t>
            </w:r>
            <w:r w:rsidR="00F47E0B" w:rsidRPr="00131BB2">
              <w:rPr>
                <w:b/>
                <w:lang w:val="es-CO"/>
              </w:rPr>
              <w:br/>
            </w:r>
          </w:p>
        </w:tc>
      </w:tr>
      <w:tr w:rsidR="00323DC2" w:rsidRPr="002954F6" w14:paraId="058D848B" w14:textId="77777777" w:rsidTr="004E16A4">
        <w:trPr>
          <w:trHeight w:val="526"/>
        </w:trPr>
        <w:tc>
          <w:tcPr>
            <w:cnfStyle w:val="000010000000" w:firstRow="0" w:lastRow="0" w:firstColumn="0" w:lastColumn="0" w:oddVBand="1" w:evenVBand="0" w:oddHBand="0" w:evenHBand="0" w:firstRowFirstColumn="0" w:firstRowLastColumn="0" w:lastRowFirstColumn="0" w:lastRowLastColumn="0"/>
            <w:tcW w:w="5000" w:type="pct"/>
          </w:tcPr>
          <w:p w14:paraId="61E4A00B" w14:textId="373429DD" w:rsidR="00323DC2" w:rsidRPr="00131BB2" w:rsidRDefault="000B6C6D" w:rsidP="006E79CA">
            <w:pPr>
              <w:spacing w:before="60"/>
              <w:rPr>
                <w:b/>
                <w:lang w:val="es-CO"/>
              </w:rPr>
            </w:pPr>
            <w:r w:rsidRPr="00131BB2">
              <w:rPr>
                <w:b/>
                <w:lang w:val="es-CO"/>
              </w:rPr>
              <w:t xml:space="preserve">Criterio de evaluación </w:t>
            </w:r>
            <w:r w:rsidR="00323DC2" w:rsidRPr="00131BB2">
              <w:rPr>
                <w:b/>
                <w:lang w:val="es-CO"/>
              </w:rPr>
              <w:t>1</w:t>
            </w:r>
            <w:r w:rsidR="004609D5" w:rsidRPr="00131BB2">
              <w:rPr>
                <w:b/>
                <w:lang w:val="es-CO"/>
              </w:rPr>
              <w:t>(a)</w:t>
            </w:r>
            <w:r w:rsidR="00323DC2" w:rsidRPr="00131BB2">
              <w:rPr>
                <w:b/>
                <w:lang w:val="es-CO"/>
              </w:rPr>
              <w:t>(b):</w:t>
            </w:r>
          </w:p>
          <w:p w14:paraId="2A226BC7" w14:textId="4C8BD458" w:rsidR="00323DC2" w:rsidRPr="00131BB2" w:rsidRDefault="000B6C6D" w:rsidP="00323DC2">
            <w:pPr>
              <w:rPr>
                <w:lang w:val="es-CO"/>
              </w:rPr>
            </w:pPr>
            <w:r w:rsidRPr="00131BB2">
              <w:rPr>
                <w:lang w:val="es-CO"/>
              </w:rPr>
              <w:t>Abarca bienes, obras y servicios (</w:t>
            </w:r>
            <w:r w:rsidR="004D4002">
              <w:rPr>
                <w:lang w:val="es-CO"/>
              </w:rPr>
              <w:t>incluyendo</w:t>
            </w:r>
            <w:r w:rsidRPr="00131BB2">
              <w:rPr>
                <w:lang w:val="es-CO"/>
              </w:rPr>
              <w:t xml:space="preserve"> servicios de consultoría) para todas las contrataciones </w:t>
            </w:r>
            <w:r w:rsidR="005D1A6C">
              <w:rPr>
                <w:lang w:val="es-CO"/>
              </w:rPr>
              <w:t>que</w:t>
            </w:r>
            <w:r w:rsidRPr="00131BB2">
              <w:rPr>
                <w:lang w:val="es-CO"/>
              </w:rPr>
              <w:t xml:space="preserve"> utilicen fondos públicos</w:t>
            </w:r>
            <w:r w:rsidR="00323DC2" w:rsidRPr="00131BB2">
              <w:rPr>
                <w:lang w:val="es-CO"/>
              </w:rPr>
              <w:t>.</w:t>
            </w:r>
          </w:p>
        </w:tc>
      </w:tr>
      <w:tr w:rsidR="00686135" w:rsidRPr="00131BB2" w14:paraId="6C3481E0" w14:textId="77777777" w:rsidTr="00ED45EE">
        <w:trPr>
          <w:cnfStyle w:val="000000100000" w:firstRow="0" w:lastRow="0" w:firstColumn="0" w:lastColumn="0" w:oddVBand="0" w:evenVBand="0" w:oddHBand="1" w:evenHBand="0" w:firstRowFirstColumn="0" w:firstRowLastColumn="0" w:lastRowFirstColumn="0" w:lastRowLastColumn="0"/>
          <w:trHeight w:val="366"/>
        </w:trPr>
        <w:tc>
          <w:tcPr>
            <w:cnfStyle w:val="000010000000" w:firstRow="0" w:lastRow="0" w:firstColumn="0" w:lastColumn="0" w:oddVBand="1" w:evenVBand="0" w:oddHBand="0" w:evenHBand="0" w:firstRowFirstColumn="0" w:firstRowLastColumn="0" w:lastRowFirstColumn="0" w:lastRowLastColumn="0"/>
            <w:tcW w:w="5000" w:type="pct"/>
            <w:shd w:val="clear" w:color="auto" w:fill="FFFFFF" w:themeFill="background1"/>
          </w:tcPr>
          <w:p w14:paraId="496CC0FD" w14:textId="766594BB" w:rsidR="00686135" w:rsidRPr="00131BB2" w:rsidRDefault="00686135" w:rsidP="00ED45EE">
            <w:pPr>
              <w:rPr>
                <w:lang w:val="es-CO"/>
              </w:rPr>
            </w:pPr>
            <w:bookmarkStart w:id="4" w:name="_Hlk126141252"/>
            <w:r w:rsidRPr="00131BB2">
              <w:rPr>
                <w:b/>
                <w:lang w:val="es-CO"/>
              </w:rPr>
              <w:t>Conclusión</w:t>
            </w:r>
            <w:r w:rsidRPr="00131BB2">
              <w:rPr>
                <w:lang w:val="es-CO"/>
              </w:rPr>
              <w:t xml:space="preserve">: </w:t>
            </w:r>
            <w:sdt>
              <w:sdtPr>
                <w:rPr>
                  <w:lang w:val="es-CO"/>
                </w:rPr>
                <w:alias w:val="Conclusion"/>
                <w:tag w:val="Conclusion"/>
                <w:id w:val="-959188309"/>
                <w:placeholder>
                  <w:docPart w:val="E2ECA19829C84890BD18FEEEA11E1E38"/>
                </w:placeholder>
                <w:showingPlcHdr/>
                <w:dropDownList>
                  <w:listItem w:value="Choose an item."/>
                  <w:listItem w:displayText="Brecha de alto riesgo + bandera roja" w:value="Brecha de alto riesgo + bandera roja"/>
                  <w:listItem w:displayText="Brecha de alto riesgo" w:value="Brecha de alto riesgo"/>
                  <w:listItem w:displayText="Brecha de riesgo medio" w:value="Brecha de riesgo medio"/>
                  <w:listItem w:displayText="Brecha de bajo riesgo" w:value="Brecha de bajo riesgo"/>
                  <w:listItem w:displayText="Sin brecha" w:value="Sin brecha"/>
                </w:dropDownList>
              </w:sdtPr>
              <w:sdtEndPr/>
              <w:sdtContent>
                <w:r w:rsidR="00F3549F" w:rsidRPr="00131BB2">
                  <w:rPr>
                    <w:rStyle w:val="PlaceholderText"/>
                    <w:lang w:val="es-CO"/>
                  </w:rPr>
                  <w:t>Choose an item.</w:t>
                </w:r>
              </w:sdtContent>
            </w:sdt>
          </w:p>
        </w:tc>
      </w:tr>
      <w:bookmarkEnd w:id="4"/>
      <w:tr w:rsidR="00323DC2" w:rsidRPr="00131BB2" w14:paraId="69BCE9DE" w14:textId="77777777" w:rsidTr="004E16A4">
        <w:trPr>
          <w:trHeight w:val="526"/>
        </w:trPr>
        <w:tc>
          <w:tcPr>
            <w:cnfStyle w:val="000010000000" w:firstRow="0" w:lastRow="0" w:firstColumn="0" w:lastColumn="0" w:oddVBand="1" w:evenVBand="0" w:oddHBand="0" w:evenHBand="0" w:firstRowFirstColumn="0" w:firstRowLastColumn="0" w:lastRowFirstColumn="0" w:lastRowLastColumn="0"/>
            <w:tcW w:w="5000" w:type="pct"/>
            <w:shd w:val="clear" w:color="auto" w:fill="FFFFFF" w:themeFill="background1"/>
          </w:tcPr>
          <w:p w14:paraId="3DA122B2" w14:textId="63BB79EE" w:rsidR="001F17F2" w:rsidRPr="00131BB2" w:rsidRDefault="000B6C6D" w:rsidP="004631DE">
            <w:pPr>
              <w:jc w:val="left"/>
              <w:rPr>
                <w:lang w:val="es-CO"/>
              </w:rPr>
            </w:pPr>
            <w:r w:rsidRPr="00131BB2">
              <w:rPr>
                <w:b/>
                <w:lang w:val="es-CO"/>
              </w:rPr>
              <w:t>Análisis cualitativo</w:t>
            </w:r>
            <w:r w:rsidR="00F47E0B" w:rsidRPr="00131BB2">
              <w:rPr>
                <w:b/>
                <w:lang w:val="es-CO"/>
              </w:rPr>
              <w:br/>
            </w:r>
          </w:p>
        </w:tc>
      </w:tr>
      <w:tr w:rsidR="00323DC2" w:rsidRPr="00131BB2" w14:paraId="1977D400" w14:textId="77777777" w:rsidTr="004E16A4">
        <w:trPr>
          <w:cnfStyle w:val="000000100000" w:firstRow="0" w:lastRow="0" w:firstColumn="0" w:lastColumn="0" w:oddVBand="0" w:evenVBand="0" w:oddHBand="1" w:evenHBand="0" w:firstRowFirstColumn="0" w:firstRowLastColumn="0" w:lastRowFirstColumn="0" w:lastRowLastColumn="0"/>
          <w:trHeight w:val="526"/>
        </w:trPr>
        <w:tc>
          <w:tcPr>
            <w:cnfStyle w:val="000010000000" w:firstRow="0" w:lastRow="0" w:firstColumn="0" w:lastColumn="0" w:oddVBand="1" w:evenVBand="0" w:oddHBand="0" w:evenHBand="0" w:firstRowFirstColumn="0" w:firstRowLastColumn="0" w:lastRowFirstColumn="0" w:lastRowLastColumn="0"/>
            <w:tcW w:w="5000" w:type="pct"/>
            <w:shd w:val="clear" w:color="auto" w:fill="FFFFFF" w:themeFill="background1"/>
          </w:tcPr>
          <w:p w14:paraId="29C58479" w14:textId="13D15C7C" w:rsidR="005D2358" w:rsidRPr="00131BB2" w:rsidRDefault="000B6C6D" w:rsidP="004631DE">
            <w:pPr>
              <w:jc w:val="left"/>
              <w:rPr>
                <w:bCs/>
                <w:lang w:val="es-CO"/>
              </w:rPr>
            </w:pPr>
            <w:r w:rsidRPr="00131BB2">
              <w:rPr>
                <w:b/>
                <w:lang w:val="es-CO"/>
              </w:rPr>
              <w:t>Análisis de brechas</w:t>
            </w:r>
            <w:r w:rsidR="00F47E0B" w:rsidRPr="00131BB2">
              <w:rPr>
                <w:b/>
                <w:lang w:val="es-CO"/>
              </w:rPr>
              <w:br/>
            </w:r>
          </w:p>
        </w:tc>
      </w:tr>
      <w:tr w:rsidR="00323DC2" w:rsidRPr="00131BB2" w14:paraId="46892D58" w14:textId="77777777" w:rsidTr="004E16A4">
        <w:trPr>
          <w:trHeight w:val="526"/>
        </w:trPr>
        <w:tc>
          <w:tcPr>
            <w:cnfStyle w:val="000010000000" w:firstRow="0" w:lastRow="0" w:firstColumn="0" w:lastColumn="0" w:oddVBand="1" w:evenVBand="0" w:oddHBand="0" w:evenHBand="0" w:firstRowFirstColumn="0" w:firstRowLastColumn="0" w:lastRowFirstColumn="0" w:lastRowLastColumn="0"/>
            <w:tcW w:w="5000" w:type="pct"/>
            <w:shd w:val="clear" w:color="auto" w:fill="FFFFFF" w:themeFill="background1"/>
          </w:tcPr>
          <w:p w14:paraId="1F6A27E5" w14:textId="6236DC0E" w:rsidR="001F17F2" w:rsidRPr="00131BB2" w:rsidRDefault="000B6C6D" w:rsidP="004631DE">
            <w:pPr>
              <w:jc w:val="left"/>
              <w:rPr>
                <w:b/>
                <w:lang w:val="es-CO"/>
              </w:rPr>
            </w:pPr>
            <w:r w:rsidRPr="00131BB2">
              <w:rPr>
                <w:b/>
                <w:lang w:val="es-CO"/>
              </w:rPr>
              <w:t>Recomendaciones</w:t>
            </w:r>
            <w:r w:rsidR="00F47E0B" w:rsidRPr="00131BB2">
              <w:rPr>
                <w:b/>
                <w:lang w:val="es-CO"/>
              </w:rPr>
              <w:br/>
            </w:r>
          </w:p>
        </w:tc>
      </w:tr>
      <w:tr w:rsidR="00323DC2" w:rsidRPr="00131BB2" w14:paraId="5FBF8305" w14:textId="77777777" w:rsidTr="004E16A4">
        <w:trPr>
          <w:cnfStyle w:val="000000100000" w:firstRow="0" w:lastRow="0" w:firstColumn="0" w:lastColumn="0" w:oddVBand="0" w:evenVBand="0" w:oddHBand="1" w:evenHBand="0" w:firstRowFirstColumn="0" w:firstRowLastColumn="0" w:lastRowFirstColumn="0" w:lastRowLastColumn="0"/>
          <w:trHeight w:val="526"/>
        </w:trPr>
        <w:tc>
          <w:tcPr>
            <w:cnfStyle w:val="000010000000" w:firstRow="0" w:lastRow="0" w:firstColumn="0" w:lastColumn="0" w:oddVBand="1" w:evenVBand="0" w:oddHBand="0" w:evenHBand="0" w:firstRowFirstColumn="0" w:firstRowLastColumn="0" w:lastRowFirstColumn="0" w:lastRowLastColumn="0"/>
            <w:tcW w:w="5000" w:type="pct"/>
          </w:tcPr>
          <w:p w14:paraId="361789F4" w14:textId="5107F50C" w:rsidR="00323DC2" w:rsidRPr="00131BB2" w:rsidRDefault="000B6C6D" w:rsidP="00297B27">
            <w:pPr>
              <w:spacing w:before="60"/>
              <w:rPr>
                <w:b/>
                <w:lang w:val="es-CO"/>
              </w:rPr>
            </w:pPr>
            <w:r w:rsidRPr="00131BB2">
              <w:rPr>
                <w:b/>
                <w:lang w:val="es-CO"/>
              </w:rPr>
              <w:t xml:space="preserve">Criterio de evaluación </w:t>
            </w:r>
            <w:r w:rsidR="006C59FB" w:rsidRPr="00131BB2">
              <w:rPr>
                <w:b/>
                <w:lang w:val="es-CO"/>
              </w:rPr>
              <w:t>1</w:t>
            </w:r>
            <w:r w:rsidR="00297B27" w:rsidRPr="00131BB2">
              <w:rPr>
                <w:b/>
                <w:lang w:val="es-CO"/>
              </w:rPr>
              <w:t>(a)(</w:t>
            </w:r>
            <w:r w:rsidR="00323DC2" w:rsidRPr="00131BB2">
              <w:rPr>
                <w:b/>
                <w:lang w:val="es-CO"/>
              </w:rPr>
              <w:t>c):</w:t>
            </w:r>
          </w:p>
          <w:p w14:paraId="394323C1" w14:textId="500E4959" w:rsidR="00323DC2" w:rsidRPr="00131BB2" w:rsidRDefault="000B6C6D" w:rsidP="00297B27">
            <w:pPr>
              <w:rPr>
                <w:b/>
                <w:lang w:val="es-CO"/>
              </w:rPr>
            </w:pPr>
            <w:r w:rsidRPr="00131BB2">
              <w:rPr>
                <w:lang w:val="es-CO"/>
              </w:rPr>
              <w:t>Las APP</w:t>
            </w:r>
            <w:r w:rsidR="004D4002">
              <w:rPr>
                <w:lang w:val="es-CO"/>
              </w:rPr>
              <w:t>s</w:t>
            </w:r>
            <w:r w:rsidRPr="00131BB2">
              <w:rPr>
                <w:lang w:val="es-CO"/>
              </w:rPr>
              <w:t>, inclu</w:t>
            </w:r>
            <w:r w:rsidR="005D1A6C">
              <w:rPr>
                <w:lang w:val="es-CO"/>
              </w:rPr>
              <w:t>i</w:t>
            </w:r>
            <w:r w:rsidRPr="00131BB2">
              <w:rPr>
                <w:lang w:val="es-CO"/>
              </w:rPr>
              <w:t>das las concesiones, están reguladas</w:t>
            </w:r>
            <w:r w:rsidR="00323DC2" w:rsidRPr="00131BB2">
              <w:rPr>
                <w:lang w:val="es-CO"/>
              </w:rPr>
              <w:t>.</w:t>
            </w:r>
          </w:p>
        </w:tc>
      </w:tr>
      <w:tr w:rsidR="00686135" w:rsidRPr="00131BB2" w14:paraId="7544C7A3" w14:textId="77777777" w:rsidTr="00ED45EE">
        <w:trPr>
          <w:trHeight w:val="366"/>
        </w:trPr>
        <w:tc>
          <w:tcPr>
            <w:cnfStyle w:val="000010000000" w:firstRow="0" w:lastRow="0" w:firstColumn="0" w:lastColumn="0" w:oddVBand="1" w:evenVBand="0" w:oddHBand="0" w:evenHBand="0" w:firstRowFirstColumn="0" w:firstRowLastColumn="0" w:lastRowFirstColumn="0" w:lastRowLastColumn="0"/>
            <w:tcW w:w="5000" w:type="pct"/>
            <w:shd w:val="clear" w:color="auto" w:fill="FFFFFF" w:themeFill="background1"/>
          </w:tcPr>
          <w:p w14:paraId="7674AE04" w14:textId="74CA725C" w:rsidR="00686135" w:rsidRPr="00131BB2" w:rsidRDefault="00686135" w:rsidP="00ED45EE">
            <w:pPr>
              <w:rPr>
                <w:lang w:val="es-CO"/>
              </w:rPr>
            </w:pPr>
            <w:r w:rsidRPr="00131BB2">
              <w:rPr>
                <w:b/>
                <w:lang w:val="es-CO"/>
              </w:rPr>
              <w:t>Conclusión</w:t>
            </w:r>
            <w:r w:rsidRPr="00131BB2">
              <w:rPr>
                <w:lang w:val="es-CO"/>
              </w:rPr>
              <w:t xml:space="preserve">: </w:t>
            </w:r>
            <w:sdt>
              <w:sdtPr>
                <w:rPr>
                  <w:lang w:val="es-CO"/>
                </w:rPr>
                <w:alias w:val="Conclusion"/>
                <w:tag w:val="Conclusion"/>
                <w:id w:val="-492795696"/>
                <w:placeholder>
                  <w:docPart w:val="9FEE281ED754435E91A3783543FCAA53"/>
                </w:placeholder>
                <w:showingPlcHdr/>
                <w:dropDownList>
                  <w:listItem w:value="Choose an item."/>
                  <w:listItem w:displayText="Brecha de alto riesgo + bandera roja" w:value="Brecha de alto riesgo + bandera roja"/>
                  <w:listItem w:displayText="Brecha de alto riesgo" w:value="Brecha de alto riesgo"/>
                  <w:listItem w:displayText="Brecha de riesgo medio" w:value="Brecha de riesgo medio"/>
                  <w:listItem w:displayText="Brecha de bajo riesgo" w:value="Brecha de bajo riesgo"/>
                  <w:listItem w:displayText="Sin brecha" w:value="Sin brecha"/>
                </w:dropDownList>
              </w:sdtPr>
              <w:sdtEndPr/>
              <w:sdtContent>
                <w:r w:rsidR="00F3549F" w:rsidRPr="00131BB2">
                  <w:rPr>
                    <w:rStyle w:val="PlaceholderText"/>
                    <w:lang w:val="es-CO"/>
                  </w:rPr>
                  <w:t>Choose an item.</w:t>
                </w:r>
              </w:sdtContent>
            </w:sdt>
          </w:p>
        </w:tc>
      </w:tr>
      <w:tr w:rsidR="00323DC2" w:rsidRPr="00131BB2" w14:paraId="609CA219" w14:textId="77777777" w:rsidTr="004E16A4">
        <w:trPr>
          <w:cnfStyle w:val="000000100000" w:firstRow="0" w:lastRow="0" w:firstColumn="0" w:lastColumn="0" w:oddVBand="0" w:evenVBand="0" w:oddHBand="1" w:evenHBand="0" w:firstRowFirstColumn="0" w:firstRowLastColumn="0" w:lastRowFirstColumn="0" w:lastRowLastColumn="0"/>
          <w:trHeight w:val="526"/>
        </w:trPr>
        <w:tc>
          <w:tcPr>
            <w:cnfStyle w:val="000010000000" w:firstRow="0" w:lastRow="0" w:firstColumn="0" w:lastColumn="0" w:oddVBand="1" w:evenVBand="0" w:oddHBand="0" w:evenHBand="0" w:firstRowFirstColumn="0" w:firstRowLastColumn="0" w:lastRowFirstColumn="0" w:lastRowLastColumn="0"/>
            <w:tcW w:w="5000" w:type="pct"/>
            <w:shd w:val="clear" w:color="auto" w:fill="FFFFFF" w:themeFill="background1"/>
          </w:tcPr>
          <w:p w14:paraId="1BA9EAAD" w14:textId="33E8BE5A" w:rsidR="005D2358" w:rsidRPr="00131BB2" w:rsidRDefault="000B6C6D" w:rsidP="004631DE">
            <w:pPr>
              <w:jc w:val="left"/>
              <w:rPr>
                <w:bCs/>
                <w:lang w:val="es-CO"/>
              </w:rPr>
            </w:pPr>
            <w:r w:rsidRPr="00131BB2">
              <w:rPr>
                <w:b/>
                <w:lang w:val="es-CO"/>
              </w:rPr>
              <w:t>Análisis cualitativo</w:t>
            </w:r>
            <w:r w:rsidR="00F47E0B" w:rsidRPr="00131BB2">
              <w:rPr>
                <w:b/>
                <w:lang w:val="es-CO"/>
              </w:rPr>
              <w:br/>
            </w:r>
          </w:p>
        </w:tc>
      </w:tr>
      <w:tr w:rsidR="00323DC2" w:rsidRPr="00131BB2" w14:paraId="008C1B31" w14:textId="77777777" w:rsidTr="004E16A4">
        <w:trPr>
          <w:trHeight w:val="526"/>
        </w:trPr>
        <w:tc>
          <w:tcPr>
            <w:cnfStyle w:val="000010000000" w:firstRow="0" w:lastRow="0" w:firstColumn="0" w:lastColumn="0" w:oddVBand="1" w:evenVBand="0" w:oddHBand="0" w:evenHBand="0" w:firstRowFirstColumn="0" w:firstRowLastColumn="0" w:lastRowFirstColumn="0" w:lastRowLastColumn="0"/>
            <w:tcW w:w="5000" w:type="pct"/>
            <w:shd w:val="clear" w:color="auto" w:fill="FFFFFF" w:themeFill="background1"/>
          </w:tcPr>
          <w:p w14:paraId="4C6602F4" w14:textId="04218DEB" w:rsidR="005D2358" w:rsidRPr="00131BB2" w:rsidRDefault="000B6C6D" w:rsidP="004631DE">
            <w:pPr>
              <w:jc w:val="left"/>
              <w:rPr>
                <w:bCs/>
                <w:lang w:val="es-CO"/>
              </w:rPr>
            </w:pPr>
            <w:r w:rsidRPr="00131BB2">
              <w:rPr>
                <w:b/>
                <w:lang w:val="es-CO"/>
              </w:rPr>
              <w:t>Análisis de brechas</w:t>
            </w:r>
            <w:r w:rsidR="00F47E0B" w:rsidRPr="00131BB2">
              <w:rPr>
                <w:b/>
                <w:lang w:val="es-CO"/>
              </w:rPr>
              <w:br/>
            </w:r>
          </w:p>
        </w:tc>
      </w:tr>
      <w:tr w:rsidR="00323DC2" w:rsidRPr="00131BB2" w14:paraId="0DE23BAB" w14:textId="77777777" w:rsidTr="004E16A4">
        <w:trPr>
          <w:cnfStyle w:val="000000100000" w:firstRow="0" w:lastRow="0" w:firstColumn="0" w:lastColumn="0" w:oddVBand="0" w:evenVBand="0" w:oddHBand="1" w:evenHBand="0" w:firstRowFirstColumn="0" w:firstRowLastColumn="0" w:lastRowFirstColumn="0" w:lastRowLastColumn="0"/>
          <w:trHeight w:val="526"/>
        </w:trPr>
        <w:tc>
          <w:tcPr>
            <w:cnfStyle w:val="000010000000" w:firstRow="0" w:lastRow="0" w:firstColumn="0" w:lastColumn="0" w:oddVBand="1" w:evenVBand="0" w:oddHBand="0" w:evenHBand="0" w:firstRowFirstColumn="0" w:firstRowLastColumn="0" w:lastRowFirstColumn="0" w:lastRowLastColumn="0"/>
            <w:tcW w:w="5000" w:type="pct"/>
            <w:shd w:val="clear" w:color="auto" w:fill="FFFFFF" w:themeFill="background1"/>
          </w:tcPr>
          <w:p w14:paraId="62E88925" w14:textId="1040B055" w:rsidR="00323DC2" w:rsidRPr="00131BB2" w:rsidRDefault="000B6C6D" w:rsidP="004631DE">
            <w:pPr>
              <w:jc w:val="left"/>
              <w:rPr>
                <w:b/>
                <w:lang w:val="es-CO"/>
              </w:rPr>
            </w:pPr>
            <w:r w:rsidRPr="00131BB2">
              <w:rPr>
                <w:b/>
                <w:lang w:val="es-CO"/>
              </w:rPr>
              <w:t>Recomendaciones</w:t>
            </w:r>
            <w:r w:rsidR="00F47E0B" w:rsidRPr="00131BB2">
              <w:rPr>
                <w:b/>
                <w:lang w:val="es-CO"/>
              </w:rPr>
              <w:br/>
            </w:r>
          </w:p>
        </w:tc>
      </w:tr>
      <w:tr w:rsidR="00323DC2" w:rsidRPr="00131BB2" w14:paraId="16CE707C" w14:textId="77777777" w:rsidTr="004E16A4">
        <w:trPr>
          <w:trHeight w:val="526"/>
        </w:trPr>
        <w:tc>
          <w:tcPr>
            <w:cnfStyle w:val="000010000000" w:firstRow="0" w:lastRow="0" w:firstColumn="0" w:lastColumn="0" w:oddVBand="1" w:evenVBand="0" w:oddHBand="0" w:evenHBand="0" w:firstRowFirstColumn="0" w:firstRowLastColumn="0" w:lastRowFirstColumn="0" w:lastRowLastColumn="0"/>
            <w:tcW w:w="5000" w:type="pct"/>
          </w:tcPr>
          <w:p w14:paraId="6B33953D" w14:textId="615B012B" w:rsidR="00323DC2" w:rsidRPr="00131BB2" w:rsidRDefault="000B6C6D" w:rsidP="00297B27">
            <w:pPr>
              <w:spacing w:before="60"/>
              <w:rPr>
                <w:b/>
                <w:lang w:val="es-CO"/>
              </w:rPr>
            </w:pPr>
            <w:r w:rsidRPr="00131BB2">
              <w:rPr>
                <w:b/>
                <w:lang w:val="es-CO"/>
              </w:rPr>
              <w:t xml:space="preserve">Criterio de evaluación </w:t>
            </w:r>
            <w:r w:rsidR="006C59FB" w:rsidRPr="00131BB2">
              <w:rPr>
                <w:b/>
                <w:lang w:val="es-CO"/>
              </w:rPr>
              <w:t>1</w:t>
            </w:r>
            <w:r w:rsidR="00297B27" w:rsidRPr="00131BB2">
              <w:rPr>
                <w:b/>
                <w:lang w:val="es-CO"/>
              </w:rPr>
              <w:t>(a)(</w:t>
            </w:r>
            <w:r w:rsidR="00323DC2" w:rsidRPr="00131BB2">
              <w:rPr>
                <w:b/>
                <w:lang w:val="es-CO"/>
              </w:rPr>
              <w:t>d):</w:t>
            </w:r>
          </w:p>
          <w:p w14:paraId="70195493" w14:textId="511D6D95" w:rsidR="00323DC2" w:rsidRPr="00131BB2" w:rsidRDefault="000B6C6D" w:rsidP="00297B27">
            <w:pPr>
              <w:rPr>
                <w:b/>
                <w:lang w:val="es-CO"/>
              </w:rPr>
            </w:pPr>
            <w:r w:rsidRPr="00131BB2">
              <w:rPr>
                <w:lang w:val="es-CO"/>
              </w:rPr>
              <w:t>Las leyes, reglamentos y políticas actuales se publican y son de fácil acceso para el público, sin costo</w:t>
            </w:r>
            <w:r w:rsidR="00323DC2" w:rsidRPr="00131BB2">
              <w:rPr>
                <w:lang w:val="es-CO"/>
              </w:rPr>
              <w:t>.</w:t>
            </w:r>
          </w:p>
        </w:tc>
      </w:tr>
      <w:tr w:rsidR="00686135" w:rsidRPr="00131BB2" w14:paraId="452CA8F6" w14:textId="77777777" w:rsidTr="00ED45EE">
        <w:trPr>
          <w:cnfStyle w:val="000000100000" w:firstRow="0" w:lastRow="0" w:firstColumn="0" w:lastColumn="0" w:oddVBand="0" w:evenVBand="0" w:oddHBand="1" w:evenHBand="0" w:firstRowFirstColumn="0" w:firstRowLastColumn="0" w:lastRowFirstColumn="0" w:lastRowLastColumn="0"/>
          <w:trHeight w:val="366"/>
        </w:trPr>
        <w:tc>
          <w:tcPr>
            <w:cnfStyle w:val="000010000000" w:firstRow="0" w:lastRow="0" w:firstColumn="0" w:lastColumn="0" w:oddVBand="1" w:evenVBand="0" w:oddHBand="0" w:evenHBand="0" w:firstRowFirstColumn="0" w:firstRowLastColumn="0" w:lastRowFirstColumn="0" w:lastRowLastColumn="0"/>
            <w:tcW w:w="5000" w:type="pct"/>
            <w:shd w:val="clear" w:color="auto" w:fill="FFFFFF" w:themeFill="background1"/>
          </w:tcPr>
          <w:p w14:paraId="27CB8150" w14:textId="0A392727" w:rsidR="00686135" w:rsidRPr="00131BB2" w:rsidRDefault="00686135" w:rsidP="00ED45EE">
            <w:pPr>
              <w:rPr>
                <w:lang w:val="es-CO"/>
              </w:rPr>
            </w:pPr>
            <w:r w:rsidRPr="00131BB2">
              <w:rPr>
                <w:b/>
                <w:lang w:val="es-CO"/>
              </w:rPr>
              <w:t>Conclusión</w:t>
            </w:r>
            <w:r w:rsidRPr="00131BB2">
              <w:rPr>
                <w:lang w:val="es-CO"/>
              </w:rPr>
              <w:t xml:space="preserve">: </w:t>
            </w:r>
            <w:sdt>
              <w:sdtPr>
                <w:rPr>
                  <w:lang w:val="es-CO"/>
                </w:rPr>
                <w:alias w:val="Conclusion"/>
                <w:tag w:val="Conclusion"/>
                <w:id w:val="-757294841"/>
                <w:placeholder>
                  <w:docPart w:val="7685DA425EBC4523A579A91ABF82724E"/>
                </w:placeholder>
                <w:showingPlcHdr/>
                <w:dropDownList>
                  <w:listItem w:value="Choose an item."/>
                  <w:listItem w:displayText="Brecha de alto riesgo + bandera roja" w:value="Brecha de alto riesgo + bandera roja"/>
                  <w:listItem w:displayText="Brecha de alto riesgo" w:value="Brecha de alto riesgo"/>
                  <w:listItem w:displayText="Brecha de riesgo medio" w:value="Brecha de riesgo medio"/>
                  <w:listItem w:displayText="Brecha de bajo riesgo" w:value="Brecha de bajo riesgo"/>
                  <w:listItem w:displayText="Sin brecha" w:value="Sin brecha"/>
                </w:dropDownList>
              </w:sdtPr>
              <w:sdtEndPr/>
              <w:sdtContent>
                <w:r w:rsidR="00F3549F" w:rsidRPr="00131BB2">
                  <w:rPr>
                    <w:rStyle w:val="PlaceholderText"/>
                    <w:lang w:val="es-CO"/>
                  </w:rPr>
                  <w:t>Choose an item.</w:t>
                </w:r>
              </w:sdtContent>
            </w:sdt>
          </w:p>
        </w:tc>
      </w:tr>
      <w:tr w:rsidR="00323DC2" w:rsidRPr="00131BB2" w14:paraId="050D18C7" w14:textId="77777777" w:rsidTr="004E16A4">
        <w:trPr>
          <w:trHeight w:val="526"/>
        </w:trPr>
        <w:tc>
          <w:tcPr>
            <w:cnfStyle w:val="000010000000" w:firstRow="0" w:lastRow="0" w:firstColumn="0" w:lastColumn="0" w:oddVBand="1" w:evenVBand="0" w:oddHBand="0" w:evenHBand="0" w:firstRowFirstColumn="0" w:firstRowLastColumn="0" w:lastRowFirstColumn="0" w:lastRowLastColumn="0"/>
            <w:tcW w:w="5000" w:type="pct"/>
            <w:shd w:val="clear" w:color="auto" w:fill="FFFFFF" w:themeFill="background1"/>
          </w:tcPr>
          <w:p w14:paraId="6FC8CA7D" w14:textId="305392EE" w:rsidR="00323DC2" w:rsidRPr="00131BB2" w:rsidRDefault="000B6C6D" w:rsidP="004631DE">
            <w:pPr>
              <w:jc w:val="left"/>
              <w:rPr>
                <w:b/>
                <w:lang w:val="es-CO"/>
              </w:rPr>
            </w:pPr>
            <w:r w:rsidRPr="00131BB2">
              <w:rPr>
                <w:b/>
                <w:lang w:val="es-CO"/>
              </w:rPr>
              <w:t>Análisis cualitativo</w:t>
            </w:r>
            <w:r w:rsidR="00F47E0B" w:rsidRPr="00131BB2">
              <w:rPr>
                <w:b/>
                <w:lang w:val="es-CO"/>
              </w:rPr>
              <w:br/>
            </w:r>
          </w:p>
        </w:tc>
      </w:tr>
      <w:tr w:rsidR="00323DC2" w:rsidRPr="00131BB2" w14:paraId="6F996AE1" w14:textId="77777777" w:rsidTr="004E16A4">
        <w:trPr>
          <w:cnfStyle w:val="000000100000" w:firstRow="0" w:lastRow="0" w:firstColumn="0" w:lastColumn="0" w:oddVBand="0" w:evenVBand="0" w:oddHBand="1" w:evenHBand="0" w:firstRowFirstColumn="0" w:firstRowLastColumn="0" w:lastRowFirstColumn="0" w:lastRowLastColumn="0"/>
          <w:trHeight w:val="526"/>
        </w:trPr>
        <w:tc>
          <w:tcPr>
            <w:cnfStyle w:val="000010000000" w:firstRow="0" w:lastRow="0" w:firstColumn="0" w:lastColumn="0" w:oddVBand="1" w:evenVBand="0" w:oddHBand="0" w:evenHBand="0" w:firstRowFirstColumn="0" w:firstRowLastColumn="0" w:lastRowFirstColumn="0" w:lastRowLastColumn="0"/>
            <w:tcW w:w="5000" w:type="pct"/>
            <w:shd w:val="clear" w:color="auto" w:fill="FFFFFF" w:themeFill="background1"/>
          </w:tcPr>
          <w:p w14:paraId="2D820227" w14:textId="0941C680" w:rsidR="00323DC2" w:rsidRPr="00131BB2" w:rsidRDefault="000B6C6D" w:rsidP="004631DE">
            <w:pPr>
              <w:jc w:val="left"/>
              <w:rPr>
                <w:b/>
                <w:lang w:val="es-CO"/>
              </w:rPr>
            </w:pPr>
            <w:r w:rsidRPr="00131BB2">
              <w:rPr>
                <w:b/>
                <w:lang w:val="es-CO"/>
              </w:rPr>
              <w:t>Análisis de brechas</w:t>
            </w:r>
            <w:r w:rsidR="00F47E0B" w:rsidRPr="00131BB2">
              <w:rPr>
                <w:b/>
                <w:lang w:val="es-CO"/>
              </w:rPr>
              <w:br/>
            </w:r>
          </w:p>
        </w:tc>
      </w:tr>
      <w:tr w:rsidR="00323DC2" w:rsidRPr="00131BB2" w14:paraId="6DEA5BB5" w14:textId="77777777" w:rsidTr="004E16A4">
        <w:trPr>
          <w:trHeight w:val="526"/>
        </w:trPr>
        <w:tc>
          <w:tcPr>
            <w:cnfStyle w:val="000010000000" w:firstRow="0" w:lastRow="0" w:firstColumn="0" w:lastColumn="0" w:oddVBand="1" w:evenVBand="0" w:oddHBand="0" w:evenHBand="0" w:firstRowFirstColumn="0" w:firstRowLastColumn="0" w:lastRowFirstColumn="0" w:lastRowLastColumn="0"/>
            <w:tcW w:w="5000" w:type="pct"/>
            <w:shd w:val="clear" w:color="auto" w:fill="FFFFFF" w:themeFill="background1"/>
          </w:tcPr>
          <w:p w14:paraId="4EE2CD49" w14:textId="4F5EC2CA" w:rsidR="00323DC2" w:rsidRPr="00131BB2" w:rsidRDefault="000B6C6D" w:rsidP="004631DE">
            <w:pPr>
              <w:jc w:val="left"/>
              <w:rPr>
                <w:b/>
                <w:lang w:val="es-CO"/>
              </w:rPr>
            </w:pPr>
            <w:r w:rsidRPr="00131BB2">
              <w:rPr>
                <w:b/>
                <w:lang w:val="es-CO"/>
              </w:rPr>
              <w:t>Recomendaciones</w:t>
            </w:r>
            <w:r w:rsidR="00F47E0B" w:rsidRPr="00131BB2">
              <w:rPr>
                <w:b/>
                <w:lang w:val="es-CO"/>
              </w:rPr>
              <w:br/>
            </w:r>
          </w:p>
        </w:tc>
      </w:tr>
      <w:tr w:rsidR="004E16A4" w:rsidRPr="00131BB2" w14:paraId="169886FE" w14:textId="77777777" w:rsidTr="004E16A4">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299"/>
        </w:trPr>
        <w:tc>
          <w:tcPr>
            <w:cnfStyle w:val="001000000000" w:firstRow="0" w:lastRow="0" w:firstColumn="1" w:lastColumn="0" w:oddVBand="0" w:evenVBand="0" w:oddHBand="0" w:evenHBand="0" w:firstRowFirstColumn="0" w:firstRowLastColumn="0" w:lastRowFirstColumn="0" w:lastRowLastColumn="0"/>
            <w:tcW w:w="5000" w:type="pct"/>
            <w:shd w:val="clear" w:color="auto" w:fill="FBD186" w:themeFill="accent1" w:themeFillTint="99"/>
          </w:tcPr>
          <w:p w14:paraId="4DC34404" w14:textId="455C7F29" w:rsidR="004E16A4" w:rsidRPr="00131BB2" w:rsidRDefault="000B6C6D" w:rsidP="004E16A4">
            <w:pPr>
              <w:jc w:val="center"/>
              <w:rPr>
                <w:b w:val="0"/>
                <w:lang w:val="es-CO"/>
              </w:rPr>
            </w:pPr>
            <w:r w:rsidRPr="00131BB2">
              <w:rPr>
                <w:lang w:val="es-CO"/>
              </w:rPr>
              <w:t>Subindicador</w:t>
            </w:r>
            <w:r w:rsidR="004E16A4" w:rsidRPr="00131BB2">
              <w:rPr>
                <w:lang w:val="es-CO"/>
              </w:rPr>
              <w:t xml:space="preserve"> 1(b) </w:t>
            </w:r>
          </w:p>
          <w:p w14:paraId="26039476" w14:textId="77777777" w:rsidR="000B6C6D" w:rsidRPr="00131BB2" w:rsidRDefault="000B6C6D" w:rsidP="004E16A4">
            <w:pPr>
              <w:spacing w:before="60"/>
              <w:jc w:val="center"/>
              <w:rPr>
                <w:b w:val="0"/>
                <w:bCs w:val="0"/>
                <w:lang w:val="es-CO"/>
              </w:rPr>
            </w:pPr>
            <w:r w:rsidRPr="00131BB2">
              <w:rPr>
                <w:lang w:val="es-CO"/>
              </w:rPr>
              <w:t xml:space="preserve">Procedimientos usados para la contratación </w:t>
            </w:r>
          </w:p>
          <w:p w14:paraId="0DEEA0B9" w14:textId="7D2FC33B" w:rsidR="004E16A4" w:rsidRPr="00C70EE2" w:rsidRDefault="000B6C6D" w:rsidP="004E16A4">
            <w:pPr>
              <w:spacing w:before="60"/>
              <w:jc w:val="center"/>
              <w:rPr>
                <w:b w:val="0"/>
                <w:bCs w:val="0"/>
                <w:lang w:val="es-CO"/>
              </w:rPr>
            </w:pPr>
            <w:r w:rsidRPr="00966F2A">
              <w:rPr>
                <w:lang w:val="es-CO"/>
              </w:rPr>
              <w:t>El marco legal cumple con las siguientes condiciones</w:t>
            </w:r>
            <w:r w:rsidR="004E16A4" w:rsidRPr="00966F2A">
              <w:rPr>
                <w:lang w:val="es-CO"/>
              </w:rPr>
              <w:t>:</w:t>
            </w:r>
          </w:p>
        </w:tc>
      </w:tr>
      <w:tr w:rsidR="00323DC2" w:rsidRPr="002954F6" w14:paraId="3D931EDD" w14:textId="77777777" w:rsidTr="004E16A4">
        <w:tblPrEx>
          <w:tblLook w:val="04A0" w:firstRow="1" w:lastRow="0" w:firstColumn="1" w:lastColumn="0" w:noHBand="0" w:noVBand="1"/>
        </w:tblPrEx>
        <w:trPr>
          <w:trHeight w:val="299"/>
        </w:trPr>
        <w:tc>
          <w:tcPr>
            <w:cnfStyle w:val="001000000000" w:firstRow="0" w:lastRow="0" w:firstColumn="1" w:lastColumn="0" w:oddVBand="0" w:evenVBand="0" w:oddHBand="0" w:evenHBand="0" w:firstRowFirstColumn="0" w:firstRowLastColumn="0" w:lastRowFirstColumn="0" w:lastRowLastColumn="0"/>
            <w:tcW w:w="5000" w:type="pct"/>
            <w:shd w:val="clear" w:color="auto" w:fill="FDEFD6" w:themeFill="accent1" w:themeFillTint="33"/>
          </w:tcPr>
          <w:p w14:paraId="42218091" w14:textId="3B4A326B" w:rsidR="00323DC2" w:rsidRPr="00131BB2" w:rsidRDefault="000B6C6D" w:rsidP="006E79CA">
            <w:pPr>
              <w:spacing w:before="60"/>
              <w:rPr>
                <w:b w:val="0"/>
                <w:lang w:val="es-CO"/>
              </w:rPr>
            </w:pPr>
            <w:r w:rsidRPr="00131BB2">
              <w:rPr>
                <w:lang w:val="es-CO"/>
              </w:rPr>
              <w:t xml:space="preserve">Criterio de evaluación </w:t>
            </w:r>
            <w:r w:rsidR="006C59FB" w:rsidRPr="00131BB2">
              <w:rPr>
                <w:lang w:val="es-CO"/>
              </w:rPr>
              <w:t>1</w:t>
            </w:r>
            <w:r w:rsidR="00297B27" w:rsidRPr="00131BB2">
              <w:rPr>
                <w:lang w:val="es-CO"/>
              </w:rPr>
              <w:t>(b)(</w:t>
            </w:r>
            <w:r w:rsidR="00323DC2" w:rsidRPr="00131BB2">
              <w:rPr>
                <w:lang w:val="es-CO"/>
              </w:rPr>
              <w:t>a):</w:t>
            </w:r>
          </w:p>
          <w:p w14:paraId="1A4E0143" w14:textId="4770D0E2" w:rsidR="00323DC2" w:rsidRPr="00131BB2" w:rsidRDefault="000B6C6D" w:rsidP="00323DC2">
            <w:pPr>
              <w:rPr>
                <w:b w:val="0"/>
                <w:lang w:val="es-CO"/>
              </w:rPr>
            </w:pPr>
            <w:r w:rsidRPr="00131BB2">
              <w:rPr>
                <w:b w:val="0"/>
                <w:lang w:val="es-CO"/>
              </w:rPr>
              <w:lastRenderedPageBreak/>
              <w:t xml:space="preserve">Los métodos de contratación pública </w:t>
            </w:r>
            <w:r w:rsidR="004D4002">
              <w:rPr>
                <w:b w:val="0"/>
                <w:lang w:val="es-CO"/>
              </w:rPr>
              <w:t>se establecen</w:t>
            </w:r>
            <w:r w:rsidRPr="00131BB2">
              <w:rPr>
                <w:b w:val="0"/>
                <w:lang w:val="es-CO"/>
              </w:rPr>
              <w:t xml:space="preserve"> </w:t>
            </w:r>
            <w:r w:rsidR="004D4002">
              <w:rPr>
                <w:b w:val="0"/>
                <w:lang w:val="es-CO"/>
              </w:rPr>
              <w:t>en</w:t>
            </w:r>
            <w:r w:rsidRPr="00131BB2">
              <w:rPr>
                <w:b w:val="0"/>
                <w:lang w:val="es-CO"/>
              </w:rPr>
              <w:t xml:space="preserve"> forma clara a un nivel jerárquico apropiado, junto con las condiciones correspondientes en las que pued</w:t>
            </w:r>
            <w:r w:rsidR="004D4002">
              <w:rPr>
                <w:b w:val="0"/>
                <w:lang w:val="es-CO"/>
              </w:rPr>
              <w:t>e</w:t>
            </w:r>
            <w:r w:rsidRPr="00131BB2">
              <w:rPr>
                <w:b w:val="0"/>
                <w:lang w:val="es-CO"/>
              </w:rPr>
              <w:t xml:space="preserve"> usarse cada método</w:t>
            </w:r>
            <w:r w:rsidR="00323DC2" w:rsidRPr="00131BB2">
              <w:rPr>
                <w:b w:val="0"/>
                <w:lang w:val="es-CO"/>
              </w:rPr>
              <w:t>.</w:t>
            </w:r>
          </w:p>
        </w:tc>
      </w:tr>
      <w:tr w:rsidR="00686135" w:rsidRPr="00131BB2" w14:paraId="533AB56C" w14:textId="77777777" w:rsidTr="00ED45EE">
        <w:trPr>
          <w:cnfStyle w:val="000000100000" w:firstRow="0" w:lastRow="0" w:firstColumn="0" w:lastColumn="0" w:oddVBand="0" w:evenVBand="0" w:oddHBand="1" w:evenHBand="0" w:firstRowFirstColumn="0" w:firstRowLastColumn="0" w:lastRowFirstColumn="0" w:lastRowLastColumn="0"/>
          <w:trHeight w:val="366"/>
        </w:trPr>
        <w:tc>
          <w:tcPr>
            <w:cnfStyle w:val="000010000000" w:firstRow="0" w:lastRow="0" w:firstColumn="0" w:lastColumn="0" w:oddVBand="1" w:evenVBand="0" w:oddHBand="0" w:evenHBand="0" w:firstRowFirstColumn="0" w:firstRowLastColumn="0" w:lastRowFirstColumn="0" w:lastRowLastColumn="0"/>
            <w:tcW w:w="5000" w:type="pct"/>
            <w:shd w:val="clear" w:color="auto" w:fill="FFFFFF" w:themeFill="background1"/>
          </w:tcPr>
          <w:p w14:paraId="06C51EC9" w14:textId="08DF3913" w:rsidR="00686135" w:rsidRPr="00131BB2" w:rsidRDefault="00686135" w:rsidP="00ED45EE">
            <w:pPr>
              <w:rPr>
                <w:lang w:val="es-CO"/>
              </w:rPr>
            </w:pPr>
            <w:r w:rsidRPr="00131BB2">
              <w:rPr>
                <w:b/>
                <w:lang w:val="es-CO"/>
              </w:rPr>
              <w:lastRenderedPageBreak/>
              <w:t>Conclusión</w:t>
            </w:r>
            <w:r w:rsidRPr="00131BB2">
              <w:rPr>
                <w:lang w:val="es-CO"/>
              </w:rPr>
              <w:t xml:space="preserve">: </w:t>
            </w:r>
            <w:sdt>
              <w:sdtPr>
                <w:rPr>
                  <w:lang w:val="es-CO"/>
                </w:rPr>
                <w:alias w:val="Conclusion"/>
                <w:tag w:val="Conclusion"/>
                <w:id w:val="-1030024175"/>
                <w:placeholder>
                  <w:docPart w:val="B3BF43883661464FAFADFB5F34802DD5"/>
                </w:placeholder>
                <w:showingPlcHdr/>
                <w:dropDownList>
                  <w:listItem w:value="Choose an item."/>
                  <w:listItem w:displayText="Brecha de alto riesgo + bandera roja" w:value="Brecha de alto riesgo + bandera roja"/>
                  <w:listItem w:displayText="Brecha de alto riesgo" w:value="Brecha de alto riesgo"/>
                  <w:listItem w:displayText="Brecha de riesgo medio" w:value="Brecha de riesgo medio"/>
                  <w:listItem w:displayText="Brecha de bajo riesgo" w:value="Brecha de bajo riesgo"/>
                  <w:listItem w:displayText="Sin brecha" w:value="Sin brecha"/>
                </w:dropDownList>
              </w:sdtPr>
              <w:sdtEndPr/>
              <w:sdtContent>
                <w:r w:rsidR="00F3549F" w:rsidRPr="00131BB2">
                  <w:rPr>
                    <w:rStyle w:val="PlaceholderText"/>
                    <w:lang w:val="es-CO"/>
                  </w:rPr>
                  <w:t>Choose an item.</w:t>
                </w:r>
              </w:sdtContent>
            </w:sdt>
          </w:p>
        </w:tc>
      </w:tr>
      <w:tr w:rsidR="005D2358" w:rsidRPr="00131BB2" w14:paraId="623D104A" w14:textId="77777777" w:rsidTr="004E16A4">
        <w:tblPrEx>
          <w:tblLook w:val="04A0" w:firstRow="1" w:lastRow="0" w:firstColumn="1" w:lastColumn="0" w:noHBand="0" w:noVBand="1"/>
        </w:tblPrEx>
        <w:trPr>
          <w:trHeight w:val="770"/>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0B7352D3" w14:textId="3A4F7F0C" w:rsidR="005D2358" w:rsidRPr="00131BB2" w:rsidRDefault="000B6C6D" w:rsidP="004631DE">
            <w:pPr>
              <w:jc w:val="left"/>
              <w:rPr>
                <w:b w:val="0"/>
                <w:lang w:val="es-CO"/>
              </w:rPr>
            </w:pPr>
            <w:r w:rsidRPr="00131BB2">
              <w:rPr>
                <w:lang w:val="es-CO"/>
              </w:rPr>
              <w:t>Análisis cualitativo</w:t>
            </w:r>
            <w:r w:rsidR="00F47E0B" w:rsidRPr="00131BB2">
              <w:rPr>
                <w:lang w:val="es-CO"/>
              </w:rPr>
              <w:br/>
            </w:r>
          </w:p>
        </w:tc>
      </w:tr>
      <w:tr w:rsidR="005D2358" w:rsidRPr="00131BB2" w14:paraId="6415224A" w14:textId="77777777" w:rsidTr="004E16A4">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856"/>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03EAAA7F" w14:textId="6A7E2362" w:rsidR="005D2358" w:rsidRPr="00131BB2" w:rsidRDefault="000B6C6D" w:rsidP="004631DE">
            <w:pPr>
              <w:jc w:val="left"/>
              <w:rPr>
                <w:b w:val="0"/>
                <w:bCs w:val="0"/>
                <w:lang w:val="es-CO"/>
              </w:rPr>
            </w:pPr>
            <w:r w:rsidRPr="00131BB2">
              <w:rPr>
                <w:lang w:val="es-CO"/>
              </w:rPr>
              <w:t>Análisis de brechas</w:t>
            </w:r>
          </w:p>
          <w:p w14:paraId="21B97DA0" w14:textId="469CAECC" w:rsidR="004631DE" w:rsidRPr="00131BB2" w:rsidRDefault="004631DE" w:rsidP="004631DE">
            <w:pPr>
              <w:jc w:val="left"/>
              <w:rPr>
                <w:b w:val="0"/>
                <w:bCs w:val="0"/>
                <w:lang w:val="es-CO"/>
              </w:rPr>
            </w:pPr>
          </w:p>
        </w:tc>
      </w:tr>
      <w:tr w:rsidR="00323DC2" w:rsidRPr="00131BB2" w14:paraId="1FADDC3E" w14:textId="77777777" w:rsidTr="004E16A4">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0DE184BC" w14:textId="742722C7" w:rsidR="00323DC2" w:rsidRPr="00131BB2" w:rsidRDefault="000B6C6D" w:rsidP="004631DE">
            <w:pPr>
              <w:jc w:val="left"/>
              <w:rPr>
                <w:b w:val="0"/>
                <w:lang w:val="es-CO"/>
              </w:rPr>
            </w:pPr>
            <w:r w:rsidRPr="00131BB2">
              <w:rPr>
                <w:lang w:val="es-CO"/>
              </w:rPr>
              <w:t>Recomendaciones</w:t>
            </w:r>
            <w:r w:rsidR="00F47E0B" w:rsidRPr="00131BB2">
              <w:rPr>
                <w:lang w:val="es-CO"/>
              </w:rPr>
              <w:br/>
            </w:r>
          </w:p>
        </w:tc>
      </w:tr>
      <w:tr w:rsidR="00323DC2" w:rsidRPr="002954F6" w14:paraId="43FBDD2C" w14:textId="77777777" w:rsidTr="004E16A4">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5000" w:type="pct"/>
          </w:tcPr>
          <w:p w14:paraId="3247A8D0" w14:textId="4F209E7C" w:rsidR="00323DC2" w:rsidRPr="00131BB2" w:rsidRDefault="000B6C6D" w:rsidP="006E79CA">
            <w:pPr>
              <w:spacing w:before="60"/>
              <w:rPr>
                <w:b w:val="0"/>
                <w:lang w:val="es-CO"/>
              </w:rPr>
            </w:pPr>
            <w:r w:rsidRPr="00131BB2">
              <w:rPr>
                <w:lang w:val="es-CO"/>
              </w:rPr>
              <w:t xml:space="preserve">Criterio de evaluación </w:t>
            </w:r>
            <w:r w:rsidR="006C59FB" w:rsidRPr="00131BB2">
              <w:rPr>
                <w:lang w:val="es-CO"/>
              </w:rPr>
              <w:t>1</w:t>
            </w:r>
            <w:r w:rsidR="00297B27" w:rsidRPr="00131BB2">
              <w:rPr>
                <w:lang w:val="es-CO"/>
              </w:rPr>
              <w:t>(b)(</w:t>
            </w:r>
            <w:r w:rsidR="00323DC2" w:rsidRPr="00131BB2">
              <w:rPr>
                <w:lang w:val="es-CO"/>
              </w:rPr>
              <w:t>b):</w:t>
            </w:r>
          </w:p>
          <w:p w14:paraId="3B9E53A6" w14:textId="10B72650" w:rsidR="00323DC2" w:rsidRPr="00131BB2" w:rsidRDefault="000B6C6D" w:rsidP="00323DC2">
            <w:pPr>
              <w:rPr>
                <w:b w:val="0"/>
                <w:lang w:val="es-CO"/>
              </w:rPr>
            </w:pPr>
            <w:r w:rsidRPr="00131BB2">
              <w:rPr>
                <w:b w:val="0"/>
                <w:lang w:val="es-CO"/>
              </w:rPr>
              <w:t>Los métodos de contratación pública descritos incluyen procedimientos de contratación competitivos y menos competitivos, y proporcionan un rango</w:t>
            </w:r>
            <w:r w:rsidR="00C70EE2">
              <w:rPr>
                <w:b w:val="0"/>
                <w:lang w:val="es-CO"/>
              </w:rPr>
              <w:t xml:space="preserve"> </w:t>
            </w:r>
            <w:r w:rsidR="004D4002">
              <w:rPr>
                <w:b w:val="0"/>
                <w:lang w:val="es-CO"/>
              </w:rPr>
              <w:t>apropriado</w:t>
            </w:r>
            <w:r w:rsidRPr="00131BB2">
              <w:rPr>
                <w:b w:val="0"/>
                <w:lang w:val="es-CO"/>
              </w:rPr>
              <w:t xml:space="preserve"> de opciones para asegurar el valor por el dinero, la equidad, la transparencia, la proporcionalidad y la integridad</w:t>
            </w:r>
            <w:r w:rsidR="00323DC2" w:rsidRPr="00131BB2">
              <w:rPr>
                <w:b w:val="0"/>
                <w:lang w:val="es-CO"/>
              </w:rPr>
              <w:t>.</w:t>
            </w:r>
          </w:p>
        </w:tc>
      </w:tr>
      <w:tr w:rsidR="00686135" w:rsidRPr="00131BB2" w14:paraId="663C41AB" w14:textId="77777777" w:rsidTr="00ED45EE">
        <w:trPr>
          <w:trHeight w:val="366"/>
        </w:trPr>
        <w:tc>
          <w:tcPr>
            <w:cnfStyle w:val="000010000000" w:firstRow="0" w:lastRow="0" w:firstColumn="0" w:lastColumn="0" w:oddVBand="1" w:evenVBand="0" w:oddHBand="0" w:evenHBand="0" w:firstRowFirstColumn="0" w:firstRowLastColumn="0" w:lastRowFirstColumn="0" w:lastRowLastColumn="0"/>
            <w:tcW w:w="5000" w:type="pct"/>
            <w:shd w:val="clear" w:color="auto" w:fill="FFFFFF" w:themeFill="background1"/>
          </w:tcPr>
          <w:p w14:paraId="241C2175" w14:textId="6BA43331" w:rsidR="00686135" w:rsidRPr="00131BB2" w:rsidRDefault="00686135" w:rsidP="00ED45EE">
            <w:pPr>
              <w:rPr>
                <w:lang w:val="es-CO"/>
              </w:rPr>
            </w:pPr>
            <w:r w:rsidRPr="00131BB2">
              <w:rPr>
                <w:b/>
                <w:lang w:val="es-CO"/>
              </w:rPr>
              <w:t>Conclusión</w:t>
            </w:r>
            <w:r w:rsidRPr="00131BB2">
              <w:rPr>
                <w:lang w:val="es-CO"/>
              </w:rPr>
              <w:t xml:space="preserve">: </w:t>
            </w:r>
            <w:sdt>
              <w:sdtPr>
                <w:rPr>
                  <w:lang w:val="es-CO"/>
                </w:rPr>
                <w:alias w:val="Conclusion"/>
                <w:tag w:val="Conclusion"/>
                <w:id w:val="-988946719"/>
                <w:placeholder>
                  <w:docPart w:val="A0DA907FF0B44ED1BEEB6B96379BC473"/>
                </w:placeholder>
                <w:showingPlcHdr/>
                <w:dropDownList>
                  <w:listItem w:value="Choose an item."/>
                  <w:listItem w:displayText="Brecha de alto riesgo + bandera roja" w:value="Brecha de alto riesgo + bandera roja"/>
                  <w:listItem w:displayText="Brecha de alto riesgo" w:value="Brecha de alto riesgo"/>
                  <w:listItem w:displayText="Brecha de riesgo medio" w:value="Brecha de riesgo medio"/>
                  <w:listItem w:displayText="Brecha de bajo riesgo" w:value="Brecha de bajo riesgo"/>
                  <w:listItem w:displayText="Sin brecha" w:value="Sin brecha"/>
                </w:dropDownList>
              </w:sdtPr>
              <w:sdtEndPr/>
              <w:sdtContent>
                <w:r w:rsidR="00F3549F" w:rsidRPr="00131BB2">
                  <w:rPr>
                    <w:rStyle w:val="PlaceholderText"/>
                    <w:lang w:val="es-CO"/>
                  </w:rPr>
                  <w:t>Choose an item.</w:t>
                </w:r>
              </w:sdtContent>
            </w:sdt>
          </w:p>
        </w:tc>
      </w:tr>
      <w:tr w:rsidR="00323DC2" w:rsidRPr="00131BB2" w14:paraId="3CCF1BD2" w14:textId="77777777" w:rsidTr="004E16A4">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45E6A830" w14:textId="0653F2BF" w:rsidR="00323DC2" w:rsidRPr="00131BB2" w:rsidRDefault="000B6C6D" w:rsidP="004631DE">
            <w:pPr>
              <w:jc w:val="left"/>
              <w:rPr>
                <w:b w:val="0"/>
                <w:lang w:val="es-CO"/>
              </w:rPr>
            </w:pPr>
            <w:r w:rsidRPr="00131BB2">
              <w:rPr>
                <w:lang w:val="es-CO"/>
              </w:rPr>
              <w:t>Análisis cualitativo</w:t>
            </w:r>
            <w:r w:rsidR="00F47E0B" w:rsidRPr="00131BB2">
              <w:rPr>
                <w:lang w:val="es-CO"/>
              </w:rPr>
              <w:br/>
            </w:r>
          </w:p>
        </w:tc>
      </w:tr>
      <w:tr w:rsidR="00323DC2" w:rsidRPr="00131BB2" w14:paraId="4CC3A3BE" w14:textId="77777777" w:rsidTr="004E16A4">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15D2A2FE" w14:textId="0A45E1FE" w:rsidR="00323DC2" w:rsidRPr="00131BB2" w:rsidRDefault="000B6C6D" w:rsidP="004631DE">
            <w:pPr>
              <w:jc w:val="left"/>
              <w:rPr>
                <w:b w:val="0"/>
                <w:lang w:val="es-CO"/>
              </w:rPr>
            </w:pPr>
            <w:r w:rsidRPr="00131BB2">
              <w:rPr>
                <w:lang w:val="es-CO"/>
              </w:rPr>
              <w:t>Análisis de brechas</w:t>
            </w:r>
            <w:r w:rsidR="00F47E0B" w:rsidRPr="00131BB2">
              <w:rPr>
                <w:lang w:val="es-CO"/>
              </w:rPr>
              <w:br/>
            </w:r>
          </w:p>
        </w:tc>
      </w:tr>
      <w:tr w:rsidR="00323DC2" w:rsidRPr="00131BB2" w14:paraId="15798A85" w14:textId="77777777" w:rsidTr="004E16A4">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5787F2C6" w14:textId="1BC6AA6D" w:rsidR="00323DC2" w:rsidRPr="00131BB2" w:rsidRDefault="000B6C6D" w:rsidP="004631DE">
            <w:pPr>
              <w:jc w:val="left"/>
              <w:rPr>
                <w:b w:val="0"/>
                <w:lang w:val="es-CO"/>
              </w:rPr>
            </w:pPr>
            <w:r w:rsidRPr="00131BB2">
              <w:rPr>
                <w:lang w:val="es-CO"/>
              </w:rPr>
              <w:t>Recomendaciones</w:t>
            </w:r>
            <w:r w:rsidR="00F47E0B" w:rsidRPr="00131BB2">
              <w:rPr>
                <w:lang w:val="es-CO"/>
              </w:rPr>
              <w:br/>
            </w:r>
          </w:p>
        </w:tc>
      </w:tr>
      <w:tr w:rsidR="00323DC2" w:rsidRPr="002954F6" w14:paraId="108439F4" w14:textId="77777777" w:rsidTr="004E16A4">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FDEFD6" w:themeFill="accent1" w:themeFillTint="33"/>
          </w:tcPr>
          <w:p w14:paraId="21628DC4" w14:textId="690DD318" w:rsidR="00323DC2" w:rsidRPr="00131BB2" w:rsidRDefault="000B6C6D" w:rsidP="006E79CA">
            <w:pPr>
              <w:spacing w:before="60"/>
              <w:rPr>
                <w:b w:val="0"/>
                <w:lang w:val="es-CO"/>
              </w:rPr>
            </w:pPr>
            <w:r w:rsidRPr="00131BB2">
              <w:rPr>
                <w:lang w:val="es-CO"/>
              </w:rPr>
              <w:t xml:space="preserve">Criterio de evaluación </w:t>
            </w:r>
            <w:r w:rsidR="006C59FB" w:rsidRPr="00131BB2">
              <w:rPr>
                <w:lang w:val="es-CO"/>
              </w:rPr>
              <w:t>1</w:t>
            </w:r>
            <w:r w:rsidR="00297B27" w:rsidRPr="00131BB2">
              <w:rPr>
                <w:lang w:val="es-CO"/>
              </w:rPr>
              <w:t>(b)(</w:t>
            </w:r>
            <w:r w:rsidR="00323DC2" w:rsidRPr="00131BB2">
              <w:rPr>
                <w:lang w:val="es-CO"/>
              </w:rPr>
              <w:t>c):</w:t>
            </w:r>
          </w:p>
          <w:p w14:paraId="626324B6" w14:textId="3998C015" w:rsidR="00323DC2" w:rsidRPr="00131BB2" w:rsidRDefault="000B6C6D" w:rsidP="00323DC2">
            <w:pPr>
              <w:rPr>
                <w:b w:val="0"/>
                <w:lang w:val="es-CO"/>
              </w:rPr>
            </w:pPr>
            <w:r w:rsidRPr="00131BB2">
              <w:rPr>
                <w:b w:val="0"/>
                <w:lang w:val="es-CO"/>
              </w:rPr>
              <w:t>El fraccionamiento de contratos para limitar la competencia está prohibido</w:t>
            </w:r>
            <w:r w:rsidR="00323DC2" w:rsidRPr="00131BB2">
              <w:rPr>
                <w:b w:val="0"/>
                <w:lang w:val="es-CO"/>
              </w:rPr>
              <w:t>.</w:t>
            </w:r>
          </w:p>
        </w:tc>
      </w:tr>
      <w:tr w:rsidR="00686135" w:rsidRPr="00131BB2" w14:paraId="37F970DB" w14:textId="77777777" w:rsidTr="00ED45EE">
        <w:trPr>
          <w:cnfStyle w:val="000000100000" w:firstRow="0" w:lastRow="0" w:firstColumn="0" w:lastColumn="0" w:oddVBand="0" w:evenVBand="0" w:oddHBand="1" w:evenHBand="0" w:firstRowFirstColumn="0" w:firstRowLastColumn="0" w:lastRowFirstColumn="0" w:lastRowLastColumn="0"/>
          <w:trHeight w:val="366"/>
        </w:trPr>
        <w:tc>
          <w:tcPr>
            <w:cnfStyle w:val="000010000000" w:firstRow="0" w:lastRow="0" w:firstColumn="0" w:lastColumn="0" w:oddVBand="1" w:evenVBand="0" w:oddHBand="0" w:evenHBand="0" w:firstRowFirstColumn="0" w:firstRowLastColumn="0" w:lastRowFirstColumn="0" w:lastRowLastColumn="0"/>
            <w:tcW w:w="5000" w:type="pct"/>
            <w:shd w:val="clear" w:color="auto" w:fill="FFFFFF" w:themeFill="background1"/>
          </w:tcPr>
          <w:p w14:paraId="0F6BDC91" w14:textId="0304F55D" w:rsidR="00686135" w:rsidRPr="00131BB2" w:rsidRDefault="00686135" w:rsidP="00ED45EE">
            <w:pPr>
              <w:rPr>
                <w:lang w:val="es-CO"/>
              </w:rPr>
            </w:pPr>
            <w:r w:rsidRPr="00131BB2">
              <w:rPr>
                <w:b/>
                <w:lang w:val="es-CO"/>
              </w:rPr>
              <w:t>Conclusión</w:t>
            </w:r>
            <w:r w:rsidRPr="00131BB2">
              <w:rPr>
                <w:lang w:val="es-CO"/>
              </w:rPr>
              <w:t xml:space="preserve">: </w:t>
            </w:r>
            <w:sdt>
              <w:sdtPr>
                <w:rPr>
                  <w:lang w:val="es-CO"/>
                </w:rPr>
                <w:alias w:val="Conclusion"/>
                <w:tag w:val="Conclusion"/>
                <w:id w:val="1523589861"/>
                <w:placeholder>
                  <w:docPart w:val="20570F5ACA5D44209E650E290B48FD5A"/>
                </w:placeholder>
                <w:showingPlcHdr/>
                <w:dropDownList>
                  <w:listItem w:value="Choose an item."/>
                  <w:listItem w:displayText="Brecha de alto riesgo + bandera roja" w:value="Brecha de alto riesgo + bandera roja"/>
                  <w:listItem w:displayText="Brecha de alto riesgo" w:value="Brecha de alto riesgo"/>
                  <w:listItem w:displayText="Brecha de riesgo medio" w:value="Brecha de riesgo medio"/>
                  <w:listItem w:displayText="Brecha de bajo riesgo" w:value="Brecha de bajo riesgo"/>
                  <w:listItem w:displayText="Sin brecha" w:value="Sin brecha"/>
                </w:dropDownList>
              </w:sdtPr>
              <w:sdtEndPr/>
              <w:sdtContent>
                <w:r w:rsidR="00F3549F" w:rsidRPr="00131BB2">
                  <w:rPr>
                    <w:rStyle w:val="PlaceholderText"/>
                    <w:lang w:val="es-CO"/>
                  </w:rPr>
                  <w:t>Choose an item.</w:t>
                </w:r>
              </w:sdtContent>
            </w:sdt>
          </w:p>
        </w:tc>
      </w:tr>
      <w:tr w:rsidR="00323DC2" w:rsidRPr="00131BB2" w14:paraId="2E9D500E" w14:textId="77777777" w:rsidTr="004E16A4">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0D5C7265" w14:textId="00661443" w:rsidR="00323DC2" w:rsidRPr="00131BB2" w:rsidRDefault="000B6C6D" w:rsidP="004631DE">
            <w:pPr>
              <w:jc w:val="left"/>
              <w:rPr>
                <w:b w:val="0"/>
                <w:lang w:val="es-CO"/>
              </w:rPr>
            </w:pPr>
            <w:r w:rsidRPr="00131BB2">
              <w:rPr>
                <w:lang w:val="es-CO"/>
              </w:rPr>
              <w:t>Análisis cualitativo</w:t>
            </w:r>
            <w:r w:rsidR="00F47E0B" w:rsidRPr="00131BB2">
              <w:rPr>
                <w:lang w:val="es-CO"/>
              </w:rPr>
              <w:br/>
            </w:r>
          </w:p>
        </w:tc>
      </w:tr>
      <w:tr w:rsidR="00323DC2" w:rsidRPr="00131BB2" w14:paraId="54E0938D" w14:textId="77777777" w:rsidTr="004E16A4">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5C70224C" w14:textId="464F1884" w:rsidR="00323DC2" w:rsidRPr="00131BB2" w:rsidRDefault="000B6C6D" w:rsidP="004631DE">
            <w:pPr>
              <w:jc w:val="left"/>
              <w:rPr>
                <w:b w:val="0"/>
                <w:lang w:val="es-CO"/>
              </w:rPr>
            </w:pPr>
            <w:r w:rsidRPr="00131BB2">
              <w:rPr>
                <w:lang w:val="es-CO"/>
              </w:rPr>
              <w:t>Análisis de brechas</w:t>
            </w:r>
            <w:r w:rsidR="00F47E0B" w:rsidRPr="00131BB2">
              <w:rPr>
                <w:lang w:val="es-CO"/>
              </w:rPr>
              <w:br/>
            </w:r>
          </w:p>
        </w:tc>
      </w:tr>
      <w:tr w:rsidR="00323DC2" w:rsidRPr="00131BB2" w14:paraId="0368E208" w14:textId="77777777" w:rsidTr="004E16A4">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47F454E0" w14:textId="25873AFA" w:rsidR="00323DC2" w:rsidRPr="00131BB2" w:rsidRDefault="000B6C6D" w:rsidP="004631DE">
            <w:pPr>
              <w:jc w:val="left"/>
              <w:rPr>
                <w:b w:val="0"/>
                <w:lang w:val="es-CO"/>
              </w:rPr>
            </w:pPr>
            <w:r w:rsidRPr="00131BB2">
              <w:rPr>
                <w:lang w:val="es-CO"/>
              </w:rPr>
              <w:t>Recomendaciones</w:t>
            </w:r>
            <w:r w:rsidR="00F47E0B" w:rsidRPr="00131BB2">
              <w:rPr>
                <w:lang w:val="es-CO"/>
              </w:rPr>
              <w:br/>
            </w:r>
          </w:p>
        </w:tc>
      </w:tr>
      <w:tr w:rsidR="00323DC2" w:rsidRPr="002954F6" w14:paraId="4C7A8C6C" w14:textId="77777777" w:rsidTr="004E16A4">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5000" w:type="pct"/>
          </w:tcPr>
          <w:p w14:paraId="6AB08ED5" w14:textId="1FF759D1" w:rsidR="00323DC2" w:rsidRPr="00131BB2" w:rsidRDefault="000B6C6D" w:rsidP="00323DC2">
            <w:pPr>
              <w:rPr>
                <w:b w:val="0"/>
                <w:lang w:val="es-CO"/>
              </w:rPr>
            </w:pPr>
            <w:r w:rsidRPr="00131BB2">
              <w:rPr>
                <w:lang w:val="es-CO"/>
              </w:rPr>
              <w:t xml:space="preserve">Criterio de evaluación </w:t>
            </w:r>
            <w:r w:rsidR="006C59FB" w:rsidRPr="00131BB2">
              <w:rPr>
                <w:lang w:val="es-CO"/>
              </w:rPr>
              <w:t>1</w:t>
            </w:r>
            <w:r w:rsidR="00297B27" w:rsidRPr="00131BB2">
              <w:rPr>
                <w:lang w:val="es-CO"/>
              </w:rPr>
              <w:t>(b)(</w:t>
            </w:r>
            <w:r w:rsidR="00323DC2" w:rsidRPr="00131BB2">
              <w:rPr>
                <w:lang w:val="es-CO"/>
              </w:rPr>
              <w:t>d):</w:t>
            </w:r>
          </w:p>
          <w:p w14:paraId="35605A72" w14:textId="67BADA89" w:rsidR="00323DC2" w:rsidRPr="00131BB2" w:rsidRDefault="000B6C6D" w:rsidP="00323DC2">
            <w:pPr>
              <w:rPr>
                <w:b w:val="0"/>
                <w:lang w:val="es-CO"/>
              </w:rPr>
            </w:pPr>
            <w:r w:rsidRPr="00131BB2">
              <w:rPr>
                <w:b w:val="0"/>
                <w:lang w:val="es-CO"/>
              </w:rPr>
              <w:t>Se especifican estándares apropiados para los procedimientos competitivos</w:t>
            </w:r>
            <w:r w:rsidR="00323DC2" w:rsidRPr="00131BB2">
              <w:rPr>
                <w:b w:val="0"/>
                <w:lang w:val="es-CO"/>
              </w:rPr>
              <w:t>.</w:t>
            </w:r>
          </w:p>
        </w:tc>
      </w:tr>
      <w:tr w:rsidR="00686135" w:rsidRPr="00131BB2" w14:paraId="2E7FB20C" w14:textId="77777777" w:rsidTr="00ED45EE">
        <w:trPr>
          <w:trHeight w:val="366"/>
        </w:trPr>
        <w:tc>
          <w:tcPr>
            <w:cnfStyle w:val="000010000000" w:firstRow="0" w:lastRow="0" w:firstColumn="0" w:lastColumn="0" w:oddVBand="1" w:evenVBand="0" w:oddHBand="0" w:evenHBand="0" w:firstRowFirstColumn="0" w:firstRowLastColumn="0" w:lastRowFirstColumn="0" w:lastRowLastColumn="0"/>
            <w:tcW w:w="5000" w:type="pct"/>
            <w:shd w:val="clear" w:color="auto" w:fill="FFFFFF" w:themeFill="background1"/>
          </w:tcPr>
          <w:p w14:paraId="3C33E908" w14:textId="753F62FC" w:rsidR="00686135" w:rsidRPr="00131BB2" w:rsidRDefault="00686135" w:rsidP="00ED45EE">
            <w:pPr>
              <w:rPr>
                <w:lang w:val="es-CO"/>
              </w:rPr>
            </w:pPr>
            <w:r w:rsidRPr="00131BB2">
              <w:rPr>
                <w:b/>
                <w:lang w:val="es-CO"/>
              </w:rPr>
              <w:t>Conclusión</w:t>
            </w:r>
            <w:r w:rsidRPr="00131BB2">
              <w:rPr>
                <w:lang w:val="es-CO"/>
              </w:rPr>
              <w:t xml:space="preserve">: </w:t>
            </w:r>
            <w:sdt>
              <w:sdtPr>
                <w:rPr>
                  <w:lang w:val="es-CO"/>
                </w:rPr>
                <w:alias w:val="Conclusion"/>
                <w:tag w:val="Conclusion"/>
                <w:id w:val="7345435"/>
                <w:placeholder>
                  <w:docPart w:val="0A5C09FD96644C98A04518D478D08DB5"/>
                </w:placeholder>
                <w:showingPlcHdr/>
                <w:dropDownList>
                  <w:listItem w:value="Choose an item."/>
                  <w:listItem w:displayText="Brecha de alto riesgo + bandera roja" w:value="Brecha de alto riesgo + bandera roja"/>
                  <w:listItem w:displayText="Brecha de alto riesgo" w:value="Brecha de alto riesgo"/>
                  <w:listItem w:displayText="Brecha de riesgo medio" w:value="Brecha de riesgo medio"/>
                  <w:listItem w:displayText="Brecha de bajo riesgo" w:value="Brecha de bajo riesgo"/>
                  <w:listItem w:displayText="Sin brecha" w:value="Sin brecha"/>
                </w:dropDownList>
              </w:sdtPr>
              <w:sdtEndPr/>
              <w:sdtContent>
                <w:r w:rsidR="00F3549F" w:rsidRPr="00131BB2">
                  <w:rPr>
                    <w:rStyle w:val="PlaceholderText"/>
                    <w:lang w:val="es-CO"/>
                  </w:rPr>
                  <w:t>Choose an item.</w:t>
                </w:r>
              </w:sdtContent>
            </w:sdt>
          </w:p>
        </w:tc>
      </w:tr>
      <w:tr w:rsidR="00323DC2" w:rsidRPr="00131BB2" w14:paraId="4EDA79F7" w14:textId="77777777" w:rsidTr="004E16A4">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54DD74E6" w14:textId="097552D4" w:rsidR="00323DC2" w:rsidRPr="00131BB2" w:rsidRDefault="000B6C6D" w:rsidP="004631DE">
            <w:pPr>
              <w:jc w:val="left"/>
              <w:rPr>
                <w:b w:val="0"/>
                <w:lang w:val="es-CO"/>
              </w:rPr>
            </w:pPr>
            <w:r w:rsidRPr="00131BB2">
              <w:rPr>
                <w:lang w:val="es-CO"/>
              </w:rPr>
              <w:t>Análisis cualitativo</w:t>
            </w:r>
            <w:r w:rsidR="00F47E0B" w:rsidRPr="00131BB2">
              <w:rPr>
                <w:lang w:val="es-CO"/>
              </w:rPr>
              <w:br/>
            </w:r>
          </w:p>
        </w:tc>
      </w:tr>
      <w:tr w:rsidR="00323DC2" w:rsidRPr="00131BB2" w14:paraId="29B63BBD" w14:textId="77777777" w:rsidTr="004E16A4">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76B8C6F9" w14:textId="0D4E679E" w:rsidR="00323DC2" w:rsidRPr="00131BB2" w:rsidRDefault="000B6C6D" w:rsidP="004631DE">
            <w:pPr>
              <w:jc w:val="left"/>
              <w:rPr>
                <w:b w:val="0"/>
                <w:lang w:val="es-CO"/>
              </w:rPr>
            </w:pPr>
            <w:r w:rsidRPr="00131BB2">
              <w:rPr>
                <w:lang w:val="es-CO"/>
              </w:rPr>
              <w:t>Análisis de brechas</w:t>
            </w:r>
            <w:r w:rsidR="00F47E0B" w:rsidRPr="00131BB2">
              <w:rPr>
                <w:lang w:val="es-CO"/>
              </w:rPr>
              <w:br/>
            </w:r>
          </w:p>
        </w:tc>
      </w:tr>
      <w:tr w:rsidR="00323DC2" w:rsidRPr="00131BB2" w14:paraId="1FA29F93" w14:textId="77777777" w:rsidTr="004E16A4">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0C75D615" w14:textId="59850AB8" w:rsidR="00323DC2" w:rsidRPr="00131BB2" w:rsidRDefault="000B6C6D" w:rsidP="004631DE">
            <w:pPr>
              <w:jc w:val="left"/>
              <w:rPr>
                <w:b w:val="0"/>
                <w:lang w:val="es-CO"/>
              </w:rPr>
            </w:pPr>
            <w:r w:rsidRPr="00131BB2">
              <w:rPr>
                <w:lang w:val="es-CO"/>
              </w:rPr>
              <w:t>Recomendaciones</w:t>
            </w:r>
            <w:r w:rsidR="00F47E0B" w:rsidRPr="00131BB2">
              <w:rPr>
                <w:lang w:val="es-CO"/>
              </w:rPr>
              <w:br/>
            </w:r>
          </w:p>
        </w:tc>
      </w:tr>
      <w:tr w:rsidR="004E16A4" w:rsidRPr="00131BB2" w14:paraId="1DD009AA" w14:textId="77777777" w:rsidTr="004F33C5">
        <w:tblPrEx>
          <w:tblLook w:val="04A0" w:firstRow="1" w:lastRow="0" w:firstColumn="1" w:lastColumn="0" w:noHBand="0" w:noVBand="1"/>
        </w:tblPrEx>
        <w:trPr>
          <w:trHeight w:val="299"/>
        </w:trPr>
        <w:tc>
          <w:tcPr>
            <w:cnfStyle w:val="001000000000" w:firstRow="0" w:lastRow="0" w:firstColumn="1" w:lastColumn="0" w:oddVBand="0" w:evenVBand="0" w:oddHBand="0" w:evenHBand="0" w:firstRowFirstColumn="0" w:firstRowLastColumn="0" w:lastRowFirstColumn="0" w:lastRowLastColumn="0"/>
            <w:tcW w:w="5000" w:type="pct"/>
            <w:shd w:val="clear" w:color="auto" w:fill="FCE0AE" w:themeFill="accent1" w:themeFillTint="66"/>
          </w:tcPr>
          <w:p w14:paraId="149097A6" w14:textId="3A90624A" w:rsidR="004E16A4" w:rsidRPr="00131BB2" w:rsidRDefault="000B6C6D" w:rsidP="004E16A4">
            <w:pPr>
              <w:jc w:val="center"/>
              <w:rPr>
                <w:b w:val="0"/>
                <w:lang w:val="es-CO"/>
              </w:rPr>
            </w:pPr>
            <w:r w:rsidRPr="00131BB2">
              <w:rPr>
                <w:lang w:val="es-CO"/>
              </w:rPr>
              <w:t>Subindicador</w:t>
            </w:r>
            <w:r w:rsidR="004E16A4" w:rsidRPr="00131BB2">
              <w:rPr>
                <w:lang w:val="es-CO"/>
              </w:rPr>
              <w:t xml:space="preserve"> 1(c) </w:t>
            </w:r>
          </w:p>
          <w:p w14:paraId="0A1677DA" w14:textId="768BE36A" w:rsidR="004E16A4" w:rsidRPr="00131BB2" w:rsidRDefault="000B6C6D" w:rsidP="004E16A4">
            <w:pPr>
              <w:tabs>
                <w:tab w:val="left" w:pos="1217"/>
              </w:tabs>
              <w:spacing w:line="0" w:lineRule="atLeast"/>
              <w:jc w:val="center"/>
              <w:rPr>
                <w:b w:val="0"/>
                <w:lang w:val="es-CO"/>
              </w:rPr>
            </w:pPr>
            <w:r w:rsidRPr="00131BB2">
              <w:rPr>
                <w:lang w:val="es-CO"/>
              </w:rPr>
              <w:t>Reglas de publicidad y plazos</w:t>
            </w:r>
            <w:r w:rsidR="004E16A4" w:rsidRPr="00131BB2">
              <w:rPr>
                <w:lang w:val="es-CO"/>
              </w:rPr>
              <w:t xml:space="preserve"> </w:t>
            </w:r>
          </w:p>
          <w:p w14:paraId="0302CF1C" w14:textId="44998C8B" w:rsidR="004E16A4" w:rsidRPr="00C70EE2" w:rsidRDefault="000B6C6D" w:rsidP="004E16A4">
            <w:pPr>
              <w:jc w:val="center"/>
              <w:rPr>
                <w:b w:val="0"/>
                <w:bCs w:val="0"/>
                <w:lang w:val="es-CO"/>
              </w:rPr>
            </w:pPr>
            <w:r w:rsidRPr="00966F2A">
              <w:rPr>
                <w:lang w:val="es-CO"/>
              </w:rPr>
              <w:t>El marco jurídico cumple con las siguientes condiciones</w:t>
            </w:r>
            <w:r w:rsidR="004E16A4" w:rsidRPr="00966F2A">
              <w:rPr>
                <w:lang w:val="es-CO"/>
              </w:rPr>
              <w:t>:</w:t>
            </w:r>
          </w:p>
        </w:tc>
      </w:tr>
      <w:tr w:rsidR="00323DC2" w:rsidRPr="002954F6" w14:paraId="0A96C3B5" w14:textId="77777777" w:rsidTr="004E16A4">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299"/>
        </w:trPr>
        <w:tc>
          <w:tcPr>
            <w:cnfStyle w:val="001000000000" w:firstRow="0" w:lastRow="0" w:firstColumn="1" w:lastColumn="0" w:oddVBand="0" w:evenVBand="0" w:oddHBand="0" w:evenHBand="0" w:firstRowFirstColumn="0" w:firstRowLastColumn="0" w:lastRowFirstColumn="0" w:lastRowLastColumn="0"/>
            <w:tcW w:w="5000" w:type="pct"/>
          </w:tcPr>
          <w:p w14:paraId="22B459E9" w14:textId="1CF73451" w:rsidR="00323DC2" w:rsidRPr="00131BB2" w:rsidRDefault="000B6C6D" w:rsidP="00323DC2">
            <w:pPr>
              <w:rPr>
                <w:b w:val="0"/>
                <w:lang w:val="es-CO"/>
              </w:rPr>
            </w:pPr>
            <w:r w:rsidRPr="00131BB2">
              <w:rPr>
                <w:lang w:val="es-CO"/>
              </w:rPr>
              <w:t xml:space="preserve">Criterio de evaluación </w:t>
            </w:r>
            <w:r w:rsidR="006C59FB" w:rsidRPr="00131BB2">
              <w:rPr>
                <w:lang w:val="es-CO"/>
              </w:rPr>
              <w:t>1</w:t>
            </w:r>
            <w:r w:rsidR="00297B27" w:rsidRPr="00131BB2">
              <w:rPr>
                <w:lang w:val="es-CO"/>
              </w:rPr>
              <w:t>(c)(</w:t>
            </w:r>
            <w:r w:rsidR="00323DC2" w:rsidRPr="00131BB2">
              <w:rPr>
                <w:lang w:val="es-CO"/>
              </w:rPr>
              <w:t>a):</w:t>
            </w:r>
          </w:p>
          <w:p w14:paraId="5005D3AF" w14:textId="7477203A" w:rsidR="00323DC2" w:rsidRPr="00131BB2" w:rsidRDefault="0067367B" w:rsidP="00323DC2">
            <w:pPr>
              <w:rPr>
                <w:b w:val="0"/>
                <w:lang w:val="es-CO"/>
              </w:rPr>
            </w:pPr>
            <w:r w:rsidRPr="00131BB2">
              <w:rPr>
                <w:b w:val="0"/>
                <w:lang w:val="es-CO"/>
              </w:rPr>
              <w:t xml:space="preserve">Exige que las oportunidades de contratación </w:t>
            </w:r>
            <w:r w:rsidR="004D4002">
              <w:rPr>
                <w:b w:val="0"/>
                <w:lang w:val="es-CO"/>
              </w:rPr>
              <w:t>se divulguen</w:t>
            </w:r>
            <w:r w:rsidRPr="00131BB2">
              <w:rPr>
                <w:b w:val="0"/>
                <w:lang w:val="es-CO"/>
              </w:rPr>
              <w:t xml:space="preserve"> públicamente a menos que se justifique explícitamente la existencia de una restricción para las mismas (diríjase al indicador 1(b))</w:t>
            </w:r>
            <w:r w:rsidR="00323DC2" w:rsidRPr="00131BB2">
              <w:rPr>
                <w:b w:val="0"/>
                <w:lang w:val="es-CO"/>
              </w:rPr>
              <w:t>.</w:t>
            </w:r>
          </w:p>
        </w:tc>
      </w:tr>
      <w:tr w:rsidR="00686135" w:rsidRPr="00131BB2" w14:paraId="591706E8" w14:textId="77777777" w:rsidTr="00ED45EE">
        <w:trPr>
          <w:trHeight w:val="366"/>
        </w:trPr>
        <w:tc>
          <w:tcPr>
            <w:cnfStyle w:val="000010000000" w:firstRow="0" w:lastRow="0" w:firstColumn="0" w:lastColumn="0" w:oddVBand="1" w:evenVBand="0" w:oddHBand="0" w:evenHBand="0" w:firstRowFirstColumn="0" w:firstRowLastColumn="0" w:lastRowFirstColumn="0" w:lastRowLastColumn="0"/>
            <w:tcW w:w="5000" w:type="pct"/>
            <w:shd w:val="clear" w:color="auto" w:fill="FFFFFF" w:themeFill="background1"/>
          </w:tcPr>
          <w:p w14:paraId="72CA61CE" w14:textId="27B37D78" w:rsidR="00686135" w:rsidRPr="00131BB2" w:rsidRDefault="00686135" w:rsidP="00ED45EE">
            <w:pPr>
              <w:rPr>
                <w:lang w:val="es-CO"/>
              </w:rPr>
            </w:pPr>
            <w:r w:rsidRPr="00131BB2">
              <w:rPr>
                <w:b/>
                <w:lang w:val="es-CO"/>
              </w:rPr>
              <w:t>Conclusión</w:t>
            </w:r>
            <w:r w:rsidRPr="00131BB2">
              <w:rPr>
                <w:lang w:val="es-CO"/>
              </w:rPr>
              <w:t xml:space="preserve">: </w:t>
            </w:r>
            <w:sdt>
              <w:sdtPr>
                <w:rPr>
                  <w:lang w:val="es-CO"/>
                </w:rPr>
                <w:alias w:val="Conclusion"/>
                <w:tag w:val="Conclusion"/>
                <w:id w:val="-2024548976"/>
                <w:placeholder>
                  <w:docPart w:val="350A72DD4F644A77ADE9E2A5784381E3"/>
                </w:placeholder>
                <w:showingPlcHdr/>
                <w:dropDownList>
                  <w:listItem w:value="Choose an item."/>
                  <w:listItem w:displayText="Brecha de alto riesgo + bandera roja" w:value="Brecha de alto riesgo + bandera roja"/>
                  <w:listItem w:displayText="Brecha de alto riesgo" w:value="Brecha de alto riesgo"/>
                  <w:listItem w:displayText="Brecha de riesgo medio" w:value="Brecha de riesgo medio"/>
                  <w:listItem w:displayText="Brecha de bajo riesgo" w:value="Brecha de bajo riesgo"/>
                  <w:listItem w:displayText="Sin brecha" w:value="Sin brecha"/>
                </w:dropDownList>
              </w:sdtPr>
              <w:sdtEndPr/>
              <w:sdtContent>
                <w:r w:rsidR="00F3549F" w:rsidRPr="00131BB2">
                  <w:rPr>
                    <w:rStyle w:val="PlaceholderText"/>
                    <w:lang w:val="es-CO"/>
                  </w:rPr>
                  <w:t>Choose an item.</w:t>
                </w:r>
              </w:sdtContent>
            </w:sdt>
          </w:p>
        </w:tc>
      </w:tr>
      <w:tr w:rsidR="00323DC2" w:rsidRPr="00131BB2" w14:paraId="176F83A3" w14:textId="77777777" w:rsidTr="004E16A4">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770"/>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7469BC73" w14:textId="6F395EB4" w:rsidR="00323DC2" w:rsidRPr="00131BB2" w:rsidRDefault="000B6C6D" w:rsidP="004631DE">
            <w:pPr>
              <w:jc w:val="left"/>
              <w:rPr>
                <w:b w:val="0"/>
                <w:lang w:val="es-CO"/>
              </w:rPr>
            </w:pPr>
            <w:r w:rsidRPr="00131BB2">
              <w:rPr>
                <w:lang w:val="es-CO"/>
              </w:rPr>
              <w:lastRenderedPageBreak/>
              <w:t>Análisis cualitativo</w:t>
            </w:r>
            <w:r w:rsidR="00F47E0B" w:rsidRPr="00131BB2">
              <w:rPr>
                <w:lang w:val="es-CO"/>
              </w:rPr>
              <w:br/>
            </w:r>
          </w:p>
        </w:tc>
      </w:tr>
      <w:tr w:rsidR="00323DC2" w:rsidRPr="00131BB2" w14:paraId="11964378" w14:textId="77777777" w:rsidTr="004E16A4">
        <w:tblPrEx>
          <w:tblLook w:val="04A0" w:firstRow="1" w:lastRow="0" w:firstColumn="1" w:lastColumn="0" w:noHBand="0" w:noVBand="1"/>
        </w:tblPrEx>
        <w:trPr>
          <w:trHeight w:val="856"/>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3E8BBB1E" w14:textId="4910BB93" w:rsidR="00323DC2" w:rsidRPr="00131BB2" w:rsidRDefault="000B6C6D" w:rsidP="004631DE">
            <w:pPr>
              <w:jc w:val="left"/>
              <w:rPr>
                <w:b w:val="0"/>
                <w:lang w:val="es-CO"/>
              </w:rPr>
            </w:pPr>
            <w:r w:rsidRPr="00131BB2">
              <w:rPr>
                <w:lang w:val="es-CO"/>
              </w:rPr>
              <w:t>Análisis de brechas</w:t>
            </w:r>
            <w:r w:rsidR="00F47E0B" w:rsidRPr="00131BB2">
              <w:rPr>
                <w:lang w:val="es-CO"/>
              </w:rPr>
              <w:br/>
            </w:r>
          </w:p>
        </w:tc>
      </w:tr>
      <w:tr w:rsidR="00323DC2" w:rsidRPr="00131BB2" w14:paraId="56F16EBC" w14:textId="77777777" w:rsidTr="004E16A4">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411ED580" w14:textId="5CEE45B1" w:rsidR="00323DC2" w:rsidRPr="00131BB2" w:rsidRDefault="000B6C6D" w:rsidP="004631DE">
            <w:pPr>
              <w:jc w:val="left"/>
              <w:rPr>
                <w:b w:val="0"/>
                <w:lang w:val="es-CO"/>
              </w:rPr>
            </w:pPr>
            <w:r w:rsidRPr="00131BB2">
              <w:rPr>
                <w:lang w:val="es-CO"/>
              </w:rPr>
              <w:t>Recomendaciones</w:t>
            </w:r>
            <w:r w:rsidR="00F47E0B" w:rsidRPr="00131BB2">
              <w:rPr>
                <w:lang w:val="es-CO"/>
              </w:rPr>
              <w:br/>
            </w:r>
          </w:p>
        </w:tc>
      </w:tr>
      <w:tr w:rsidR="00323DC2" w:rsidRPr="00044B34" w14:paraId="1869E24C" w14:textId="77777777" w:rsidTr="00546E84">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FDEFD6" w:themeFill="accent1" w:themeFillTint="33"/>
          </w:tcPr>
          <w:p w14:paraId="22DC4550" w14:textId="06C1F23F" w:rsidR="00323DC2" w:rsidRPr="00131BB2" w:rsidRDefault="000B6C6D" w:rsidP="00323DC2">
            <w:pPr>
              <w:rPr>
                <w:b w:val="0"/>
                <w:lang w:val="es-CO"/>
              </w:rPr>
            </w:pPr>
            <w:r w:rsidRPr="00131BB2">
              <w:rPr>
                <w:lang w:val="es-CO"/>
              </w:rPr>
              <w:t xml:space="preserve">Criterio de evaluación </w:t>
            </w:r>
            <w:r w:rsidR="006C59FB" w:rsidRPr="00131BB2">
              <w:rPr>
                <w:lang w:val="es-CO"/>
              </w:rPr>
              <w:t>1</w:t>
            </w:r>
            <w:r w:rsidR="00297B27" w:rsidRPr="00131BB2">
              <w:rPr>
                <w:lang w:val="es-CO"/>
              </w:rPr>
              <w:t>(c)(</w:t>
            </w:r>
            <w:r w:rsidR="00323DC2" w:rsidRPr="00131BB2">
              <w:rPr>
                <w:lang w:val="es-CO"/>
              </w:rPr>
              <w:t>b):</w:t>
            </w:r>
          </w:p>
          <w:p w14:paraId="246EECFE" w14:textId="77777777" w:rsidR="005260A3" w:rsidRPr="003F01B4" w:rsidRDefault="005260A3" w:rsidP="00C70EE2">
            <w:pPr>
              <w:autoSpaceDE w:val="0"/>
              <w:autoSpaceDN w:val="0"/>
              <w:adjustRightInd w:val="0"/>
              <w:rPr>
                <w:rFonts w:asciiTheme="majorHAnsi" w:hAnsiTheme="majorHAnsi" w:cstheme="majorHAnsi"/>
                <w:b w:val="0"/>
                <w:bCs w:val="0"/>
                <w:color w:val="3D3C3B"/>
                <w:lang w:val="fr-FR"/>
              </w:rPr>
            </w:pPr>
            <w:r w:rsidRPr="003F01B4">
              <w:rPr>
                <w:rFonts w:asciiTheme="majorHAnsi" w:hAnsiTheme="majorHAnsi" w:cstheme="majorHAnsi"/>
                <w:b w:val="0"/>
                <w:bCs w:val="0"/>
                <w:color w:val="3D3C3B"/>
                <w:lang w:val="fr-FR"/>
              </w:rPr>
              <w:t>La publicación de las oportunidades provee tiempo suficiente (consistente con la metodología, naturaleza</w:t>
            </w:r>
          </w:p>
          <w:p w14:paraId="4E867F60" w14:textId="77777777" w:rsidR="005260A3" w:rsidRPr="003F01B4" w:rsidRDefault="005260A3" w:rsidP="00C70EE2">
            <w:pPr>
              <w:autoSpaceDE w:val="0"/>
              <w:autoSpaceDN w:val="0"/>
              <w:adjustRightInd w:val="0"/>
              <w:rPr>
                <w:rFonts w:asciiTheme="majorHAnsi" w:hAnsiTheme="majorHAnsi" w:cstheme="majorHAnsi"/>
                <w:b w:val="0"/>
                <w:bCs w:val="0"/>
                <w:color w:val="3D3C3B"/>
                <w:lang w:val="fr-FR"/>
              </w:rPr>
            </w:pPr>
            <w:r w:rsidRPr="003F01B4">
              <w:rPr>
                <w:rFonts w:asciiTheme="majorHAnsi" w:hAnsiTheme="majorHAnsi" w:cstheme="majorHAnsi"/>
                <w:b w:val="0"/>
                <w:bCs w:val="0"/>
                <w:color w:val="3D3C3B"/>
                <w:lang w:val="fr-FR"/>
              </w:rPr>
              <w:t>y la complejidad de las licitaciones públicas) para que los oferentes potenciales puedan obtener los</w:t>
            </w:r>
          </w:p>
          <w:p w14:paraId="18D15B12" w14:textId="77777777" w:rsidR="005260A3" w:rsidRPr="003F01B4" w:rsidRDefault="005260A3" w:rsidP="00C70EE2">
            <w:pPr>
              <w:autoSpaceDE w:val="0"/>
              <w:autoSpaceDN w:val="0"/>
              <w:adjustRightInd w:val="0"/>
              <w:rPr>
                <w:rFonts w:asciiTheme="majorHAnsi" w:hAnsiTheme="majorHAnsi" w:cstheme="majorHAnsi"/>
                <w:b w:val="0"/>
                <w:bCs w:val="0"/>
                <w:color w:val="3D3C3B"/>
                <w:lang w:val="fr-FR"/>
              </w:rPr>
            </w:pPr>
            <w:r w:rsidRPr="003F01B4">
              <w:rPr>
                <w:rFonts w:asciiTheme="majorHAnsi" w:hAnsiTheme="majorHAnsi" w:cstheme="majorHAnsi"/>
                <w:b w:val="0"/>
                <w:bCs w:val="0"/>
                <w:color w:val="3D3C3B"/>
                <w:lang w:val="fr-FR"/>
              </w:rPr>
              <w:t>documentos y responder a la invitación. Para cada método de contratación, se definen los plazos mínimos</w:t>
            </w:r>
          </w:p>
          <w:p w14:paraId="329F892C" w14:textId="77777777" w:rsidR="005260A3" w:rsidRPr="003F01B4" w:rsidRDefault="005260A3" w:rsidP="00C70EE2">
            <w:pPr>
              <w:autoSpaceDE w:val="0"/>
              <w:autoSpaceDN w:val="0"/>
              <w:adjustRightInd w:val="0"/>
              <w:rPr>
                <w:rFonts w:asciiTheme="majorHAnsi" w:hAnsiTheme="majorHAnsi" w:cstheme="majorHAnsi"/>
                <w:b w:val="0"/>
                <w:bCs w:val="0"/>
                <w:color w:val="3D3C3B"/>
                <w:lang w:val="fr-FR"/>
              </w:rPr>
            </w:pPr>
            <w:r w:rsidRPr="003F01B4">
              <w:rPr>
                <w:rFonts w:asciiTheme="majorHAnsi" w:hAnsiTheme="majorHAnsi" w:cstheme="majorHAnsi"/>
                <w:b w:val="0"/>
                <w:bCs w:val="0"/>
                <w:color w:val="3D3C3B"/>
                <w:lang w:val="fr-FR"/>
              </w:rPr>
              <w:t>para la presentación de ofertas/propuestas, y dichos plazos se extienden cuando se busca que haya una</w:t>
            </w:r>
          </w:p>
          <w:p w14:paraId="775BD0E5" w14:textId="70FD9BBB" w:rsidR="00323DC2" w:rsidRPr="00131BB2" w:rsidRDefault="005260A3" w:rsidP="005260A3">
            <w:pPr>
              <w:rPr>
                <w:b w:val="0"/>
                <w:lang w:val="es-CO"/>
              </w:rPr>
            </w:pPr>
            <w:r w:rsidRPr="003F01B4">
              <w:rPr>
                <w:rFonts w:asciiTheme="majorHAnsi" w:hAnsiTheme="majorHAnsi" w:cstheme="majorHAnsi"/>
                <w:b w:val="0"/>
                <w:bCs w:val="0"/>
                <w:color w:val="3D3C3B"/>
              </w:rPr>
              <w:t>competencia internacional.</w:t>
            </w:r>
          </w:p>
        </w:tc>
      </w:tr>
      <w:tr w:rsidR="00686135" w:rsidRPr="00131BB2" w14:paraId="7C6212FC" w14:textId="77777777" w:rsidTr="00ED45EE">
        <w:trPr>
          <w:cnfStyle w:val="000000100000" w:firstRow="0" w:lastRow="0" w:firstColumn="0" w:lastColumn="0" w:oddVBand="0" w:evenVBand="0" w:oddHBand="1" w:evenHBand="0" w:firstRowFirstColumn="0" w:firstRowLastColumn="0" w:lastRowFirstColumn="0" w:lastRowLastColumn="0"/>
          <w:trHeight w:val="366"/>
        </w:trPr>
        <w:tc>
          <w:tcPr>
            <w:cnfStyle w:val="000010000000" w:firstRow="0" w:lastRow="0" w:firstColumn="0" w:lastColumn="0" w:oddVBand="1" w:evenVBand="0" w:oddHBand="0" w:evenHBand="0" w:firstRowFirstColumn="0" w:firstRowLastColumn="0" w:lastRowFirstColumn="0" w:lastRowLastColumn="0"/>
            <w:tcW w:w="5000" w:type="pct"/>
            <w:shd w:val="clear" w:color="auto" w:fill="FFFFFF" w:themeFill="background1"/>
          </w:tcPr>
          <w:p w14:paraId="57769C96" w14:textId="2DCE6E14" w:rsidR="00686135" w:rsidRPr="00131BB2" w:rsidRDefault="00686135" w:rsidP="00ED45EE">
            <w:pPr>
              <w:rPr>
                <w:lang w:val="es-CO"/>
              </w:rPr>
            </w:pPr>
            <w:r w:rsidRPr="00131BB2">
              <w:rPr>
                <w:b/>
                <w:lang w:val="es-CO"/>
              </w:rPr>
              <w:t>Conclusión</w:t>
            </w:r>
            <w:r w:rsidRPr="00131BB2">
              <w:rPr>
                <w:lang w:val="es-CO"/>
              </w:rPr>
              <w:t xml:space="preserve">: </w:t>
            </w:r>
            <w:sdt>
              <w:sdtPr>
                <w:rPr>
                  <w:lang w:val="es-CO"/>
                </w:rPr>
                <w:alias w:val="Conclusion"/>
                <w:tag w:val="Conclusion"/>
                <w:id w:val="1047488700"/>
                <w:placeholder>
                  <w:docPart w:val="0860949094DD451C896293A4B4CC221D"/>
                </w:placeholder>
                <w:showingPlcHdr/>
                <w:dropDownList>
                  <w:listItem w:value="Choose an item."/>
                  <w:listItem w:displayText="Brecha de alto riesgo + bandera roja" w:value="Brecha de alto riesgo + bandera roja"/>
                  <w:listItem w:displayText="Brecha de alto riesgo" w:value="Brecha de alto riesgo"/>
                  <w:listItem w:displayText="Brecha de riesgo medio" w:value="Brecha de riesgo medio"/>
                  <w:listItem w:displayText="Brecha de bajo riesgo" w:value="Brecha de bajo riesgo"/>
                  <w:listItem w:displayText="Sin brecha" w:value="Sin brecha"/>
                </w:dropDownList>
              </w:sdtPr>
              <w:sdtEndPr/>
              <w:sdtContent>
                <w:r w:rsidR="00F3549F" w:rsidRPr="00131BB2">
                  <w:rPr>
                    <w:rStyle w:val="PlaceholderText"/>
                    <w:lang w:val="es-CO"/>
                  </w:rPr>
                  <w:t>Choose an item.</w:t>
                </w:r>
              </w:sdtContent>
            </w:sdt>
          </w:p>
        </w:tc>
      </w:tr>
      <w:tr w:rsidR="00323DC2" w:rsidRPr="00131BB2" w14:paraId="2D13834B" w14:textId="77777777" w:rsidTr="004E16A4">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2BF9E6AF" w14:textId="4FCC2184" w:rsidR="00323DC2" w:rsidRPr="00131BB2" w:rsidRDefault="000B6C6D" w:rsidP="004631DE">
            <w:pPr>
              <w:jc w:val="left"/>
              <w:rPr>
                <w:b w:val="0"/>
                <w:lang w:val="es-CO"/>
              </w:rPr>
            </w:pPr>
            <w:r w:rsidRPr="00131BB2">
              <w:rPr>
                <w:lang w:val="es-CO"/>
              </w:rPr>
              <w:t>Análisis cualitativo</w:t>
            </w:r>
            <w:r w:rsidR="00F47E0B" w:rsidRPr="00131BB2">
              <w:rPr>
                <w:lang w:val="es-CO"/>
              </w:rPr>
              <w:br/>
            </w:r>
          </w:p>
        </w:tc>
      </w:tr>
      <w:tr w:rsidR="00323DC2" w:rsidRPr="00131BB2" w14:paraId="13602D82" w14:textId="77777777" w:rsidTr="004E16A4">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72892BBF" w14:textId="6F6675C4" w:rsidR="00323DC2" w:rsidRPr="00131BB2" w:rsidRDefault="000B6C6D" w:rsidP="004631DE">
            <w:pPr>
              <w:jc w:val="left"/>
              <w:rPr>
                <w:b w:val="0"/>
                <w:lang w:val="es-CO"/>
              </w:rPr>
            </w:pPr>
            <w:r w:rsidRPr="00131BB2">
              <w:rPr>
                <w:lang w:val="es-CO"/>
              </w:rPr>
              <w:t>Análisis de brechas</w:t>
            </w:r>
            <w:r w:rsidR="00F47E0B" w:rsidRPr="00131BB2">
              <w:rPr>
                <w:lang w:val="es-CO"/>
              </w:rPr>
              <w:br/>
            </w:r>
          </w:p>
        </w:tc>
      </w:tr>
      <w:tr w:rsidR="00323DC2" w:rsidRPr="00131BB2" w14:paraId="10B8685D" w14:textId="77777777" w:rsidTr="004E16A4">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0990BD3C" w14:textId="67030EAD" w:rsidR="00323DC2" w:rsidRPr="00131BB2" w:rsidRDefault="000B6C6D" w:rsidP="004631DE">
            <w:pPr>
              <w:jc w:val="left"/>
              <w:rPr>
                <w:b w:val="0"/>
                <w:lang w:val="es-CO"/>
              </w:rPr>
            </w:pPr>
            <w:r w:rsidRPr="00131BB2">
              <w:rPr>
                <w:lang w:val="es-CO"/>
              </w:rPr>
              <w:t>Recomendaciones</w:t>
            </w:r>
            <w:r w:rsidR="00F47E0B" w:rsidRPr="00131BB2">
              <w:rPr>
                <w:lang w:val="es-CO"/>
              </w:rPr>
              <w:br/>
            </w:r>
          </w:p>
        </w:tc>
      </w:tr>
      <w:tr w:rsidR="00323DC2" w:rsidRPr="002954F6" w14:paraId="4D065538" w14:textId="77777777" w:rsidTr="004E16A4">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5000" w:type="pct"/>
          </w:tcPr>
          <w:p w14:paraId="4528DF48" w14:textId="737C305C" w:rsidR="00323DC2" w:rsidRPr="00131BB2" w:rsidRDefault="000B6C6D" w:rsidP="00323DC2">
            <w:pPr>
              <w:rPr>
                <w:b w:val="0"/>
                <w:lang w:val="es-CO"/>
              </w:rPr>
            </w:pPr>
            <w:r w:rsidRPr="00131BB2">
              <w:rPr>
                <w:lang w:val="es-CO"/>
              </w:rPr>
              <w:t xml:space="preserve">Criterio de evaluación </w:t>
            </w:r>
            <w:r w:rsidR="006C59FB" w:rsidRPr="00131BB2">
              <w:rPr>
                <w:lang w:val="es-CO"/>
              </w:rPr>
              <w:t>1</w:t>
            </w:r>
            <w:r w:rsidR="00297B27" w:rsidRPr="00131BB2">
              <w:rPr>
                <w:lang w:val="es-CO"/>
              </w:rPr>
              <w:t>(c)(</w:t>
            </w:r>
            <w:r w:rsidR="00323DC2" w:rsidRPr="00131BB2">
              <w:rPr>
                <w:lang w:val="es-CO"/>
              </w:rPr>
              <w:t>c):</w:t>
            </w:r>
          </w:p>
          <w:p w14:paraId="4C0A9516" w14:textId="5157817C" w:rsidR="00323DC2" w:rsidRPr="00131BB2" w:rsidRDefault="0067367B" w:rsidP="00323DC2">
            <w:pPr>
              <w:rPr>
                <w:b w:val="0"/>
                <w:lang w:val="es-CO"/>
              </w:rPr>
            </w:pPr>
            <w:r w:rsidRPr="00131BB2">
              <w:rPr>
                <w:b w:val="0"/>
                <w:lang w:val="es-CO"/>
              </w:rPr>
              <w:t>La publicación de licitaciones abiertas es obligatoria en al menos un periódico de amplia circulación nacional o en un único sitio oficial de Internet, donde se exhiban todas las oportunidades de contratación pública, que sea fácilmente accesible, sin costo ni otras barreras, como las limitaciones tecnológicas</w:t>
            </w:r>
            <w:r w:rsidR="00323DC2" w:rsidRPr="00131BB2">
              <w:rPr>
                <w:b w:val="0"/>
                <w:lang w:val="es-CO"/>
              </w:rPr>
              <w:t>.</w:t>
            </w:r>
          </w:p>
        </w:tc>
      </w:tr>
      <w:tr w:rsidR="00686135" w:rsidRPr="00131BB2" w14:paraId="084032C1" w14:textId="77777777" w:rsidTr="00ED45EE">
        <w:trPr>
          <w:trHeight w:val="366"/>
        </w:trPr>
        <w:tc>
          <w:tcPr>
            <w:cnfStyle w:val="000010000000" w:firstRow="0" w:lastRow="0" w:firstColumn="0" w:lastColumn="0" w:oddVBand="1" w:evenVBand="0" w:oddHBand="0" w:evenHBand="0" w:firstRowFirstColumn="0" w:firstRowLastColumn="0" w:lastRowFirstColumn="0" w:lastRowLastColumn="0"/>
            <w:tcW w:w="5000" w:type="pct"/>
            <w:shd w:val="clear" w:color="auto" w:fill="FFFFFF" w:themeFill="background1"/>
          </w:tcPr>
          <w:p w14:paraId="4621582B" w14:textId="333ECC18" w:rsidR="00686135" w:rsidRPr="00131BB2" w:rsidRDefault="00686135" w:rsidP="00ED45EE">
            <w:pPr>
              <w:rPr>
                <w:lang w:val="es-CO"/>
              </w:rPr>
            </w:pPr>
            <w:r w:rsidRPr="00131BB2">
              <w:rPr>
                <w:b/>
                <w:lang w:val="es-CO"/>
              </w:rPr>
              <w:t>Conclusión</w:t>
            </w:r>
            <w:r w:rsidRPr="00131BB2">
              <w:rPr>
                <w:lang w:val="es-CO"/>
              </w:rPr>
              <w:t xml:space="preserve">: </w:t>
            </w:r>
            <w:sdt>
              <w:sdtPr>
                <w:rPr>
                  <w:lang w:val="es-CO"/>
                </w:rPr>
                <w:alias w:val="Conclusion"/>
                <w:tag w:val="Conclusion"/>
                <w:id w:val="1118961845"/>
                <w:placeholder>
                  <w:docPart w:val="65693ABF02C64502A1CD1028A5EFD682"/>
                </w:placeholder>
                <w:showingPlcHdr/>
                <w:dropDownList>
                  <w:listItem w:value="Choose an item."/>
                  <w:listItem w:displayText="Brecha de alto riesgo + bandera roja" w:value="Brecha de alto riesgo + bandera roja"/>
                  <w:listItem w:displayText="Brecha de alto riesgo" w:value="Brecha de alto riesgo"/>
                  <w:listItem w:displayText="Brecha de riesgo medio" w:value="Brecha de riesgo medio"/>
                  <w:listItem w:displayText="Brecha de bajo riesgo" w:value="Brecha de bajo riesgo"/>
                  <w:listItem w:displayText="Sin brecha" w:value="Sin brecha"/>
                </w:dropDownList>
              </w:sdtPr>
              <w:sdtEndPr/>
              <w:sdtContent>
                <w:r w:rsidR="00F3549F" w:rsidRPr="00131BB2">
                  <w:rPr>
                    <w:rStyle w:val="PlaceholderText"/>
                    <w:lang w:val="es-CO"/>
                  </w:rPr>
                  <w:t>Choose an item.</w:t>
                </w:r>
              </w:sdtContent>
            </w:sdt>
          </w:p>
        </w:tc>
      </w:tr>
      <w:tr w:rsidR="00323DC2" w:rsidRPr="00131BB2" w14:paraId="00FDBE0A" w14:textId="77777777" w:rsidTr="004E16A4">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5B7A6190" w14:textId="6EAD766A" w:rsidR="00323DC2" w:rsidRPr="00131BB2" w:rsidRDefault="000B6C6D" w:rsidP="004631DE">
            <w:pPr>
              <w:jc w:val="left"/>
              <w:rPr>
                <w:b w:val="0"/>
                <w:lang w:val="es-CO"/>
              </w:rPr>
            </w:pPr>
            <w:r w:rsidRPr="00131BB2">
              <w:rPr>
                <w:lang w:val="es-CO"/>
              </w:rPr>
              <w:t>Análisis cualitativo</w:t>
            </w:r>
            <w:r w:rsidR="00F47E0B" w:rsidRPr="00131BB2">
              <w:rPr>
                <w:lang w:val="es-CO"/>
              </w:rPr>
              <w:br/>
            </w:r>
          </w:p>
        </w:tc>
      </w:tr>
      <w:tr w:rsidR="00323DC2" w:rsidRPr="00131BB2" w14:paraId="0A777829" w14:textId="77777777" w:rsidTr="004E16A4">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3146F6D1" w14:textId="6ED6D36E" w:rsidR="00323DC2" w:rsidRPr="00131BB2" w:rsidRDefault="000B6C6D" w:rsidP="004631DE">
            <w:pPr>
              <w:jc w:val="left"/>
              <w:rPr>
                <w:b w:val="0"/>
                <w:lang w:val="es-CO"/>
              </w:rPr>
            </w:pPr>
            <w:r w:rsidRPr="00131BB2">
              <w:rPr>
                <w:lang w:val="es-CO"/>
              </w:rPr>
              <w:t>Análisis de brechas</w:t>
            </w:r>
            <w:r w:rsidR="00F47E0B" w:rsidRPr="00131BB2">
              <w:rPr>
                <w:lang w:val="es-CO"/>
              </w:rPr>
              <w:br/>
            </w:r>
          </w:p>
        </w:tc>
      </w:tr>
      <w:tr w:rsidR="00323DC2" w:rsidRPr="00131BB2" w14:paraId="23A26CC8" w14:textId="77777777" w:rsidTr="004E16A4">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30FE3776" w14:textId="08D789A4" w:rsidR="00323DC2" w:rsidRPr="00131BB2" w:rsidRDefault="000B6C6D" w:rsidP="004631DE">
            <w:pPr>
              <w:jc w:val="left"/>
              <w:rPr>
                <w:b w:val="0"/>
                <w:lang w:val="es-CO"/>
              </w:rPr>
            </w:pPr>
            <w:r w:rsidRPr="00131BB2">
              <w:rPr>
                <w:lang w:val="es-CO"/>
              </w:rPr>
              <w:t>Recomendaciones</w:t>
            </w:r>
            <w:r w:rsidR="00F47E0B" w:rsidRPr="00131BB2">
              <w:rPr>
                <w:lang w:val="es-CO"/>
              </w:rPr>
              <w:br/>
            </w:r>
          </w:p>
        </w:tc>
      </w:tr>
      <w:tr w:rsidR="00323DC2" w:rsidRPr="002954F6" w14:paraId="5A45FFF4" w14:textId="77777777" w:rsidTr="00546E84">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FDEFD6" w:themeFill="accent1" w:themeFillTint="33"/>
          </w:tcPr>
          <w:p w14:paraId="41961EA2" w14:textId="0E80F051" w:rsidR="00323DC2" w:rsidRPr="00131BB2" w:rsidRDefault="000B6C6D" w:rsidP="00323DC2">
            <w:pPr>
              <w:rPr>
                <w:b w:val="0"/>
                <w:lang w:val="es-CO"/>
              </w:rPr>
            </w:pPr>
            <w:r w:rsidRPr="00131BB2">
              <w:rPr>
                <w:lang w:val="es-CO"/>
              </w:rPr>
              <w:t xml:space="preserve">Criterio de evaluación </w:t>
            </w:r>
            <w:r w:rsidR="006C59FB" w:rsidRPr="00131BB2">
              <w:rPr>
                <w:lang w:val="es-CO"/>
              </w:rPr>
              <w:t>1</w:t>
            </w:r>
            <w:r w:rsidR="00297B27" w:rsidRPr="00131BB2">
              <w:rPr>
                <w:lang w:val="es-CO"/>
              </w:rPr>
              <w:t>(c)(</w:t>
            </w:r>
            <w:r w:rsidR="00323DC2" w:rsidRPr="00131BB2">
              <w:rPr>
                <w:lang w:val="es-CO"/>
              </w:rPr>
              <w:t>d):</w:t>
            </w:r>
          </w:p>
          <w:p w14:paraId="3DCF719A" w14:textId="02B5A8F1" w:rsidR="00323DC2" w:rsidRPr="00131BB2" w:rsidRDefault="0067367B" w:rsidP="00323DC2">
            <w:pPr>
              <w:rPr>
                <w:b w:val="0"/>
                <w:lang w:val="es-CO"/>
              </w:rPr>
            </w:pPr>
            <w:r w:rsidRPr="00131BB2">
              <w:rPr>
                <w:b w:val="0"/>
                <w:lang w:val="es-CO"/>
              </w:rPr>
              <w:t>El contenido de la publicación incluye suficiente información para permitirles a los posibles oferentes decidir su capacidad e interés en presentar ofertas</w:t>
            </w:r>
            <w:r w:rsidR="00323DC2" w:rsidRPr="00131BB2">
              <w:rPr>
                <w:b w:val="0"/>
                <w:lang w:val="es-CO"/>
              </w:rPr>
              <w:t>.</w:t>
            </w:r>
          </w:p>
        </w:tc>
      </w:tr>
      <w:tr w:rsidR="00686135" w:rsidRPr="00131BB2" w14:paraId="3B7DB85C" w14:textId="77777777" w:rsidTr="00ED45EE">
        <w:trPr>
          <w:cnfStyle w:val="000000100000" w:firstRow="0" w:lastRow="0" w:firstColumn="0" w:lastColumn="0" w:oddVBand="0" w:evenVBand="0" w:oddHBand="1" w:evenHBand="0" w:firstRowFirstColumn="0" w:firstRowLastColumn="0" w:lastRowFirstColumn="0" w:lastRowLastColumn="0"/>
          <w:trHeight w:val="366"/>
        </w:trPr>
        <w:tc>
          <w:tcPr>
            <w:cnfStyle w:val="000010000000" w:firstRow="0" w:lastRow="0" w:firstColumn="0" w:lastColumn="0" w:oddVBand="1" w:evenVBand="0" w:oddHBand="0" w:evenHBand="0" w:firstRowFirstColumn="0" w:firstRowLastColumn="0" w:lastRowFirstColumn="0" w:lastRowLastColumn="0"/>
            <w:tcW w:w="5000" w:type="pct"/>
            <w:shd w:val="clear" w:color="auto" w:fill="FFFFFF" w:themeFill="background1"/>
          </w:tcPr>
          <w:p w14:paraId="12149AA7" w14:textId="5B85089E" w:rsidR="00686135" w:rsidRPr="00131BB2" w:rsidRDefault="00686135" w:rsidP="00ED45EE">
            <w:pPr>
              <w:rPr>
                <w:lang w:val="es-CO"/>
              </w:rPr>
            </w:pPr>
            <w:r w:rsidRPr="00131BB2">
              <w:rPr>
                <w:b/>
                <w:lang w:val="es-CO"/>
              </w:rPr>
              <w:t>Conclusión</w:t>
            </w:r>
            <w:r w:rsidRPr="00131BB2">
              <w:rPr>
                <w:lang w:val="es-CO"/>
              </w:rPr>
              <w:t xml:space="preserve">: </w:t>
            </w:r>
            <w:sdt>
              <w:sdtPr>
                <w:rPr>
                  <w:lang w:val="es-CO"/>
                </w:rPr>
                <w:alias w:val="Conclusion"/>
                <w:tag w:val="Conclusion"/>
                <w:id w:val="-1273087312"/>
                <w:placeholder>
                  <w:docPart w:val="17024F53BE72412695DC64574BAA3F3C"/>
                </w:placeholder>
                <w:showingPlcHdr/>
                <w:dropDownList>
                  <w:listItem w:value="Choose an item."/>
                  <w:listItem w:displayText="Brecha de alto riesgo + bandera roja" w:value="Brecha de alto riesgo + bandera roja"/>
                  <w:listItem w:displayText="Brecha de alto riesgo" w:value="Brecha de alto riesgo"/>
                  <w:listItem w:displayText="Brecha de riesgo medio" w:value="Brecha de riesgo medio"/>
                  <w:listItem w:displayText="Brecha de bajo riesgo" w:value="Brecha de bajo riesgo"/>
                  <w:listItem w:displayText="Sin brecha" w:value="Sin brecha"/>
                </w:dropDownList>
              </w:sdtPr>
              <w:sdtEndPr/>
              <w:sdtContent>
                <w:r w:rsidR="00F3549F" w:rsidRPr="00131BB2">
                  <w:rPr>
                    <w:rStyle w:val="PlaceholderText"/>
                    <w:lang w:val="es-CO"/>
                  </w:rPr>
                  <w:t>Choose an item.</w:t>
                </w:r>
              </w:sdtContent>
            </w:sdt>
          </w:p>
        </w:tc>
      </w:tr>
      <w:tr w:rsidR="00323DC2" w:rsidRPr="00131BB2" w14:paraId="7A23FDB7" w14:textId="77777777" w:rsidTr="004E16A4">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5D6155C3" w14:textId="5D4AA568" w:rsidR="00323DC2" w:rsidRPr="00131BB2" w:rsidRDefault="000B6C6D" w:rsidP="004631DE">
            <w:pPr>
              <w:jc w:val="left"/>
              <w:rPr>
                <w:b w:val="0"/>
                <w:lang w:val="es-CO"/>
              </w:rPr>
            </w:pPr>
            <w:r w:rsidRPr="00131BB2">
              <w:rPr>
                <w:lang w:val="es-CO"/>
              </w:rPr>
              <w:t>Análisis cualitativo</w:t>
            </w:r>
            <w:r w:rsidR="00F47E0B" w:rsidRPr="00131BB2">
              <w:rPr>
                <w:lang w:val="es-CO"/>
              </w:rPr>
              <w:br/>
            </w:r>
          </w:p>
        </w:tc>
      </w:tr>
      <w:tr w:rsidR="00323DC2" w:rsidRPr="00131BB2" w14:paraId="6311318E" w14:textId="77777777" w:rsidTr="004E16A4">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3FACCBBF" w14:textId="01B24ED3" w:rsidR="00323DC2" w:rsidRPr="00131BB2" w:rsidRDefault="000B6C6D" w:rsidP="004631DE">
            <w:pPr>
              <w:jc w:val="left"/>
              <w:rPr>
                <w:b w:val="0"/>
                <w:lang w:val="es-CO"/>
              </w:rPr>
            </w:pPr>
            <w:r w:rsidRPr="00131BB2">
              <w:rPr>
                <w:lang w:val="es-CO"/>
              </w:rPr>
              <w:t>Análisis de brechas</w:t>
            </w:r>
            <w:r w:rsidR="00F47E0B" w:rsidRPr="00131BB2">
              <w:rPr>
                <w:lang w:val="es-CO"/>
              </w:rPr>
              <w:br/>
            </w:r>
          </w:p>
        </w:tc>
      </w:tr>
      <w:tr w:rsidR="00323DC2" w:rsidRPr="00131BB2" w14:paraId="6917DF6C" w14:textId="77777777" w:rsidTr="004E16A4">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2FC8A17F" w14:textId="19CEE563" w:rsidR="00323DC2" w:rsidRPr="00131BB2" w:rsidRDefault="000B6C6D" w:rsidP="004631DE">
            <w:pPr>
              <w:jc w:val="left"/>
              <w:rPr>
                <w:b w:val="0"/>
                <w:bCs w:val="0"/>
                <w:lang w:val="es-CO"/>
              </w:rPr>
            </w:pPr>
            <w:r w:rsidRPr="00131BB2">
              <w:rPr>
                <w:lang w:val="es-CO"/>
              </w:rPr>
              <w:t>Recomendaciones</w:t>
            </w:r>
            <w:r w:rsidR="00F47E0B" w:rsidRPr="00131BB2">
              <w:rPr>
                <w:lang w:val="es-CO"/>
              </w:rPr>
              <w:br/>
            </w:r>
          </w:p>
          <w:p w14:paraId="38853390" w14:textId="268AA42A" w:rsidR="004F33C5" w:rsidRPr="00131BB2" w:rsidRDefault="004F33C5" w:rsidP="00323DC2">
            <w:pPr>
              <w:rPr>
                <w:b w:val="0"/>
                <w:lang w:val="es-CO"/>
              </w:rPr>
            </w:pPr>
          </w:p>
        </w:tc>
      </w:tr>
      <w:tr w:rsidR="004F33C5" w:rsidRPr="00131BB2" w14:paraId="331736EE" w14:textId="77777777" w:rsidTr="004F33C5">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299"/>
        </w:trPr>
        <w:tc>
          <w:tcPr>
            <w:cnfStyle w:val="001000000000" w:firstRow="0" w:lastRow="0" w:firstColumn="1" w:lastColumn="0" w:oddVBand="0" w:evenVBand="0" w:oddHBand="0" w:evenHBand="0" w:firstRowFirstColumn="0" w:firstRowLastColumn="0" w:lastRowFirstColumn="0" w:lastRowLastColumn="0"/>
            <w:tcW w:w="5000" w:type="pct"/>
            <w:shd w:val="clear" w:color="auto" w:fill="FCE0AE" w:themeFill="accent1" w:themeFillTint="66"/>
          </w:tcPr>
          <w:p w14:paraId="556DFC60" w14:textId="000C5A37" w:rsidR="004F33C5" w:rsidRPr="00131BB2" w:rsidRDefault="000B6C6D" w:rsidP="004F33C5">
            <w:pPr>
              <w:jc w:val="center"/>
              <w:rPr>
                <w:b w:val="0"/>
                <w:lang w:val="es-CO"/>
              </w:rPr>
            </w:pPr>
            <w:r w:rsidRPr="00131BB2">
              <w:rPr>
                <w:lang w:val="es-CO"/>
              </w:rPr>
              <w:t>Subindicador</w:t>
            </w:r>
            <w:r w:rsidR="004F33C5" w:rsidRPr="00131BB2">
              <w:rPr>
                <w:lang w:val="es-CO"/>
              </w:rPr>
              <w:t xml:space="preserve"> 1(d) </w:t>
            </w:r>
          </w:p>
          <w:p w14:paraId="7777D453" w14:textId="69101DFA" w:rsidR="004F33C5" w:rsidRPr="00131BB2" w:rsidRDefault="0067367B" w:rsidP="004F33C5">
            <w:pPr>
              <w:tabs>
                <w:tab w:val="left" w:pos="1217"/>
              </w:tabs>
              <w:spacing w:line="0" w:lineRule="atLeast"/>
              <w:jc w:val="center"/>
              <w:rPr>
                <w:b w:val="0"/>
                <w:lang w:val="es-CO"/>
              </w:rPr>
            </w:pPr>
            <w:r w:rsidRPr="00131BB2">
              <w:rPr>
                <w:lang w:val="es-CO"/>
              </w:rPr>
              <w:t>Reglas de participación</w:t>
            </w:r>
          </w:p>
          <w:p w14:paraId="40485CA7" w14:textId="1E444CDB" w:rsidR="004F33C5" w:rsidRPr="00C82BF1" w:rsidRDefault="00761FEC" w:rsidP="004F33C5">
            <w:pPr>
              <w:jc w:val="center"/>
              <w:rPr>
                <w:b w:val="0"/>
                <w:bCs w:val="0"/>
                <w:lang w:val="es-CO"/>
              </w:rPr>
            </w:pPr>
            <w:r w:rsidRPr="00C82BF1">
              <w:rPr>
                <w:b w:val="0"/>
                <w:bCs w:val="0"/>
                <w:lang w:val="es-CO"/>
              </w:rPr>
              <w:t>El marco legal cumple con las siguientes condiciones</w:t>
            </w:r>
            <w:r w:rsidR="004F33C5" w:rsidRPr="00C82BF1">
              <w:rPr>
                <w:b w:val="0"/>
                <w:bCs w:val="0"/>
                <w:lang w:val="es-CO"/>
              </w:rPr>
              <w:t>:</w:t>
            </w:r>
          </w:p>
        </w:tc>
      </w:tr>
      <w:tr w:rsidR="00323DC2" w:rsidRPr="002954F6" w14:paraId="673DA324" w14:textId="77777777" w:rsidTr="004E16A4">
        <w:tblPrEx>
          <w:tblLook w:val="04A0" w:firstRow="1" w:lastRow="0" w:firstColumn="1" w:lastColumn="0" w:noHBand="0" w:noVBand="1"/>
        </w:tblPrEx>
        <w:trPr>
          <w:trHeight w:val="299"/>
        </w:trPr>
        <w:tc>
          <w:tcPr>
            <w:cnfStyle w:val="001000000000" w:firstRow="0" w:lastRow="0" w:firstColumn="1" w:lastColumn="0" w:oddVBand="0" w:evenVBand="0" w:oddHBand="0" w:evenHBand="0" w:firstRowFirstColumn="0" w:firstRowLastColumn="0" w:lastRowFirstColumn="0" w:lastRowLastColumn="0"/>
            <w:tcW w:w="5000" w:type="pct"/>
            <w:shd w:val="clear" w:color="auto" w:fill="FDEFD6" w:themeFill="accent1" w:themeFillTint="33"/>
          </w:tcPr>
          <w:p w14:paraId="66D254C2" w14:textId="4651DC99" w:rsidR="00323DC2" w:rsidRPr="00131BB2" w:rsidRDefault="000B6C6D" w:rsidP="00323DC2">
            <w:pPr>
              <w:rPr>
                <w:b w:val="0"/>
                <w:lang w:val="es-CO"/>
              </w:rPr>
            </w:pPr>
            <w:r w:rsidRPr="00131BB2">
              <w:rPr>
                <w:lang w:val="es-CO"/>
              </w:rPr>
              <w:t xml:space="preserve">Criterio de evaluación </w:t>
            </w:r>
            <w:r w:rsidR="006C59FB" w:rsidRPr="00131BB2">
              <w:rPr>
                <w:lang w:val="es-CO"/>
              </w:rPr>
              <w:t>1</w:t>
            </w:r>
            <w:r w:rsidR="00297B27" w:rsidRPr="00131BB2">
              <w:rPr>
                <w:lang w:val="es-CO"/>
              </w:rPr>
              <w:t>(d)(</w:t>
            </w:r>
            <w:r w:rsidR="00323DC2" w:rsidRPr="00131BB2">
              <w:rPr>
                <w:lang w:val="es-CO"/>
              </w:rPr>
              <w:t>a):</w:t>
            </w:r>
          </w:p>
          <w:p w14:paraId="2E0A9688" w14:textId="7DF5E922" w:rsidR="00323DC2" w:rsidRPr="00131BB2" w:rsidRDefault="00761FEC" w:rsidP="00323DC2">
            <w:pPr>
              <w:rPr>
                <w:b w:val="0"/>
                <w:lang w:val="es-CO"/>
              </w:rPr>
            </w:pPr>
            <w:r w:rsidRPr="00131BB2">
              <w:rPr>
                <w:b w:val="0"/>
                <w:lang w:val="es-CO"/>
              </w:rPr>
              <w:t>Establece que la participación de las partes interesadas es justa y se basa en las calificaciones, de acuerdo con las reglas de elegibilidad y exclusiones.</w:t>
            </w:r>
          </w:p>
        </w:tc>
      </w:tr>
      <w:tr w:rsidR="00686135" w:rsidRPr="00131BB2" w14:paraId="5DA3DB03" w14:textId="77777777" w:rsidTr="00ED45EE">
        <w:trPr>
          <w:cnfStyle w:val="000000100000" w:firstRow="0" w:lastRow="0" w:firstColumn="0" w:lastColumn="0" w:oddVBand="0" w:evenVBand="0" w:oddHBand="1" w:evenHBand="0" w:firstRowFirstColumn="0" w:firstRowLastColumn="0" w:lastRowFirstColumn="0" w:lastRowLastColumn="0"/>
          <w:trHeight w:val="366"/>
        </w:trPr>
        <w:tc>
          <w:tcPr>
            <w:cnfStyle w:val="000010000000" w:firstRow="0" w:lastRow="0" w:firstColumn="0" w:lastColumn="0" w:oddVBand="1" w:evenVBand="0" w:oddHBand="0" w:evenHBand="0" w:firstRowFirstColumn="0" w:firstRowLastColumn="0" w:lastRowFirstColumn="0" w:lastRowLastColumn="0"/>
            <w:tcW w:w="5000" w:type="pct"/>
            <w:shd w:val="clear" w:color="auto" w:fill="FFFFFF" w:themeFill="background1"/>
          </w:tcPr>
          <w:p w14:paraId="4CF49278" w14:textId="5422A688" w:rsidR="00686135" w:rsidRPr="00131BB2" w:rsidRDefault="00686135" w:rsidP="00ED45EE">
            <w:pPr>
              <w:rPr>
                <w:lang w:val="es-CO"/>
              </w:rPr>
            </w:pPr>
            <w:r w:rsidRPr="00131BB2">
              <w:rPr>
                <w:b/>
                <w:lang w:val="es-CO"/>
              </w:rPr>
              <w:t>Conclusión</w:t>
            </w:r>
            <w:r w:rsidRPr="00131BB2">
              <w:rPr>
                <w:lang w:val="es-CO"/>
              </w:rPr>
              <w:t xml:space="preserve">: </w:t>
            </w:r>
            <w:sdt>
              <w:sdtPr>
                <w:rPr>
                  <w:lang w:val="es-CO"/>
                </w:rPr>
                <w:alias w:val="Conclusion"/>
                <w:tag w:val="Conclusion"/>
                <w:id w:val="-1783570973"/>
                <w:placeholder>
                  <w:docPart w:val="3A40060C912C48B7AB5CBEB2650AA33B"/>
                </w:placeholder>
                <w:showingPlcHdr/>
                <w:dropDownList>
                  <w:listItem w:value="Choose an item."/>
                  <w:listItem w:displayText="Brecha de alto riesgo + bandera roja" w:value="Brecha de alto riesgo + bandera roja"/>
                  <w:listItem w:displayText="Brecha de alto riesgo" w:value="Brecha de alto riesgo"/>
                  <w:listItem w:displayText="Brecha de riesgo medio" w:value="Brecha de riesgo medio"/>
                  <w:listItem w:displayText="Brecha de bajo riesgo" w:value="Brecha de bajo riesgo"/>
                  <w:listItem w:displayText="Sin brecha" w:value="Sin brecha"/>
                </w:dropDownList>
              </w:sdtPr>
              <w:sdtEndPr/>
              <w:sdtContent>
                <w:r w:rsidR="00F3549F" w:rsidRPr="00131BB2">
                  <w:rPr>
                    <w:rStyle w:val="PlaceholderText"/>
                    <w:lang w:val="es-CO"/>
                  </w:rPr>
                  <w:t>Choose an item.</w:t>
                </w:r>
              </w:sdtContent>
            </w:sdt>
          </w:p>
        </w:tc>
      </w:tr>
      <w:tr w:rsidR="00323DC2" w:rsidRPr="00131BB2" w14:paraId="56EB9031" w14:textId="77777777" w:rsidTr="004E16A4">
        <w:tblPrEx>
          <w:tblLook w:val="04A0" w:firstRow="1" w:lastRow="0" w:firstColumn="1" w:lastColumn="0" w:noHBand="0" w:noVBand="1"/>
        </w:tblPrEx>
        <w:trPr>
          <w:trHeight w:val="770"/>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65039EAF" w14:textId="2BAB6AFF" w:rsidR="00323DC2" w:rsidRPr="00131BB2" w:rsidRDefault="000B6C6D" w:rsidP="004631DE">
            <w:pPr>
              <w:jc w:val="left"/>
              <w:rPr>
                <w:b w:val="0"/>
                <w:lang w:val="es-CO"/>
              </w:rPr>
            </w:pPr>
            <w:r w:rsidRPr="00131BB2">
              <w:rPr>
                <w:lang w:val="es-CO"/>
              </w:rPr>
              <w:lastRenderedPageBreak/>
              <w:t>Análisis cualitativo</w:t>
            </w:r>
            <w:r w:rsidR="00F47E0B" w:rsidRPr="00131BB2">
              <w:rPr>
                <w:lang w:val="es-CO"/>
              </w:rPr>
              <w:br/>
            </w:r>
          </w:p>
        </w:tc>
      </w:tr>
      <w:tr w:rsidR="00323DC2" w:rsidRPr="00131BB2" w14:paraId="3031126D" w14:textId="77777777" w:rsidTr="004E16A4">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856"/>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2C00A7C6" w14:textId="35FBB7F9" w:rsidR="00323DC2" w:rsidRPr="00131BB2" w:rsidRDefault="000B6C6D" w:rsidP="004631DE">
            <w:pPr>
              <w:jc w:val="left"/>
              <w:rPr>
                <w:b w:val="0"/>
                <w:lang w:val="es-CO"/>
              </w:rPr>
            </w:pPr>
            <w:r w:rsidRPr="00131BB2">
              <w:rPr>
                <w:lang w:val="es-CO"/>
              </w:rPr>
              <w:t>Análisis de brechas</w:t>
            </w:r>
            <w:r w:rsidR="00F47E0B" w:rsidRPr="00131BB2">
              <w:rPr>
                <w:lang w:val="es-CO"/>
              </w:rPr>
              <w:br/>
            </w:r>
          </w:p>
        </w:tc>
      </w:tr>
      <w:tr w:rsidR="00323DC2" w:rsidRPr="00131BB2" w14:paraId="6BE13553" w14:textId="77777777" w:rsidTr="004E16A4">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440AC2D5" w14:textId="23AD9D2D" w:rsidR="00323DC2" w:rsidRPr="00131BB2" w:rsidRDefault="000B6C6D" w:rsidP="004631DE">
            <w:pPr>
              <w:jc w:val="left"/>
              <w:rPr>
                <w:b w:val="0"/>
                <w:lang w:val="es-CO"/>
              </w:rPr>
            </w:pPr>
            <w:r w:rsidRPr="00131BB2">
              <w:rPr>
                <w:lang w:val="es-CO"/>
              </w:rPr>
              <w:t>Recomendaciones</w:t>
            </w:r>
            <w:r w:rsidR="00F47E0B" w:rsidRPr="00131BB2">
              <w:rPr>
                <w:lang w:val="es-CO"/>
              </w:rPr>
              <w:br/>
            </w:r>
          </w:p>
        </w:tc>
      </w:tr>
      <w:tr w:rsidR="00323DC2" w:rsidRPr="002954F6" w14:paraId="08463A7F" w14:textId="77777777" w:rsidTr="004E16A4">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5000" w:type="pct"/>
          </w:tcPr>
          <w:p w14:paraId="3BD4EE6D" w14:textId="73B09A04" w:rsidR="00323DC2" w:rsidRPr="00131BB2" w:rsidRDefault="000B6C6D" w:rsidP="00323DC2">
            <w:pPr>
              <w:rPr>
                <w:b w:val="0"/>
                <w:lang w:val="es-CO"/>
              </w:rPr>
            </w:pPr>
            <w:r w:rsidRPr="00131BB2">
              <w:rPr>
                <w:lang w:val="es-CO"/>
              </w:rPr>
              <w:t xml:space="preserve">Criterio de evaluación </w:t>
            </w:r>
            <w:r w:rsidR="006C59FB" w:rsidRPr="00131BB2">
              <w:rPr>
                <w:lang w:val="es-CO"/>
              </w:rPr>
              <w:t>1</w:t>
            </w:r>
            <w:r w:rsidR="00297B27" w:rsidRPr="00131BB2">
              <w:rPr>
                <w:lang w:val="es-CO"/>
              </w:rPr>
              <w:t>(d)(</w:t>
            </w:r>
            <w:r w:rsidR="00323DC2" w:rsidRPr="00131BB2">
              <w:rPr>
                <w:lang w:val="es-CO"/>
              </w:rPr>
              <w:t>b):</w:t>
            </w:r>
          </w:p>
          <w:p w14:paraId="72CB9CAB" w14:textId="2FCB20B7" w:rsidR="00323DC2" w:rsidRPr="00131BB2" w:rsidRDefault="00761FEC" w:rsidP="00323DC2">
            <w:pPr>
              <w:rPr>
                <w:b w:val="0"/>
                <w:lang w:val="es-CO"/>
              </w:rPr>
            </w:pPr>
            <w:r w:rsidRPr="00131BB2">
              <w:rPr>
                <w:b w:val="0"/>
                <w:lang w:val="es-CO"/>
              </w:rPr>
              <w:t>Asegura que no haya barreras a la participación en el mercado de contratación pública</w:t>
            </w:r>
            <w:r w:rsidR="00323DC2" w:rsidRPr="00131BB2">
              <w:rPr>
                <w:b w:val="0"/>
                <w:lang w:val="es-CO"/>
              </w:rPr>
              <w:t>.</w:t>
            </w:r>
          </w:p>
        </w:tc>
      </w:tr>
      <w:tr w:rsidR="00686135" w:rsidRPr="00131BB2" w14:paraId="2584CEE7" w14:textId="77777777" w:rsidTr="00ED45EE">
        <w:trPr>
          <w:trHeight w:val="366"/>
        </w:trPr>
        <w:tc>
          <w:tcPr>
            <w:cnfStyle w:val="000010000000" w:firstRow="0" w:lastRow="0" w:firstColumn="0" w:lastColumn="0" w:oddVBand="1" w:evenVBand="0" w:oddHBand="0" w:evenHBand="0" w:firstRowFirstColumn="0" w:firstRowLastColumn="0" w:lastRowFirstColumn="0" w:lastRowLastColumn="0"/>
            <w:tcW w:w="5000" w:type="pct"/>
            <w:shd w:val="clear" w:color="auto" w:fill="FFFFFF" w:themeFill="background1"/>
          </w:tcPr>
          <w:p w14:paraId="5D79D247" w14:textId="48A82304" w:rsidR="00686135" w:rsidRPr="00131BB2" w:rsidRDefault="00686135" w:rsidP="00ED45EE">
            <w:pPr>
              <w:rPr>
                <w:lang w:val="es-CO"/>
              </w:rPr>
            </w:pPr>
            <w:r w:rsidRPr="00131BB2">
              <w:rPr>
                <w:b/>
                <w:lang w:val="es-CO"/>
              </w:rPr>
              <w:t>Conclusión</w:t>
            </w:r>
            <w:r w:rsidRPr="00131BB2">
              <w:rPr>
                <w:lang w:val="es-CO"/>
              </w:rPr>
              <w:t xml:space="preserve">: </w:t>
            </w:r>
            <w:sdt>
              <w:sdtPr>
                <w:rPr>
                  <w:lang w:val="es-CO"/>
                </w:rPr>
                <w:alias w:val="Conclusion"/>
                <w:tag w:val="Conclusion"/>
                <w:id w:val="-877398543"/>
                <w:placeholder>
                  <w:docPart w:val="47CFA008A8DD49FAA2F188749A8F83FB"/>
                </w:placeholder>
                <w:showingPlcHdr/>
                <w:dropDownList>
                  <w:listItem w:value="Choose an item."/>
                  <w:listItem w:displayText="Brecha de alto riesgo + bandera roja" w:value="Brecha de alto riesgo + bandera roja"/>
                  <w:listItem w:displayText="Brecha de alto riesgo" w:value="Brecha de alto riesgo"/>
                  <w:listItem w:displayText="Brecha de riesgo medio" w:value="Brecha de riesgo medio"/>
                  <w:listItem w:displayText="Brecha de bajo riesgo" w:value="Brecha de bajo riesgo"/>
                  <w:listItem w:displayText="Sin brecha" w:value="Sin brecha"/>
                </w:dropDownList>
              </w:sdtPr>
              <w:sdtEndPr/>
              <w:sdtContent>
                <w:r w:rsidR="00F3549F" w:rsidRPr="00131BB2">
                  <w:rPr>
                    <w:rStyle w:val="PlaceholderText"/>
                    <w:lang w:val="es-CO"/>
                  </w:rPr>
                  <w:t>Choose an item.</w:t>
                </w:r>
              </w:sdtContent>
            </w:sdt>
          </w:p>
        </w:tc>
      </w:tr>
      <w:tr w:rsidR="00323DC2" w:rsidRPr="00131BB2" w14:paraId="1EA7F5F5" w14:textId="77777777" w:rsidTr="004E16A4">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2F3EFE21" w14:textId="6868D1C6" w:rsidR="00323DC2" w:rsidRPr="00131BB2" w:rsidRDefault="000B6C6D" w:rsidP="004631DE">
            <w:pPr>
              <w:jc w:val="left"/>
              <w:rPr>
                <w:b w:val="0"/>
                <w:lang w:val="es-CO"/>
              </w:rPr>
            </w:pPr>
            <w:r w:rsidRPr="00131BB2">
              <w:rPr>
                <w:lang w:val="es-CO"/>
              </w:rPr>
              <w:t>Análisis cualitativo</w:t>
            </w:r>
            <w:r w:rsidR="00F47E0B" w:rsidRPr="00131BB2">
              <w:rPr>
                <w:lang w:val="es-CO"/>
              </w:rPr>
              <w:br/>
            </w:r>
          </w:p>
        </w:tc>
      </w:tr>
      <w:tr w:rsidR="00323DC2" w:rsidRPr="00131BB2" w14:paraId="11B5CC7E" w14:textId="77777777" w:rsidTr="004E16A4">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698AED12" w14:textId="0FA01DBB" w:rsidR="00323DC2" w:rsidRPr="00131BB2" w:rsidRDefault="000B6C6D" w:rsidP="004631DE">
            <w:pPr>
              <w:jc w:val="left"/>
              <w:rPr>
                <w:b w:val="0"/>
                <w:lang w:val="es-CO"/>
              </w:rPr>
            </w:pPr>
            <w:r w:rsidRPr="00131BB2">
              <w:rPr>
                <w:lang w:val="es-CO"/>
              </w:rPr>
              <w:t>Análisis de brechas</w:t>
            </w:r>
            <w:r w:rsidR="00F47E0B" w:rsidRPr="00131BB2">
              <w:rPr>
                <w:lang w:val="es-CO"/>
              </w:rPr>
              <w:br/>
            </w:r>
          </w:p>
        </w:tc>
      </w:tr>
      <w:tr w:rsidR="00323DC2" w:rsidRPr="00131BB2" w14:paraId="2C7BC857" w14:textId="77777777" w:rsidTr="004E16A4">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7C7EEDF5" w14:textId="45FD86A0" w:rsidR="00323DC2" w:rsidRPr="00131BB2" w:rsidRDefault="000B6C6D" w:rsidP="004631DE">
            <w:pPr>
              <w:jc w:val="left"/>
              <w:rPr>
                <w:b w:val="0"/>
                <w:lang w:val="es-CO"/>
              </w:rPr>
            </w:pPr>
            <w:r w:rsidRPr="00131BB2">
              <w:rPr>
                <w:lang w:val="es-CO"/>
              </w:rPr>
              <w:t>Recomendaciones</w:t>
            </w:r>
            <w:r w:rsidR="00F47E0B" w:rsidRPr="00131BB2">
              <w:rPr>
                <w:lang w:val="es-CO"/>
              </w:rPr>
              <w:br/>
            </w:r>
          </w:p>
        </w:tc>
      </w:tr>
      <w:tr w:rsidR="00323DC2" w:rsidRPr="002954F6" w14:paraId="29EEE7A1" w14:textId="77777777" w:rsidTr="004E16A4">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FDEFD6" w:themeFill="accent1" w:themeFillTint="33"/>
          </w:tcPr>
          <w:p w14:paraId="517178B5" w14:textId="2CE9A61C" w:rsidR="00323DC2" w:rsidRPr="00131BB2" w:rsidRDefault="000B6C6D" w:rsidP="00323DC2">
            <w:pPr>
              <w:rPr>
                <w:b w:val="0"/>
                <w:lang w:val="es-CO"/>
              </w:rPr>
            </w:pPr>
            <w:r w:rsidRPr="00131BB2">
              <w:rPr>
                <w:lang w:val="es-CO"/>
              </w:rPr>
              <w:t xml:space="preserve">Criterio de evaluación </w:t>
            </w:r>
            <w:r w:rsidR="006C59FB" w:rsidRPr="00131BB2">
              <w:rPr>
                <w:lang w:val="es-CO"/>
              </w:rPr>
              <w:t>1</w:t>
            </w:r>
            <w:r w:rsidR="00297B27" w:rsidRPr="00131BB2">
              <w:rPr>
                <w:lang w:val="es-CO"/>
              </w:rPr>
              <w:t>(d)(</w:t>
            </w:r>
            <w:r w:rsidR="00323DC2" w:rsidRPr="00131BB2">
              <w:rPr>
                <w:lang w:val="es-CO"/>
              </w:rPr>
              <w:t>c):</w:t>
            </w:r>
          </w:p>
          <w:p w14:paraId="0930A321" w14:textId="694849BF" w:rsidR="00323DC2" w:rsidRPr="00131BB2" w:rsidRDefault="00761FEC" w:rsidP="00323DC2">
            <w:pPr>
              <w:rPr>
                <w:b w:val="0"/>
                <w:lang w:val="es-CO"/>
              </w:rPr>
            </w:pPr>
            <w:r w:rsidRPr="00131BB2">
              <w:rPr>
                <w:b w:val="0"/>
                <w:lang w:val="es-CO"/>
              </w:rPr>
              <w:t>Detalla los requisitos de elegibilidad y regula las exclusiones por actividades delictivas o corruptas, por</w:t>
            </w:r>
            <w:r w:rsidR="00083255" w:rsidRPr="00131BB2">
              <w:rPr>
                <w:b w:val="0"/>
                <w:lang w:val="es-CO"/>
              </w:rPr>
              <w:t xml:space="preserve"> </w:t>
            </w:r>
            <w:r w:rsidRPr="00131BB2">
              <w:rPr>
                <w:b w:val="0"/>
                <w:lang w:val="es-CO"/>
              </w:rPr>
              <w:t>exclusión administrativa bajo la ley, sujeta al debido proceso, o la prohibición de relaciones comerciales</w:t>
            </w:r>
            <w:r w:rsidR="00323DC2" w:rsidRPr="00131BB2">
              <w:rPr>
                <w:b w:val="0"/>
                <w:lang w:val="es-CO"/>
              </w:rPr>
              <w:t>.</w:t>
            </w:r>
          </w:p>
        </w:tc>
      </w:tr>
      <w:tr w:rsidR="00686135" w:rsidRPr="00131BB2" w14:paraId="3E18AF4E" w14:textId="77777777" w:rsidTr="00ED45EE">
        <w:trPr>
          <w:cnfStyle w:val="000000100000" w:firstRow="0" w:lastRow="0" w:firstColumn="0" w:lastColumn="0" w:oddVBand="0" w:evenVBand="0" w:oddHBand="1" w:evenHBand="0" w:firstRowFirstColumn="0" w:firstRowLastColumn="0" w:lastRowFirstColumn="0" w:lastRowLastColumn="0"/>
          <w:trHeight w:val="366"/>
        </w:trPr>
        <w:tc>
          <w:tcPr>
            <w:cnfStyle w:val="000010000000" w:firstRow="0" w:lastRow="0" w:firstColumn="0" w:lastColumn="0" w:oddVBand="1" w:evenVBand="0" w:oddHBand="0" w:evenHBand="0" w:firstRowFirstColumn="0" w:firstRowLastColumn="0" w:lastRowFirstColumn="0" w:lastRowLastColumn="0"/>
            <w:tcW w:w="5000" w:type="pct"/>
            <w:shd w:val="clear" w:color="auto" w:fill="FFFFFF" w:themeFill="background1"/>
          </w:tcPr>
          <w:p w14:paraId="15E99C2A" w14:textId="7A491413" w:rsidR="00686135" w:rsidRPr="00131BB2" w:rsidRDefault="00686135" w:rsidP="00ED45EE">
            <w:pPr>
              <w:rPr>
                <w:lang w:val="es-CO"/>
              </w:rPr>
            </w:pPr>
            <w:r w:rsidRPr="00131BB2">
              <w:rPr>
                <w:b/>
                <w:lang w:val="es-CO"/>
              </w:rPr>
              <w:t>Conclusión</w:t>
            </w:r>
            <w:r w:rsidRPr="00131BB2">
              <w:rPr>
                <w:lang w:val="es-CO"/>
              </w:rPr>
              <w:t xml:space="preserve">: </w:t>
            </w:r>
            <w:sdt>
              <w:sdtPr>
                <w:rPr>
                  <w:lang w:val="es-CO"/>
                </w:rPr>
                <w:alias w:val="Conclusion"/>
                <w:tag w:val="Conclusion"/>
                <w:id w:val="-1688901393"/>
                <w:placeholder>
                  <w:docPart w:val="041DAB9251A846AB9AF40E7E62C9DCD0"/>
                </w:placeholder>
                <w:showingPlcHdr/>
                <w:dropDownList>
                  <w:listItem w:value="Choose an item."/>
                  <w:listItem w:displayText="Brecha de alto riesgo + bandera roja" w:value="Brecha de alto riesgo + bandera roja"/>
                  <w:listItem w:displayText="Brecha de alto riesgo" w:value="Brecha de alto riesgo"/>
                  <w:listItem w:displayText="Brecha de riesgo medio" w:value="Brecha de riesgo medio"/>
                  <w:listItem w:displayText="Brecha de bajo riesgo" w:value="Brecha de bajo riesgo"/>
                  <w:listItem w:displayText="Sin brecha" w:value="Sin brecha"/>
                </w:dropDownList>
              </w:sdtPr>
              <w:sdtEndPr/>
              <w:sdtContent>
                <w:r w:rsidR="00F3549F" w:rsidRPr="00131BB2">
                  <w:rPr>
                    <w:rStyle w:val="PlaceholderText"/>
                    <w:lang w:val="es-CO"/>
                  </w:rPr>
                  <w:t>Choose an item.</w:t>
                </w:r>
              </w:sdtContent>
            </w:sdt>
          </w:p>
        </w:tc>
      </w:tr>
      <w:tr w:rsidR="00323DC2" w:rsidRPr="00131BB2" w14:paraId="2AF1A59E" w14:textId="77777777" w:rsidTr="004E16A4">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13B89325" w14:textId="069FE9B3" w:rsidR="00323DC2" w:rsidRPr="00131BB2" w:rsidRDefault="000B6C6D" w:rsidP="004631DE">
            <w:pPr>
              <w:jc w:val="left"/>
              <w:rPr>
                <w:b w:val="0"/>
                <w:lang w:val="es-CO"/>
              </w:rPr>
            </w:pPr>
            <w:r w:rsidRPr="00131BB2">
              <w:rPr>
                <w:lang w:val="es-CO"/>
              </w:rPr>
              <w:t>Análisis cualitativo</w:t>
            </w:r>
            <w:r w:rsidR="00F47E0B" w:rsidRPr="00131BB2">
              <w:rPr>
                <w:lang w:val="es-CO"/>
              </w:rPr>
              <w:br/>
            </w:r>
          </w:p>
        </w:tc>
      </w:tr>
      <w:tr w:rsidR="00323DC2" w:rsidRPr="00131BB2" w14:paraId="3EFF2B94" w14:textId="77777777" w:rsidTr="004E16A4">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640C17F0" w14:textId="1003712F" w:rsidR="00323DC2" w:rsidRPr="00131BB2" w:rsidRDefault="000B6C6D" w:rsidP="004631DE">
            <w:pPr>
              <w:jc w:val="left"/>
              <w:rPr>
                <w:b w:val="0"/>
                <w:lang w:val="es-CO"/>
              </w:rPr>
            </w:pPr>
            <w:r w:rsidRPr="00131BB2">
              <w:rPr>
                <w:lang w:val="es-CO"/>
              </w:rPr>
              <w:t>Análisis de brechas</w:t>
            </w:r>
            <w:r w:rsidR="00F47E0B" w:rsidRPr="00131BB2">
              <w:rPr>
                <w:lang w:val="es-CO"/>
              </w:rPr>
              <w:br/>
            </w:r>
          </w:p>
        </w:tc>
      </w:tr>
      <w:tr w:rsidR="00323DC2" w:rsidRPr="00131BB2" w14:paraId="7589AE84" w14:textId="77777777" w:rsidTr="004E16A4">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1641CE07" w14:textId="42BF29E4" w:rsidR="00323DC2" w:rsidRPr="00131BB2" w:rsidRDefault="000B6C6D" w:rsidP="004631DE">
            <w:pPr>
              <w:jc w:val="left"/>
              <w:rPr>
                <w:b w:val="0"/>
                <w:lang w:val="es-CO"/>
              </w:rPr>
            </w:pPr>
            <w:r w:rsidRPr="00131BB2">
              <w:rPr>
                <w:lang w:val="es-CO"/>
              </w:rPr>
              <w:t>Recomendaciones</w:t>
            </w:r>
            <w:r w:rsidR="00F47E0B" w:rsidRPr="00131BB2">
              <w:rPr>
                <w:lang w:val="es-CO"/>
              </w:rPr>
              <w:br/>
            </w:r>
          </w:p>
        </w:tc>
      </w:tr>
      <w:tr w:rsidR="00323DC2" w:rsidRPr="002954F6" w14:paraId="48415366" w14:textId="77777777" w:rsidTr="004E16A4">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5000" w:type="pct"/>
          </w:tcPr>
          <w:p w14:paraId="7DF13C60" w14:textId="385AFAE7" w:rsidR="00323DC2" w:rsidRPr="00131BB2" w:rsidRDefault="000B6C6D" w:rsidP="00323DC2">
            <w:pPr>
              <w:rPr>
                <w:b w:val="0"/>
                <w:lang w:val="es-CO"/>
              </w:rPr>
            </w:pPr>
            <w:r w:rsidRPr="00131BB2">
              <w:rPr>
                <w:lang w:val="es-CO"/>
              </w:rPr>
              <w:t xml:space="preserve">Criterio de evaluación </w:t>
            </w:r>
            <w:r w:rsidR="006C59FB" w:rsidRPr="00131BB2">
              <w:rPr>
                <w:lang w:val="es-CO"/>
              </w:rPr>
              <w:t>1</w:t>
            </w:r>
            <w:r w:rsidR="00297B27" w:rsidRPr="00131BB2">
              <w:rPr>
                <w:lang w:val="es-CO"/>
              </w:rPr>
              <w:t>(d)(</w:t>
            </w:r>
            <w:r w:rsidR="00323DC2" w:rsidRPr="00131BB2">
              <w:rPr>
                <w:lang w:val="es-CO"/>
              </w:rPr>
              <w:t>d):</w:t>
            </w:r>
          </w:p>
          <w:p w14:paraId="2FDCE4C6" w14:textId="35B080B3" w:rsidR="00323DC2" w:rsidRPr="00131BB2" w:rsidRDefault="00761FEC" w:rsidP="00323DC2">
            <w:pPr>
              <w:rPr>
                <w:b w:val="0"/>
                <w:lang w:val="es-CO"/>
              </w:rPr>
            </w:pPr>
            <w:r w:rsidRPr="00131BB2">
              <w:rPr>
                <w:b w:val="0"/>
                <w:lang w:val="es-CO"/>
              </w:rPr>
              <w:t>Establece reglas para la participación de empresas públicas que promuev</w:t>
            </w:r>
            <w:r w:rsidR="005D1A6C">
              <w:rPr>
                <w:b w:val="0"/>
                <w:lang w:val="es-CO"/>
              </w:rPr>
              <w:t>e</w:t>
            </w:r>
            <w:r w:rsidRPr="00131BB2">
              <w:rPr>
                <w:b w:val="0"/>
                <w:lang w:val="es-CO"/>
              </w:rPr>
              <w:t>n una competencia justa</w:t>
            </w:r>
            <w:r w:rsidR="00323DC2" w:rsidRPr="00131BB2">
              <w:rPr>
                <w:b w:val="0"/>
                <w:lang w:val="es-CO"/>
              </w:rPr>
              <w:t>.</w:t>
            </w:r>
          </w:p>
        </w:tc>
      </w:tr>
      <w:tr w:rsidR="00686135" w:rsidRPr="00131BB2" w14:paraId="334F5F31" w14:textId="77777777" w:rsidTr="00ED45EE">
        <w:trPr>
          <w:trHeight w:val="366"/>
        </w:trPr>
        <w:tc>
          <w:tcPr>
            <w:cnfStyle w:val="000010000000" w:firstRow="0" w:lastRow="0" w:firstColumn="0" w:lastColumn="0" w:oddVBand="1" w:evenVBand="0" w:oddHBand="0" w:evenHBand="0" w:firstRowFirstColumn="0" w:firstRowLastColumn="0" w:lastRowFirstColumn="0" w:lastRowLastColumn="0"/>
            <w:tcW w:w="5000" w:type="pct"/>
            <w:shd w:val="clear" w:color="auto" w:fill="FFFFFF" w:themeFill="background1"/>
          </w:tcPr>
          <w:p w14:paraId="44FCDA4C" w14:textId="241AE582" w:rsidR="00686135" w:rsidRPr="00131BB2" w:rsidRDefault="00686135" w:rsidP="00ED45EE">
            <w:pPr>
              <w:rPr>
                <w:lang w:val="es-CO"/>
              </w:rPr>
            </w:pPr>
            <w:r w:rsidRPr="00131BB2">
              <w:rPr>
                <w:b/>
                <w:lang w:val="es-CO"/>
              </w:rPr>
              <w:t>Conclusión</w:t>
            </w:r>
            <w:r w:rsidRPr="00131BB2">
              <w:rPr>
                <w:lang w:val="es-CO"/>
              </w:rPr>
              <w:t xml:space="preserve">: </w:t>
            </w:r>
            <w:sdt>
              <w:sdtPr>
                <w:rPr>
                  <w:lang w:val="es-CO"/>
                </w:rPr>
                <w:alias w:val="Conclusion"/>
                <w:tag w:val="Conclusion"/>
                <w:id w:val="1301966950"/>
                <w:placeholder>
                  <w:docPart w:val="94ED53336FBF4607B9373AC47FE49604"/>
                </w:placeholder>
                <w:showingPlcHdr/>
                <w:dropDownList>
                  <w:listItem w:value="Choose an item."/>
                  <w:listItem w:displayText="Brecha de alto riesgo + bandera roja" w:value="Brecha de alto riesgo + bandera roja"/>
                  <w:listItem w:displayText="Brecha de alto riesgo" w:value="Brecha de alto riesgo"/>
                  <w:listItem w:displayText="Brecha de riesgo medio" w:value="Brecha de riesgo medio"/>
                  <w:listItem w:displayText="Brecha de bajo riesgo" w:value="Brecha de bajo riesgo"/>
                  <w:listItem w:displayText="Sin brecha" w:value="Sin brecha"/>
                </w:dropDownList>
              </w:sdtPr>
              <w:sdtEndPr/>
              <w:sdtContent>
                <w:r w:rsidR="00F3549F" w:rsidRPr="00131BB2">
                  <w:rPr>
                    <w:rStyle w:val="PlaceholderText"/>
                    <w:lang w:val="es-CO"/>
                  </w:rPr>
                  <w:t>Choose an item.</w:t>
                </w:r>
              </w:sdtContent>
            </w:sdt>
          </w:p>
        </w:tc>
      </w:tr>
      <w:tr w:rsidR="00323DC2" w:rsidRPr="00131BB2" w14:paraId="6EFEE45B" w14:textId="77777777" w:rsidTr="004E16A4">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42310E50" w14:textId="0D93D7A3" w:rsidR="00323DC2" w:rsidRPr="00131BB2" w:rsidRDefault="000B6C6D" w:rsidP="004631DE">
            <w:pPr>
              <w:jc w:val="left"/>
              <w:rPr>
                <w:b w:val="0"/>
                <w:lang w:val="es-CO"/>
              </w:rPr>
            </w:pPr>
            <w:r w:rsidRPr="00131BB2">
              <w:rPr>
                <w:lang w:val="es-CO"/>
              </w:rPr>
              <w:t>Análisis cualitativo</w:t>
            </w:r>
            <w:r w:rsidR="00F47E0B" w:rsidRPr="00131BB2">
              <w:rPr>
                <w:lang w:val="es-CO"/>
              </w:rPr>
              <w:br/>
            </w:r>
          </w:p>
        </w:tc>
      </w:tr>
      <w:tr w:rsidR="00323DC2" w:rsidRPr="00131BB2" w14:paraId="51E0CC2E" w14:textId="77777777" w:rsidTr="004E16A4">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62116F1E" w14:textId="7A64C1AE" w:rsidR="00323DC2" w:rsidRPr="00131BB2" w:rsidRDefault="000B6C6D" w:rsidP="004631DE">
            <w:pPr>
              <w:jc w:val="left"/>
              <w:rPr>
                <w:b w:val="0"/>
                <w:lang w:val="es-CO"/>
              </w:rPr>
            </w:pPr>
            <w:r w:rsidRPr="00131BB2">
              <w:rPr>
                <w:lang w:val="es-CO"/>
              </w:rPr>
              <w:t>Análisis de brechas</w:t>
            </w:r>
            <w:r w:rsidR="00F47E0B" w:rsidRPr="00131BB2">
              <w:rPr>
                <w:lang w:val="es-CO"/>
              </w:rPr>
              <w:br/>
            </w:r>
          </w:p>
        </w:tc>
      </w:tr>
      <w:tr w:rsidR="00323DC2" w:rsidRPr="00131BB2" w14:paraId="3B246BF4" w14:textId="77777777" w:rsidTr="004E16A4">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4488474F" w14:textId="4005C587" w:rsidR="00323DC2" w:rsidRPr="00131BB2" w:rsidRDefault="000B6C6D" w:rsidP="004631DE">
            <w:pPr>
              <w:jc w:val="left"/>
              <w:rPr>
                <w:b w:val="0"/>
                <w:lang w:val="es-CO"/>
              </w:rPr>
            </w:pPr>
            <w:r w:rsidRPr="00131BB2">
              <w:rPr>
                <w:lang w:val="es-CO"/>
              </w:rPr>
              <w:t>Recomendaciones</w:t>
            </w:r>
            <w:r w:rsidR="00F47E0B" w:rsidRPr="00131BB2">
              <w:rPr>
                <w:lang w:val="es-CO"/>
              </w:rPr>
              <w:br/>
            </w:r>
          </w:p>
        </w:tc>
      </w:tr>
      <w:tr w:rsidR="00323DC2" w:rsidRPr="002954F6" w14:paraId="41DBA7E8" w14:textId="77777777" w:rsidTr="004E16A4">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FDEFD6" w:themeFill="accent1" w:themeFillTint="33"/>
          </w:tcPr>
          <w:p w14:paraId="254BEC25" w14:textId="76F2E611" w:rsidR="00323DC2" w:rsidRPr="00131BB2" w:rsidRDefault="000B6C6D" w:rsidP="00323DC2">
            <w:pPr>
              <w:rPr>
                <w:b w:val="0"/>
                <w:lang w:val="es-CO"/>
              </w:rPr>
            </w:pPr>
            <w:r w:rsidRPr="00131BB2">
              <w:rPr>
                <w:lang w:val="es-CO"/>
              </w:rPr>
              <w:t xml:space="preserve">Criterio de evaluación </w:t>
            </w:r>
            <w:r w:rsidR="006C59FB" w:rsidRPr="00131BB2">
              <w:rPr>
                <w:lang w:val="es-CO"/>
              </w:rPr>
              <w:t>1</w:t>
            </w:r>
            <w:r w:rsidR="00297B27" w:rsidRPr="00131BB2">
              <w:rPr>
                <w:lang w:val="es-CO"/>
              </w:rPr>
              <w:t>(d)(</w:t>
            </w:r>
            <w:r w:rsidR="00323DC2" w:rsidRPr="00131BB2">
              <w:rPr>
                <w:lang w:val="es-CO"/>
              </w:rPr>
              <w:t>e):</w:t>
            </w:r>
          </w:p>
          <w:p w14:paraId="097E003C" w14:textId="0BFD2BEB" w:rsidR="00323DC2" w:rsidRPr="00131BB2" w:rsidRDefault="00761FEC" w:rsidP="00323DC2">
            <w:pPr>
              <w:rPr>
                <w:b w:val="0"/>
                <w:lang w:val="es-CO"/>
              </w:rPr>
            </w:pPr>
            <w:r w:rsidRPr="00131BB2">
              <w:rPr>
                <w:b w:val="0"/>
                <w:lang w:val="es-CO"/>
              </w:rPr>
              <w:t>Detalla los procedimientos que pueden usarse para determinar la elegibilidad de un oferente y su capacidad para ejecutar determinado contrato</w:t>
            </w:r>
            <w:r w:rsidR="00323DC2" w:rsidRPr="00131BB2">
              <w:rPr>
                <w:b w:val="0"/>
                <w:lang w:val="es-CO"/>
              </w:rPr>
              <w:t>.</w:t>
            </w:r>
          </w:p>
        </w:tc>
      </w:tr>
      <w:tr w:rsidR="00686135" w:rsidRPr="00131BB2" w14:paraId="469017D1" w14:textId="77777777" w:rsidTr="00ED45EE">
        <w:trPr>
          <w:cnfStyle w:val="000000100000" w:firstRow="0" w:lastRow="0" w:firstColumn="0" w:lastColumn="0" w:oddVBand="0" w:evenVBand="0" w:oddHBand="1" w:evenHBand="0" w:firstRowFirstColumn="0" w:firstRowLastColumn="0" w:lastRowFirstColumn="0" w:lastRowLastColumn="0"/>
          <w:trHeight w:val="366"/>
        </w:trPr>
        <w:tc>
          <w:tcPr>
            <w:cnfStyle w:val="000010000000" w:firstRow="0" w:lastRow="0" w:firstColumn="0" w:lastColumn="0" w:oddVBand="1" w:evenVBand="0" w:oddHBand="0" w:evenHBand="0" w:firstRowFirstColumn="0" w:firstRowLastColumn="0" w:lastRowFirstColumn="0" w:lastRowLastColumn="0"/>
            <w:tcW w:w="5000" w:type="pct"/>
            <w:shd w:val="clear" w:color="auto" w:fill="FFFFFF" w:themeFill="background1"/>
          </w:tcPr>
          <w:p w14:paraId="7251C8C5" w14:textId="4DE210C5" w:rsidR="00686135" w:rsidRPr="00131BB2" w:rsidRDefault="00686135" w:rsidP="00ED45EE">
            <w:pPr>
              <w:rPr>
                <w:lang w:val="es-CO"/>
              </w:rPr>
            </w:pPr>
            <w:r w:rsidRPr="00131BB2">
              <w:rPr>
                <w:b/>
                <w:lang w:val="es-CO"/>
              </w:rPr>
              <w:t>Conclusión</w:t>
            </w:r>
            <w:r w:rsidRPr="00131BB2">
              <w:rPr>
                <w:lang w:val="es-CO"/>
              </w:rPr>
              <w:t xml:space="preserve">: </w:t>
            </w:r>
            <w:sdt>
              <w:sdtPr>
                <w:rPr>
                  <w:lang w:val="es-CO"/>
                </w:rPr>
                <w:alias w:val="Conclusion"/>
                <w:tag w:val="Conclusion"/>
                <w:id w:val="-577666767"/>
                <w:placeholder>
                  <w:docPart w:val="528CDC613B6844F09A81F96990766775"/>
                </w:placeholder>
                <w:showingPlcHdr/>
                <w:dropDownList>
                  <w:listItem w:value="Choose an item."/>
                  <w:listItem w:displayText="Brecha de alto riesgo + bandera roja" w:value="Brecha de alto riesgo + bandera roja"/>
                  <w:listItem w:displayText="Brecha de alto riesgo" w:value="Brecha de alto riesgo"/>
                  <w:listItem w:displayText="Brecha de riesgo medio" w:value="Brecha de riesgo medio"/>
                  <w:listItem w:displayText="Brecha de bajo riesgo" w:value="Brecha de bajo riesgo"/>
                  <w:listItem w:displayText="Sin brecha" w:value="Sin brecha"/>
                </w:dropDownList>
              </w:sdtPr>
              <w:sdtEndPr/>
              <w:sdtContent>
                <w:r w:rsidR="00F3549F" w:rsidRPr="00131BB2">
                  <w:rPr>
                    <w:rStyle w:val="PlaceholderText"/>
                    <w:lang w:val="es-CO"/>
                  </w:rPr>
                  <w:t>Choose an item.</w:t>
                </w:r>
              </w:sdtContent>
            </w:sdt>
          </w:p>
        </w:tc>
      </w:tr>
      <w:tr w:rsidR="00323DC2" w:rsidRPr="00131BB2" w14:paraId="2E9F8AD5" w14:textId="77777777" w:rsidTr="004E16A4">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776D13DA" w14:textId="73263AC4" w:rsidR="00323DC2" w:rsidRPr="00131BB2" w:rsidRDefault="000B6C6D" w:rsidP="004631DE">
            <w:pPr>
              <w:jc w:val="left"/>
              <w:rPr>
                <w:b w:val="0"/>
                <w:lang w:val="es-CO"/>
              </w:rPr>
            </w:pPr>
            <w:r w:rsidRPr="00131BB2">
              <w:rPr>
                <w:lang w:val="es-CO"/>
              </w:rPr>
              <w:t>Análisis cualitativo</w:t>
            </w:r>
            <w:r w:rsidR="00F47E0B" w:rsidRPr="00131BB2">
              <w:rPr>
                <w:lang w:val="es-CO"/>
              </w:rPr>
              <w:br/>
            </w:r>
          </w:p>
        </w:tc>
      </w:tr>
      <w:tr w:rsidR="00323DC2" w:rsidRPr="00131BB2" w14:paraId="6B9FBB66" w14:textId="77777777" w:rsidTr="004E16A4">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39F0F2CF" w14:textId="41A97735" w:rsidR="00323DC2" w:rsidRPr="00131BB2" w:rsidRDefault="000B6C6D" w:rsidP="004631DE">
            <w:pPr>
              <w:jc w:val="left"/>
              <w:rPr>
                <w:b w:val="0"/>
                <w:lang w:val="es-CO"/>
              </w:rPr>
            </w:pPr>
            <w:r w:rsidRPr="00131BB2">
              <w:rPr>
                <w:lang w:val="es-CO"/>
              </w:rPr>
              <w:t>Análisis de brechas</w:t>
            </w:r>
            <w:r w:rsidR="00F47E0B" w:rsidRPr="00131BB2">
              <w:rPr>
                <w:lang w:val="es-CO"/>
              </w:rPr>
              <w:br/>
            </w:r>
          </w:p>
        </w:tc>
      </w:tr>
      <w:tr w:rsidR="00323DC2" w:rsidRPr="00131BB2" w14:paraId="65B290E9" w14:textId="77777777" w:rsidTr="004E16A4">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09A6F931" w14:textId="0D19AD81" w:rsidR="00323DC2" w:rsidRPr="00131BB2" w:rsidRDefault="000B6C6D" w:rsidP="004631DE">
            <w:pPr>
              <w:jc w:val="left"/>
              <w:rPr>
                <w:b w:val="0"/>
                <w:lang w:val="es-CO"/>
              </w:rPr>
            </w:pPr>
            <w:r w:rsidRPr="00131BB2">
              <w:rPr>
                <w:lang w:val="es-CO"/>
              </w:rPr>
              <w:t>Recomendaciones</w:t>
            </w:r>
            <w:r w:rsidR="00F47E0B" w:rsidRPr="00131BB2">
              <w:rPr>
                <w:lang w:val="es-CO"/>
              </w:rPr>
              <w:br/>
            </w:r>
          </w:p>
        </w:tc>
      </w:tr>
      <w:tr w:rsidR="004F33C5" w:rsidRPr="00131BB2" w14:paraId="675B00A9" w14:textId="77777777" w:rsidTr="004F33C5">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FCE0AE" w:themeFill="accent1" w:themeFillTint="66"/>
          </w:tcPr>
          <w:p w14:paraId="78AF4050" w14:textId="066E0C14" w:rsidR="004F33C5" w:rsidRPr="00131BB2" w:rsidRDefault="000B6C6D" w:rsidP="004F33C5">
            <w:pPr>
              <w:jc w:val="center"/>
              <w:rPr>
                <w:lang w:val="es-CO"/>
              </w:rPr>
            </w:pPr>
            <w:r w:rsidRPr="00131BB2">
              <w:rPr>
                <w:lang w:val="es-CO"/>
              </w:rPr>
              <w:t>Subindicador</w:t>
            </w:r>
            <w:r w:rsidR="004F33C5" w:rsidRPr="00131BB2">
              <w:rPr>
                <w:lang w:val="es-CO"/>
              </w:rPr>
              <w:t xml:space="preserve"> 1(e) </w:t>
            </w:r>
          </w:p>
          <w:p w14:paraId="23AABAC5" w14:textId="77777777" w:rsidR="00761FEC" w:rsidRPr="00131BB2" w:rsidRDefault="00761FEC" w:rsidP="004F33C5">
            <w:pPr>
              <w:jc w:val="center"/>
              <w:rPr>
                <w:b w:val="0"/>
                <w:bCs w:val="0"/>
                <w:lang w:val="es-CO"/>
              </w:rPr>
            </w:pPr>
            <w:r w:rsidRPr="00131BB2">
              <w:rPr>
                <w:lang w:val="es-CO"/>
              </w:rPr>
              <w:t xml:space="preserve">Documentación de contratación y especificaciones técnicas </w:t>
            </w:r>
          </w:p>
          <w:p w14:paraId="0596056E" w14:textId="68DC4E62" w:rsidR="004F33C5" w:rsidRPr="00131BB2" w:rsidRDefault="00761FEC" w:rsidP="004F33C5">
            <w:pPr>
              <w:jc w:val="center"/>
              <w:rPr>
                <w:lang w:val="es-CO"/>
              </w:rPr>
            </w:pPr>
            <w:r w:rsidRPr="00131BB2">
              <w:rPr>
                <w:b w:val="0"/>
                <w:lang w:val="es-CO"/>
              </w:rPr>
              <w:t>El marco legal cumple con las siguientes condiciones</w:t>
            </w:r>
            <w:r w:rsidR="004F33C5" w:rsidRPr="00131BB2">
              <w:rPr>
                <w:b w:val="0"/>
                <w:lang w:val="es-CO"/>
              </w:rPr>
              <w:t>:</w:t>
            </w:r>
          </w:p>
        </w:tc>
      </w:tr>
      <w:tr w:rsidR="00323DC2" w:rsidRPr="002954F6" w14:paraId="396FFE37" w14:textId="77777777" w:rsidTr="00546E84">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FDEFD6" w:themeFill="accent1" w:themeFillTint="33"/>
          </w:tcPr>
          <w:p w14:paraId="65C0E6C5" w14:textId="3F118FBC" w:rsidR="00323DC2" w:rsidRPr="00131BB2" w:rsidRDefault="000B6C6D" w:rsidP="00323DC2">
            <w:pPr>
              <w:rPr>
                <w:b w:val="0"/>
                <w:lang w:val="es-CO"/>
              </w:rPr>
            </w:pPr>
            <w:r w:rsidRPr="00131BB2">
              <w:rPr>
                <w:lang w:val="es-CO"/>
              </w:rPr>
              <w:lastRenderedPageBreak/>
              <w:t xml:space="preserve">Criterio de evaluación </w:t>
            </w:r>
            <w:r w:rsidR="006C59FB" w:rsidRPr="00131BB2">
              <w:rPr>
                <w:lang w:val="es-CO"/>
              </w:rPr>
              <w:t>1</w:t>
            </w:r>
            <w:r w:rsidR="00297B27" w:rsidRPr="00131BB2">
              <w:rPr>
                <w:lang w:val="es-CO"/>
              </w:rPr>
              <w:t>(e)(</w:t>
            </w:r>
            <w:r w:rsidR="00323DC2" w:rsidRPr="00131BB2">
              <w:rPr>
                <w:lang w:val="es-CO"/>
              </w:rPr>
              <w:t>a):</w:t>
            </w:r>
          </w:p>
          <w:p w14:paraId="3B40A112" w14:textId="3E451B5A" w:rsidR="00323DC2" w:rsidRPr="00131BB2" w:rsidRDefault="00761FEC" w:rsidP="00323DC2">
            <w:pPr>
              <w:rPr>
                <w:b w:val="0"/>
                <w:lang w:val="es-CO"/>
              </w:rPr>
            </w:pPr>
            <w:r w:rsidRPr="00131BB2">
              <w:rPr>
                <w:b w:val="0"/>
                <w:lang w:val="es-CO"/>
              </w:rPr>
              <w:t>Establece el contenido mínimo para los documentos de contratación y exige que el contenido sea el apropiado y suficiente como para que los oferentes puedan cumplir con el requisito</w:t>
            </w:r>
            <w:r w:rsidR="00323DC2" w:rsidRPr="00131BB2">
              <w:rPr>
                <w:b w:val="0"/>
                <w:lang w:val="es-CO"/>
              </w:rPr>
              <w:t>.</w:t>
            </w:r>
          </w:p>
        </w:tc>
      </w:tr>
      <w:tr w:rsidR="00686135" w:rsidRPr="00131BB2" w14:paraId="6E09DA7C" w14:textId="77777777" w:rsidTr="00ED45EE">
        <w:trPr>
          <w:cnfStyle w:val="000000100000" w:firstRow="0" w:lastRow="0" w:firstColumn="0" w:lastColumn="0" w:oddVBand="0" w:evenVBand="0" w:oddHBand="1" w:evenHBand="0" w:firstRowFirstColumn="0" w:firstRowLastColumn="0" w:lastRowFirstColumn="0" w:lastRowLastColumn="0"/>
          <w:trHeight w:val="366"/>
        </w:trPr>
        <w:tc>
          <w:tcPr>
            <w:cnfStyle w:val="000010000000" w:firstRow="0" w:lastRow="0" w:firstColumn="0" w:lastColumn="0" w:oddVBand="1" w:evenVBand="0" w:oddHBand="0" w:evenHBand="0" w:firstRowFirstColumn="0" w:firstRowLastColumn="0" w:lastRowFirstColumn="0" w:lastRowLastColumn="0"/>
            <w:tcW w:w="5000" w:type="pct"/>
            <w:shd w:val="clear" w:color="auto" w:fill="FFFFFF" w:themeFill="background1"/>
          </w:tcPr>
          <w:p w14:paraId="4BC20A16" w14:textId="194C98D2" w:rsidR="00686135" w:rsidRPr="00131BB2" w:rsidRDefault="00686135" w:rsidP="00ED45EE">
            <w:pPr>
              <w:rPr>
                <w:lang w:val="es-CO"/>
              </w:rPr>
            </w:pPr>
            <w:r w:rsidRPr="00131BB2">
              <w:rPr>
                <w:b/>
                <w:lang w:val="es-CO"/>
              </w:rPr>
              <w:t>Conclusión</w:t>
            </w:r>
            <w:r w:rsidRPr="00131BB2">
              <w:rPr>
                <w:lang w:val="es-CO"/>
              </w:rPr>
              <w:t xml:space="preserve">: </w:t>
            </w:r>
            <w:sdt>
              <w:sdtPr>
                <w:rPr>
                  <w:lang w:val="es-CO"/>
                </w:rPr>
                <w:alias w:val="Conclusion"/>
                <w:tag w:val="Conclusion"/>
                <w:id w:val="1679535767"/>
                <w:placeholder>
                  <w:docPart w:val="10732752809147349741C98F4AF7F150"/>
                </w:placeholder>
                <w:showingPlcHdr/>
                <w:dropDownList>
                  <w:listItem w:value="Choose an item."/>
                  <w:listItem w:displayText="Brecha de alto riesgo + bandera roja" w:value="Brecha de alto riesgo + bandera roja"/>
                  <w:listItem w:displayText="Brecha de alto riesgo" w:value="Brecha de alto riesgo"/>
                  <w:listItem w:displayText="Brecha de riesgo medio" w:value="Brecha de riesgo medio"/>
                  <w:listItem w:displayText="Brecha de bajo riesgo" w:value="Brecha de bajo riesgo"/>
                  <w:listItem w:displayText="Sin brecha" w:value="Sin brecha"/>
                </w:dropDownList>
              </w:sdtPr>
              <w:sdtEndPr/>
              <w:sdtContent>
                <w:r w:rsidR="00F3549F" w:rsidRPr="00131BB2">
                  <w:rPr>
                    <w:rStyle w:val="PlaceholderText"/>
                    <w:lang w:val="es-CO"/>
                  </w:rPr>
                  <w:t>Choose an item.</w:t>
                </w:r>
              </w:sdtContent>
            </w:sdt>
          </w:p>
        </w:tc>
      </w:tr>
      <w:tr w:rsidR="00323DC2" w:rsidRPr="00131BB2" w14:paraId="4D28F4FB" w14:textId="77777777" w:rsidTr="004E16A4">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0D9CA314" w14:textId="18E958A1" w:rsidR="00323DC2" w:rsidRPr="00131BB2" w:rsidRDefault="000B6C6D" w:rsidP="004631DE">
            <w:pPr>
              <w:jc w:val="left"/>
              <w:rPr>
                <w:b w:val="0"/>
                <w:lang w:val="es-CO"/>
              </w:rPr>
            </w:pPr>
            <w:r w:rsidRPr="00131BB2">
              <w:rPr>
                <w:lang w:val="es-CO"/>
              </w:rPr>
              <w:t>Análisis cualitativo</w:t>
            </w:r>
            <w:r w:rsidR="00F47E0B" w:rsidRPr="00131BB2">
              <w:rPr>
                <w:lang w:val="es-CO"/>
              </w:rPr>
              <w:br/>
            </w:r>
          </w:p>
        </w:tc>
      </w:tr>
      <w:tr w:rsidR="00323DC2" w:rsidRPr="00131BB2" w14:paraId="53083FE3" w14:textId="77777777" w:rsidTr="004E16A4">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7EF6898F" w14:textId="6A5F8DEB" w:rsidR="00323DC2" w:rsidRPr="00131BB2" w:rsidRDefault="000B6C6D" w:rsidP="004631DE">
            <w:pPr>
              <w:jc w:val="left"/>
              <w:rPr>
                <w:b w:val="0"/>
                <w:lang w:val="es-CO"/>
              </w:rPr>
            </w:pPr>
            <w:r w:rsidRPr="00131BB2">
              <w:rPr>
                <w:lang w:val="es-CO"/>
              </w:rPr>
              <w:t>Análisis de brechas</w:t>
            </w:r>
            <w:r w:rsidR="00F47E0B" w:rsidRPr="00131BB2">
              <w:rPr>
                <w:lang w:val="es-CO"/>
              </w:rPr>
              <w:br/>
            </w:r>
          </w:p>
        </w:tc>
      </w:tr>
      <w:tr w:rsidR="00323DC2" w:rsidRPr="00131BB2" w14:paraId="3DE89292" w14:textId="77777777" w:rsidTr="004E16A4">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581BCF32" w14:textId="3DAB01D3" w:rsidR="00323DC2" w:rsidRPr="00131BB2" w:rsidRDefault="000B6C6D" w:rsidP="004631DE">
            <w:pPr>
              <w:jc w:val="left"/>
              <w:rPr>
                <w:b w:val="0"/>
                <w:lang w:val="es-CO"/>
              </w:rPr>
            </w:pPr>
            <w:r w:rsidRPr="00131BB2">
              <w:rPr>
                <w:lang w:val="es-CO"/>
              </w:rPr>
              <w:t>Recomendaciones</w:t>
            </w:r>
            <w:r w:rsidR="00F47E0B" w:rsidRPr="00131BB2">
              <w:rPr>
                <w:lang w:val="es-CO"/>
              </w:rPr>
              <w:br/>
            </w:r>
          </w:p>
        </w:tc>
      </w:tr>
      <w:tr w:rsidR="00323DC2" w:rsidRPr="002954F6" w14:paraId="1AE003CE" w14:textId="77777777" w:rsidTr="004E16A4">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5000" w:type="pct"/>
          </w:tcPr>
          <w:p w14:paraId="53F1271B" w14:textId="1EC305CE" w:rsidR="00323DC2" w:rsidRPr="00131BB2" w:rsidRDefault="000B6C6D" w:rsidP="00323DC2">
            <w:pPr>
              <w:rPr>
                <w:b w:val="0"/>
                <w:lang w:val="es-CO"/>
              </w:rPr>
            </w:pPr>
            <w:r w:rsidRPr="00131BB2">
              <w:rPr>
                <w:lang w:val="es-CO"/>
              </w:rPr>
              <w:t xml:space="preserve">Criterio de evaluación </w:t>
            </w:r>
            <w:r w:rsidR="006C59FB" w:rsidRPr="00131BB2">
              <w:rPr>
                <w:lang w:val="es-CO"/>
              </w:rPr>
              <w:t>1</w:t>
            </w:r>
            <w:r w:rsidR="00297B27" w:rsidRPr="00131BB2">
              <w:rPr>
                <w:lang w:val="es-CO"/>
              </w:rPr>
              <w:t>(e)(</w:t>
            </w:r>
            <w:r w:rsidR="00323DC2" w:rsidRPr="00131BB2">
              <w:rPr>
                <w:lang w:val="es-CO"/>
              </w:rPr>
              <w:t>b):</w:t>
            </w:r>
          </w:p>
          <w:p w14:paraId="327057AB" w14:textId="5F3CB7C4" w:rsidR="00323DC2" w:rsidRPr="00131BB2" w:rsidRDefault="00761FEC" w:rsidP="00323DC2">
            <w:pPr>
              <w:rPr>
                <w:b w:val="0"/>
                <w:lang w:val="es-CO"/>
              </w:rPr>
            </w:pPr>
            <w:r w:rsidRPr="00131BB2">
              <w:rPr>
                <w:b w:val="0"/>
                <w:lang w:val="es-CO"/>
              </w:rPr>
              <w:t>Exige el uso de especificaciones neutrales mediante la cita de normas internacionales cuando fuese posible, y requiere el uso de especificaciones funcionales, cuando resulte apropiado</w:t>
            </w:r>
            <w:r w:rsidR="00323DC2" w:rsidRPr="00131BB2">
              <w:rPr>
                <w:b w:val="0"/>
                <w:lang w:val="es-CO"/>
              </w:rPr>
              <w:t>.</w:t>
            </w:r>
          </w:p>
        </w:tc>
      </w:tr>
      <w:tr w:rsidR="00686135" w:rsidRPr="00131BB2" w14:paraId="1F79AFED" w14:textId="77777777" w:rsidTr="00ED45EE">
        <w:trPr>
          <w:trHeight w:val="366"/>
        </w:trPr>
        <w:tc>
          <w:tcPr>
            <w:cnfStyle w:val="000010000000" w:firstRow="0" w:lastRow="0" w:firstColumn="0" w:lastColumn="0" w:oddVBand="1" w:evenVBand="0" w:oddHBand="0" w:evenHBand="0" w:firstRowFirstColumn="0" w:firstRowLastColumn="0" w:lastRowFirstColumn="0" w:lastRowLastColumn="0"/>
            <w:tcW w:w="5000" w:type="pct"/>
            <w:shd w:val="clear" w:color="auto" w:fill="FFFFFF" w:themeFill="background1"/>
          </w:tcPr>
          <w:p w14:paraId="4E07E219" w14:textId="407FA646" w:rsidR="00686135" w:rsidRPr="00131BB2" w:rsidRDefault="00686135" w:rsidP="00ED45EE">
            <w:pPr>
              <w:rPr>
                <w:lang w:val="es-CO"/>
              </w:rPr>
            </w:pPr>
            <w:r w:rsidRPr="00131BB2">
              <w:rPr>
                <w:b/>
                <w:lang w:val="es-CO"/>
              </w:rPr>
              <w:t>Conclusión</w:t>
            </w:r>
            <w:r w:rsidRPr="00131BB2">
              <w:rPr>
                <w:lang w:val="es-CO"/>
              </w:rPr>
              <w:t xml:space="preserve">: </w:t>
            </w:r>
            <w:sdt>
              <w:sdtPr>
                <w:rPr>
                  <w:lang w:val="es-CO"/>
                </w:rPr>
                <w:alias w:val="Conclusion"/>
                <w:tag w:val="Conclusion"/>
                <w:id w:val="-155465985"/>
                <w:placeholder>
                  <w:docPart w:val="E388A9EC49B34D7F8437C6542E198A5B"/>
                </w:placeholder>
                <w:showingPlcHdr/>
                <w:dropDownList>
                  <w:listItem w:value="Choose an item."/>
                  <w:listItem w:displayText="Brecha de alto riesgo + bandera roja" w:value="Brecha de alto riesgo + bandera roja"/>
                  <w:listItem w:displayText="Brecha de alto riesgo" w:value="Brecha de alto riesgo"/>
                  <w:listItem w:displayText="Brecha de riesgo medio" w:value="Brecha de riesgo medio"/>
                  <w:listItem w:displayText="Brecha de bajo riesgo" w:value="Brecha de bajo riesgo"/>
                  <w:listItem w:displayText="Sin brecha" w:value="Sin brecha"/>
                </w:dropDownList>
              </w:sdtPr>
              <w:sdtEndPr/>
              <w:sdtContent>
                <w:r w:rsidR="00F3549F" w:rsidRPr="00131BB2">
                  <w:rPr>
                    <w:rStyle w:val="PlaceholderText"/>
                    <w:lang w:val="es-CO"/>
                  </w:rPr>
                  <w:t>Choose an item.</w:t>
                </w:r>
              </w:sdtContent>
            </w:sdt>
          </w:p>
        </w:tc>
      </w:tr>
      <w:tr w:rsidR="00323DC2" w:rsidRPr="00131BB2" w14:paraId="23E9724B" w14:textId="77777777" w:rsidTr="004E16A4">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798FFCFD" w14:textId="0976A43D" w:rsidR="00323DC2" w:rsidRPr="00131BB2" w:rsidRDefault="000B6C6D" w:rsidP="004631DE">
            <w:pPr>
              <w:jc w:val="left"/>
              <w:rPr>
                <w:b w:val="0"/>
                <w:lang w:val="es-CO"/>
              </w:rPr>
            </w:pPr>
            <w:r w:rsidRPr="00131BB2">
              <w:rPr>
                <w:lang w:val="es-CO"/>
              </w:rPr>
              <w:t>Análisis cualitativo</w:t>
            </w:r>
            <w:r w:rsidR="00F47E0B" w:rsidRPr="00131BB2">
              <w:rPr>
                <w:lang w:val="es-CO"/>
              </w:rPr>
              <w:br/>
            </w:r>
          </w:p>
        </w:tc>
      </w:tr>
      <w:tr w:rsidR="00323DC2" w:rsidRPr="00131BB2" w14:paraId="3CD25566" w14:textId="77777777" w:rsidTr="004E16A4">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666B48BD" w14:textId="20C5585E" w:rsidR="00323DC2" w:rsidRPr="00131BB2" w:rsidRDefault="000B6C6D" w:rsidP="004631DE">
            <w:pPr>
              <w:jc w:val="left"/>
              <w:rPr>
                <w:b w:val="0"/>
                <w:lang w:val="es-CO"/>
              </w:rPr>
            </w:pPr>
            <w:r w:rsidRPr="00131BB2">
              <w:rPr>
                <w:lang w:val="es-CO"/>
              </w:rPr>
              <w:t>Análisis de brechas</w:t>
            </w:r>
            <w:r w:rsidR="00F47E0B" w:rsidRPr="00131BB2">
              <w:rPr>
                <w:lang w:val="es-CO"/>
              </w:rPr>
              <w:br/>
            </w:r>
          </w:p>
        </w:tc>
      </w:tr>
      <w:tr w:rsidR="00323DC2" w:rsidRPr="00131BB2" w14:paraId="6547515F" w14:textId="77777777" w:rsidTr="004E16A4">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4F756242" w14:textId="077E071E" w:rsidR="00323DC2" w:rsidRPr="00131BB2" w:rsidRDefault="000B6C6D" w:rsidP="004631DE">
            <w:pPr>
              <w:jc w:val="left"/>
              <w:rPr>
                <w:b w:val="0"/>
                <w:lang w:val="es-CO"/>
              </w:rPr>
            </w:pPr>
            <w:r w:rsidRPr="00131BB2">
              <w:rPr>
                <w:lang w:val="es-CO"/>
              </w:rPr>
              <w:t>Recomendaciones</w:t>
            </w:r>
            <w:r w:rsidR="00F47E0B" w:rsidRPr="00131BB2">
              <w:rPr>
                <w:lang w:val="es-CO"/>
              </w:rPr>
              <w:br/>
            </w:r>
          </w:p>
        </w:tc>
      </w:tr>
      <w:tr w:rsidR="00323DC2" w:rsidRPr="00131BB2" w14:paraId="5B6174B2" w14:textId="77777777" w:rsidTr="00546E84">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FDEFD6" w:themeFill="accent1" w:themeFillTint="33"/>
          </w:tcPr>
          <w:p w14:paraId="4762D135" w14:textId="02619080" w:rsidR="00323DC2" w:rsidRPr="00131BB2" w:rsidRDefault="000B6C6D" w:rsidP="00323DC2">
            <w:pPr>
              <w:rPr>
                <w:b w:val="0"/>
                <w:lang w:val="es-CO"/>
              </w:rPr>
            </w:pPr>
            <w:r w:rsidRPr="00131BB2">
              <w:rPr>
                <w:lang w:val="es-CO"/>
              </w:rPr>
              <w:t xml:space="preserve">Criterio de evaluación </w:t>
            </w:r>
            <w:r w:rsidR="006C59FB" w:rsidRPr="00131BB2">
              <w:rPr>
                <w:lang w:val="es-CO"/>
              </w:rPr>
              <w:t>1</w:t>
            </w:r>
            <w:r w:rsidR="00297B27" w:rsidRPr="00131BB2">
              <w:rPr>
                <w:lang w:val="es-CO"/>
              </w:rPr>
              <w:t>(e)(</w:t>
            </w:r>
            <w:r w:rsidR="00323DC2" w:rsidRPr="00131BB2">
              <w:rPr>
                <w:lang w:val="es-CO"/>
              </w:rPr>
              <w:t>c):</w:t>
            </w:r>
          </w:p>
          <w:p w14:paraId="40FA3F76" w14:textId="3CCDB308" w:rsidR="00323DC2" w:rsidRPr="00131BB2" w:rsidRDefault="00761FEC" w:rsidP="00323DC2">
            <w:pPr>
              <w:rPr>
                <w:b w:val="0"/>
                <w:lang w:val="es-CO"/>
              </w:rPr>
            </w:pPr>
            <w:r w:rsidRPr="00131BB2">
              <w:rPr>
                <w:b w:val="0"/>
                <w:lang w:val="es-CO"/>
              </w:rPr>
              <w:t xml:space="preserve">Requiere </w:t>
            </w:r>
            <w:r w:rsidR="005D1A6C">
              <w:rPr>
                <w:b w:val="0"/>
                <w:lang w:val="es-CO"/>
              </w:rPr>
              <w:t xml:space="preserve">el </w:t>
            </w:r>
            <w:r w:rsidRPr="00131BB2">
              <w:rPr>
                <w:b w:val="0"/>
                <w:lang w:val="es-CO"/>
              </w:rPr>
              <w:t>reconocimiento de estándares equivalentes cuando no exista una especificación neutral</w:t>
            </w:r>
            <w:r w:rsidR="00323DC2" w:rsidRPr="00131BB2">
              <w:rPr>
                <w:b w:val="0"/>
                <w:lang w:val="es-CO"/>
              </w:rPr>
              <w:t>.</w:t>
            </w:r>
          </w:p>
        </w:tc>
      </w:tr>
      <w:tr w:rsidR="00686135" w:rsidRPr="00131BB2" w14:paraId="1C4B629E" w14:textId="77777777" w:rsidTr="00ED45EE">
        <w:trPr>
          <w:cnfStyle w:val="000000100000" w:firstRow="0" w:lastRow="0" w:firstColumn="0" w:lastColumn="0" w:oddVBand="0" w:evenVBand="0" w:oddHBand="1" w:evenHBand="0" w:firstRowFirstColumn="0" w:firstRowLastColumn="0" w:lastRowFirstColumn="0" w:lastRowLastColumn="0"/>
          <w:trHeight w:val="366"/>
        </w:trPr>
        <w:tc>
          <w:tcPr>
            <w:cnfStyle w:val="000010000000" w:firstRow="0" w:lastRow="0" w:firstColumn="0" w:lastColumn="0" w:oddVBand="1" w:evenVBand="0" w:oddHBand="0" w:evenHBand="0" w:firstRowFirstColumn="0" w:firstRowLastColumn="0" w:lastRowFirstColumn="0" w:lastRowLastColumn="0"/>
            <w:tcW w:w="5000" w:type="pct"/>
            <w:shd w:val="clear" w:color="auto" w:fill="FFFFFF" w:themeFill="background1"/>
          </w:tcPr>
          <w:p w14:paraId="52C64B81" w14:textId="3CB6784D" w:rsidR="00686135" w:rsidRPr="00131BB2" w:rsidRDefault="00686135" w:rsidP="00ED45EE">
            <w:pPr>
              <w:rPr>
                <w:lang w:val="es-CO"/>
              </w:rPr>
            </w:pPr>
            <w:r w:rsidRPr="00131BB2">
              <w:rPr>
                <w:b/>
                <w:lang w:val="es-CO"/>
              </w:rPr>
              <w:t>Conclusión</w:t>
            </w:r>
            <w:r w:rsidRPr="00131BB2">
              <w:rPr>
                <w:lang w:val="es-CO"/>
              </w:rPr>
              <w:t xml:space="preserve">: </w:t>
            </w:r>
            <w:sdt>
              <w:sdtPr>
                <w:rPr>
                  <w:lang w:val="es-CO"/>
                </w:rPr>
                <w:alias w:val="Conclusion"/>
                <w:tag w:val="Conclusion"/>
                <w:id w:val="-723438944"/>
                <w:placeholder>
                  <w:docPart w:val="4B2AB28044B24C71B892D507135FCA46"/>
                </w:placeholder>
                <w:showingPlcHdr/>
                <w:dropDownList>
                  <w:listItem w:value="Choose an item."/>
                  <w:listItem w:displayText="Brecha de alto riesgo + bandera roja" w:value="Brecha de alto riesgo + bandera roja"/>
                  <w:listItem w:displayText="Brecha de alto riesgo" w:value="Brecha de alto riesgo"/>
                  <w:listItem w:displayText="Brecha de riesgo medio" w:value="Brecha de riesgo medio"/>
                  <w:listItem w:displayText="Brecha de bajo riesgo" w:value="Brecha de bajo riesgo"/>
                  <w:listItem w:displayText="Sin brecha" w:value="Sin brecha"/>
                </w:dropDownList>
              </w:sdtPr>
              <w:sdtEndPr/>
              <w:sdtContent>
                <w:r w:rsidR="00F3549F" w:rsidRPr="00131BB2">
                  <w:rPr>
                    <w:rStyle w:val="PlaceholderText"/>
                    <w:lang w:val="es-CO"/>
                  </w:rPr>
                  <w:t>Choose an item.</w:t>
                </w:r>
              </w:sdtContent>
            </w:sdt>
          </w:p>
        </w:tc>
      </w:tr>
      <w:tr w:rsidR="00323DC2" w:rsidRPr="00131BB2" w14:paraId="4EF21AF5" w14:textId="77777777" w:rsidTr="004E16A4">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1C6AF97E" w14:textId="57B74EAC" w:rsidR="00323DC2" w:rsidRPr="00131BB2" w:rsidRDefault="000B6C6D" w:rsidP="004631DE">
            <w:pPr>
              <w:jc w:val="left"/>
              <w:rPr>
                <w:b w:val="0"/>
                <w:lang w:val="es-CO"/>
              </w:rPr>
            </w:pPr>
            <w:r w:rsidRPr="00131BB2">
              <w:rPr>
                <w:lang w:val="es-CO"/>
              </w:rPr>
              <w:t>Análisis cualitativo</w:t>
            </w:r>
            <w:r w:rsidR="00F47E0B" w:rsidRPr="00131BB2">
              <w:rPr>
                <w:lang w:val="es-CO"/>
              </w:rPr>
              <w:br/>
            </w:r>
          </w:p>
        </w:tc>
      </w:tr>
      <w:tr w:rsidR="00323DC2" w:rsidRPr="00131BB2" w14:paraId="42D45A6F" w14:textId="77777777" w:rsidTr="004E16A4">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20504784" w14:textId="256199CF" w:rsidR="00323DC2" w:rsidRPr="00131BB2" w:rsidRDefault="000B6C6D" w:rsidP="004631DE">
            <w:pPr>
              <w:jc w:val="left"/>
              <w:rPr>
                <w:b w:val="0"/>
                <w:lang w:val="es-CO"/>
              </w:rPr>
            </w:pPr>
            <w:r w:rsidRPr="00131BB2">
              <w:rPr>
                <w:lang w:val="es-CO"/>
              </w:rPr>
              <w:t>Análisis de brechas</w:t>
            </w:r>
            <w:r w:rsidR="00F47E0B" w:rsidRPr="00131BB2">
              <w:rPr>
                <w:lang w:val="es-CO"/>
              </w:rPr>
              <w:br/>
            </w:r>
          </w:p>
        </w:tc>
      </w:tr>
      <w:tr w:rsidR="00323DC2" w:rsidRPr="00131BB2" w14:paraId="0DE75B06" w14:textId="77777777" w:rsidTr="004E16A4">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5B740B6E" w14:textId="67AC781D" w:rsidR="00323DC2" w:rsidRPr="00131BB2" w:rsidRDefault="000B6C6D" w:rsidP="004631DE">
            <w:pPr>
              <w:jc w:val="left"/>
              <w:rPr>
                <w:b w:val="0"/>
                <w:lang w:val="es-CO"/>
              </w:rPr>
            </w:pPr>
            <w:r w:rsidRPr="00131BB2">
              <w:rPr>
                <w:lang w:val="es-CO"/>
              </w:rPr>
              <w:t>Recomendaciones</w:t>
            </w:r>
            <w:r w:rsidR="00F47E0B" w:rsidRPr="00131BB2">
              <w:rPr>
                <w:lang w:val="es-CO"/>
              </w:rPr>
              <w:br/>
            </w:r>
          </w:p>
        </w:tc>
      </w:tr>
      <w:tr w:rsidR="00323DC2" w:rsidRPr="00131BB2" w14:paraId="2A323C4D" w14:textId="77777777" w:rsidTr="004E16A4">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5000" w:type="pct"/>
          </w:tcPr>
          <w:p w14:paraId="3154C600" w14:textId="34AE9385" w:rsidR="00323DC2" w:rsidRPr="00131BB2" w:rsidRDefault="000B6C6D" w:rsidP="00323DC2">
            <w:pPr>
              <w:rPr>
                <w:b w:val="0"/>
                <w:lang w:val="es-CO"/>
              </w:rPr>
            </w:pPr>
            <w:r w:rsidRPr="00131BB2">
              <w:rPr>
                <w:lang w:val="es-CO"/>
              </w:rPr>
              <w:t xml:space="preserve">Criterio de evaluación </w:t>
            </w:r>
            <w:r w:rsidR="006C59FB" w:rsidRPr="00131BB2">
              <w:rPr>
                <w:lang w:val="es-CO"/>
              </w:rPr>
              <w:t>1</w:t>
            </w:r>
            <w:r w:rsidR="00297B27" w:rsidRPr="00131BB2">
              <w:rPr>
                <w:lang w:val="es-CO"/>
              </w:rPr>
              <w:t>(e)(</w:t>
            </w:r>
            <w:r w:rsidR="00323DC2" w:rsidRPr="00131BB2">
              <w:rPr>
                <w:lang w:val="es-CO"/>
              </w:rPr>
              <w:t>d):</w:t>
            </w:r>
          </w:p>
          <w:p w14:paraId="281C5A65" w14:textId="77777777" w:rsidR="00761FEC" w:rsidRPr="00131BB2" w:rsidRDefault="00761FEC" w:rsidP="00761FEC">
            <w:pPr>
              <w:rPr>
                <w:b w:val="0"/>
                <w:lang w:val="es-CO"/>
              </w:rPr>
            </w:pPr>
            <w:r w:rsidRPr="00131BB2">
              <w:rPr>
                <w:b w:val="0"/>
                <w:lang w:val="es-CO"/>
              </w:rPr>
              <w:t>Permite que los oferentes potenciales soliciten una clarificación del documento de licitación y requiere que</w:t>
            </w:r>
          </w:p>
          <w:p w14:paraId="62C49E6B" w14:textId="77777777" w:rsidR="00761FEC" w:rsidRPr="00131BB2" w:rsidRDefault="00761FEC" w:rsidP="00761FEC">
            <w:pPr>
              <w:rPr>
                <w:b w:val="0"/>
                <w:lang w:val="es-CO"/>
              </w:rPr>
            </w:pPr>
            <w:r w:rsidRPr="00131BB2">
              <w:rPr>
                <w:b w:val="0"/>
                <w:lang w:val="es-CO"/>
              </w:rPr>
              <w:t>la entidad compradora responda de manera oportuna y comunique la clarificación a todos los oferentes</w:t>
            </w:r>
          </w:p>
          <w:p w14:paraId="368BBF2F" w14:textId="2BFE64E2" w:rsidR="00323DC2" w:rsidRPr="00131BB2" w:rsidRDefault="00761FEC" w:rsidP="00761FEC">
            <w:pPr>
              <w:rPr>
                <w:b w:val="0"/>
                <w:lang w:val="es-CO"/>
              </w:rPr>
            </w:pPr>
            <w:r w:rsidRPr="00131BB2">
              <w:rPr>
                <w:b w:val="0"/>
                <w:lang w:val="es-CO"/>
              </w:rPr>
              <w:t>potenciales (por escrito)</w:t>
            </w:r>
            <w:r w:rsidR="00323DC2" w:rsidRPr="00131BB2">
              <w:rPr>
                <w:b w:val="0"/>
                <w:lang w:val="es-CO"/>
              </w:rPr>
              <w:t>.</w:t>
            </w:r>
          </w:p>
        </w:tc>
      </w:tr>
      <w:tr w:rsidR="00686135" w:rsidRPr="00131BB2" w14:paraId="17508173" w14:textId="77777777" w:rsidTr="00ED45EE">
        <w:trPr>
          <w:trHeight w:val="366"/>
        </w:trPr>
        <w:tc>
          <w:tcPr>
            <w:cnfStyle w:val="000010000000" w:firstRow="0" w:lastRow="0" w:firstColumn="0" w:lastColumn="0" w:oddVBand="1" w:evenVBand="0" w:oddHBand="0" w:evenHBand="0" w:firstRowFirstColumn="0" w:firstRowLastColumn="0" w:lastRowFirstColumn="0" w:lastRowLastColumn="0"/>
            <w:tcW w:w="5000" w:type="pct"/>
            <w:shd w:val="clear" w:color="auto" w:fill="FFFFFF" w:themeFill="background1"/>
          </w:tcPr>
          <w:p w14:paraId="2C2B61B7" w14:textId="308BCC88" w:rsidR="00686135" w:rsidRPr="00131BB2" w:rsidRDefault="00686135" w:rsidP="00ED45EE">
            <w:pPr>
              <w:rPr>
                <w:lang w:val="es-CO"/>
              </w:rPr>
            </w:pPr>
            <w:r w:rsidRPr="00131BB2">
              <w:rPr>
                <w:b/>
                <w:lang w:val="es-CO"/>
              </w:rPr>
              <w:t>Conclusión</w:t>
            </w:r>
            <w:r w:rsidRPr="00131BB2">
              <w:rPr>
                <w:lang w:val="es-CO"/>
              </w:rPr>
              <w:t xml:space="preserve">: </w:t>
            </w:r>
            <w:sdt>
              <w:sdtPr>
                <w:rPr>
                  <w:lang w:val="es-CO"/>
                </w:rPr>
                <w:alias w:val="Conclusion"/>
                <w:tag w:val="Conclusion"/>
                <w:id w:val="-232162117"/>
                <w:placeholder>
                  <w:docPart w:val="DDA6AE9790EF4A21B06B9CB929AA12E8"/>
                </w:placeholder>
                <w:showingPlcHdr/>
                <w:dropDownList>
                  <w:listItem w:value="Choose an item."/>
                  <w:listItem w:displayText="Brecha de alto riesgo + bandera roja" w:value="Brecha de alto riesgo + bandera roja"/>
                  <w:listItem w:displayText="Brecha de alto riesgo" w:value="Brecha de alto riesgo"/>
                  <w:listItem w:displayText="Brecha de riesgo medio" w:value="Brecha de riesgo medio"/>
                  <w:listItem w:displayText="Brecha de bajo riesgo" w:value="Brecha de bajo riesgo"/>
                  <w:listItem w:displayText="Sin brecha" w:value="Sin brecha"/>
                </w:dropDownList>
              </w:sdtPr>
              <w:sdtEndPr/>
              <w:sdtContent>
                <w:r w:rsidR="00F3549F" w:rsidRPr="00131BB2">
                  <w:rPr>
                    <w:rStyle w:val="PlaceholderText"/>
                    <w:lang w:val="es-CO"/>
                  </w:rPr>
                  <w:t>Choose an item.</w:t>
                </w:r>
              </w:sdtContent>
            </w:sdt>
          </w:p>
        </w:tc>
      </w:tr>
      <w:tr w:rsidR="00323DC2" w:rsidRPr="00131BB2" w14:paraId="01AE12A8" w14:textId="77777777" w:rsidTr="004E16A4">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74E148AD" w14:textId="01D03ED5" w:rsidR="00323DC2" w:rsidRPr="00131BB2" w:rsidRDefault="000B6C6D" w:rsidP="004631DE">
            <w:pPr>
              <w:jc w:val="left"/>
              <w:rPr>
                <w:b w:val="0"/>
                <w:lang w:val="es-CO"/>
              </w:rPr>
            </w:pPr>
            <w:r w:rsidRPr="00131BB2">
              <w:rPr>
                <w:lang w:val="es-CO"/>
              </w:rPr>
              <w:t>Análisis cualitativo</w:t>
            </w:r>
            <w:r w:rsidR="00F47E0B" w:rsidRPr="00131BB2">
              <w:rPr>
                <w:lang w:val="es-CO"/>
              </w:rPr>
              <w:br/>
            </w:r>
          </w:p>
        </w:tc>
      </w:tr>
      <w:tr w:rsidR="00323DC2" w:rsidRPr="00131BB2" w14:paraId="74B05633" w14:textId="77777777" w:rsidTr="004E16A4">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786C7ACF" w14:textId="6D29FB05" w:rsidR="00323DC2" w:rsidRPr="00131BB2" w:rsidRDefault="000B6C6D" w:rsidP="004631DE">
            <w:pPr>
              <w:jc w:val="left"/>
              <w:rPr>
                <w:b w:val="0"/>
                <w:lang w:val="es-CO"/>
              </w:rPr>
            </w:pPr>
            <w:r w:rsidRPr="00131BB2">
              <w:rPr>
                <w:lang w:val="es-CO"/>
              </w:rPr>
              <w:t>Análisis de brechas</w:t>
            </w:r>
            <w:r w:rsidR="00F47E0B" w:rsidRPr="00131BB2">
              <w:rPr>
                <w:lang w:val="es-CO"/>
              </w:rPr>
              <w:br/>
            </w:r>
          </w:p>
        </w:tc>
      </w:tr>
      <w:tr w:rsidR="00323DC2" w:rsidRPr="00131BB2" w14:paraId="42ADF8CD" w14:textId="77777777" w:rsidTr="004E16A4">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7CF44953" w14:textId="7C336F8E" w:rsidR="00323DC2" w:rsidRPr="00131BB2" w:rsidRDefault="000B6C6D" w:rsidP="004631DE">
            <w:pPr>
              <w:jc w:val="left"/>
              <w:rPr>
                <w:b w:val="0"/>
                <w:lang w:val="es-CO"/>
              </w:rPr>
            </w:pPr>
            <w:r w:rsidRPr="00131BB2">
              <w:rPr>
                <w:lang w:val="es-CO"/>
              </w:rPr>
              <w:t>Recomendaciones</w:t>
            </w:r>
            <w:r w:rsidR="00F47E0B" w:rsidRPr="00131BB2">
              <w:rPr>
                <w:lang w:val="es-CO"/>
              </w:rPr>
              <w:br/>
            </w:r>
          </w:p>
        </w:tc>
      </w:tr>
      <w:tr w:rsidR="004F33C5" w:rsidRPr="003F01B4" w14:paraId="3CB7E6B9" w14:textId="77777777" w:rsidTr="004F33C5">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FCE0AE" w:themeFill="accent1" w:themeFillTint="66"/>
          </w:tcPr>
          <w:p w14:paraId="4072A5E2" w14:textId="05024426" w:rsidR="004F33C5" w:rsidRPr="00131BB2" w:rsidRDefault="000B6C6D" w:rsidP="004F33C5">
            <w:pPr>
              <w:jc w:val="center"/>
              <w:rPr>
                <w:lang w:val="es-CO"/>
              </w:rPr>
            </w:pPr>
            <w:r w:rsidRPr="00131BB2">
              <w:rPr>
                <w:lang w:val="es-CO"/>
              </w:rPr>
              <w:t>Subindicador</w:t>
            </w:r>
            <w:r w:rsidR="004F33C5" w:rsidRPr="00131BB2">
              <w:rPr>
                <w:lang w:val="es-CO"/>
              </w:rPr>
              <w:t xml:space="preserve"> 1(f) </w:t>
            </w:r>
          </w:p>
          <w:p w14:paraId="0D76F433" w14:textId="4E0EE706" w:rsidR="004F33C5" w:rsidRPr="00131BB2" w:rsidRDefault="00761FEC" w:rsidP="004F33C5">
            <w:pPr>
              <w:jc w:val="center"/>
              <w:rPr>
                <w:b w:val="0"/>
                <w:bCs w:val="0"/>
                <w:lang w:val="es-CO"/>
              </w:rPr>
            </w:pPr>
            <w:r w:rsidRPr="00131BB2">
              <w:rPr>
                <w:lang w:val="es-CO"/>
              </w:rPr>
              <w:t>Criterios de evaluación y adjudicación</w:t>
            </w:r>
          </w:p>
          <w:p w14:paraId="01267DE2" w14:textId="0CD88CF9" w:rsidR="004F33C5" w:rsidRPr="00C70EE2" w:rsidRDefault="00761FEC" w:rsidP="004F33C5">
            <w:pPr>
              <w:jc w:val="center"/>
              <w:rPr>
                <w:b w:val="0"/>
                <w:bCs w:val="0"/>
                <w:lang w:val="es-CO"/>
              </w:rPr>
            </w:pPr>
            <w:r w:rsidRPr="00966F2A">
              <w:rPr>
                <w:lang w:val="es-CO"/>
              </w:rPr>
              <w:t>El marco legal e</w:t>
            </w:r>
            <w:r w:rsidR="005D1A6C">
              <w:rPr>
                <w:lang w:val="es-CO"/>
              </w:rPr>
              <w:t xml:space="preserve">stablece </w:t>
            </w:r>
            <w:r w:rsidRPr="00966F2A">
              <w:rPr>
                <w:lang w:val="es-CO"/>
              </w:rPr>
              <w:t>que</w:t>
            </w:r>
            <w:r w:rsidR="004F33C5" w:rsidRPr="00966F2A">
              <w:rPr>
                <w:lang w:val="es-CO"/>
              </w:rPr>
              <w:t>:</w:t>
            </w:r>
          </w:p>
        </w:tc>
      </w:tr>
      <w:tr w:rsidR="00323DC2" w:rsidRPr="002954F6" w14:paraId="6E0D613F" w14:textId="77777777" w:rsidTr="007231DC">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5000" w:type="pct"/>
          </w:tcPr>
          <w:p w14:paraId="00D73465" w14:textId="4EC48E79" w:rsidR="00323DC2" w:rsidRPr="00131BB2" w:rsidRDefault="000B6C6D" w:rsidP="00323DC2">
            <w:pPr>
              <w:rPr>
                <w:b w:val="0"/>
                <w:lang w:val="es-CO"/>
              </w:rPr>
            </w:pPr>
            <w:r w:rsidRPr="00131BB2">
              <w:rPr>
                <w:lang w:val="es-CO"/>
              </w:rPr>
              <w:t xml:space="preserve">Criterio de evaluación </w:t>
            </w:r>
            <w:r w:rsidR="006C59FB" w:rsidRPr="00131BB2">
              <w:rPr>
                <w:lang w:val="es-CO"/>
              </w:rPr>
              <w:t>1</w:t>
            </w:r>
            <w:r w:rsidR="00297B27" w:rsidRPr="00131BB2">
              <w:rPr>
                <w:lang w:val="es-CO"/>
              </w:rPr>
              <w:t>(f)(</w:t>
            </w:r>
            <w:r w:rsidR="00323DC2" w:rsidRPr="00131BB2">
              <w:rPr>
                <w:lang w:val="es-CO"/>
              </w:rPr>
              <w:t>a):</w:t>
            </w:r>
          </w:p>
          <w:p w14:paraId="5B01C5C8" w14:textId="3AF32C27" w:rsidR="00323DC2" w:rsidRPr="00131BB2" w:rsidRDefault="00761FEC" w:rsidP="00323DC2">
            <w:pPr>
              <w:rPr>
                <w:b w:val="0"/>
                <w:lang w:val="es-CO"/>
              </w:rPr>
            </w:pPr>
            <w:r w:rsidRPr="00131BB2">
              <w:rPr>
                <w:b w:val="0"/>
                <w:lang w:val="es-CO"/>
              </w:rPr>
              <w:t xml:space="preserve">Los criterios de evaluación </w:t>
            </w:r>
            <w:r w:rsidR="005D1A6C">
              <w:rPr>
                <w:b w:val="0"/>
                <w:lang w:val="es-CO"/>
              </w:rPr>
              <w:t>deber ser</w:t>
            </w:r>
            <w:r w:rsidRPr="00131BB2">
              <w:rPr>
                <w:b w:val="0"/>
                <w:lang w:val="es-CO"/>
              </w:rPr>
              <w:t xml:space="preserve"> objetivos, relevantes para el tema objeto del contrato y especificados con precisión por a</w:t>
            </w:r>
            <w:r w:rsidR="005D1A6C">
              <w:rPr>
                <w:b w:val="0"/>
                <w:lang w:val="es-CO"/>
              </w:rPr>
              <w:t>nticipado</w:t>
            </w:r>
            <w:r w:rsidRPr="00131BB2">
              <w:rPr>
                <w:b w:val="0"/>
                <w:lang w:val="es-CO"/>
              </w:rPr>
              <w:t xml:space="preserve"> en los documentos de contratación, de modo que la decisión de adjudicación se tome solamente sobre la base de los criterios establecidos en los documentos</w:t>
            </w:r>
            <w:r w:rsidR="00323DC2" w:rsidRPr="00131BB2">
              <w:rPr>
                <w:b w:val="0"/>
                <w:lang w:val="es-CO"/>
              </w:rPr>
              <w:t>.</w:t>
            </w:r>
          </w:p>
        </w:tc>
      </w:tr>
      <w:tr w:rsidR="00686135" w:rsidRPr="00131BB2" w14:paraId="267F2FA1" w14:textId="77777777" w:rsidTr="00ED45EE">
        <w:trPr>
          <w:trHeight w:val="366"/>
        </w:trPr>
        <w:tc>
          <w:tcPr>
            <w:cnfStyle w:val="000010000000" w:firstRow="0" w:lastRow="0" w:firstColumn="0" w:lastColumn="0" w:oddVBand="1" w:evenVBand="0" w:oddHBand="0" w:evenHBand="0" w:firstRowFirstColumn="0" w:firstRowLastColumn="0" w:lastRowFirstColumn="0" w:lastRowLastColumn="0"/>
            <w:tcW w:w="5000" w:type="pct"/>
            <w:shd w:val="clear" w:color="auto" w:fill="FFFFFF" w:themeFill="background1"/>
          </w:tcPr>
          <w:p w14:paraId="75284F82" w14:textId="3481E2DF" w:rsidR="00686135" w:rsidRPr="00131BB2" w:rsidRDefault="00686135" w:rsidP="00ED45EE">
            <w:pPr>
              <w:rPr>
                <w:lang w:val="es-CO"/>
              </w:rPr>
            </w:pPr>
            <w:r w:rsidRPr="00131BB2">
              <w:rPr>
                <w:b/>
                <w:lang w:val="es-CO"/>
              </w:rPr>
              <w:t>Conclusión</w:t>
            </w:r>
            <w:r w:rsidRPr="00131BB2">
              <w:rPr>
                <w:lang w:val="es-CO"/>
              </w:rPr>
              <w:t xml:space="preserve">: </w:t>
            </w:r>
            <w:sdt>
              <w:sdtPr>
                <w:rPr>
                  <w:lang w:val="es-CO"/>
                </w:rPr>
                <w:alias w:val="Conclusion"/>
                <w:tag w:val="Conclusion"/>
                <w:id w:val="-652607535"/>
                <w:placeholder>
                  <w:docPart w:val="94706F21EB094E41B805631B45AE6A9D"/>
                </w:placeholder>
                <w:showingPlcHdr/>
                <w:dropDownList>
                  <w:listItem w:value="Choose an item."/>
                  <w:listItem w:displayText="Brecha de alto riesgo + bandera roja" w:value="Brecha de alto riesgo + bandera roja"/>
                  <w:listItem w:displayText="Brecha de alto riesgo" w:value="Brecha de alto riesgo"/>
                  <w:listItem w:displayText="Brecha de riesgo medio" w:value="Brecha de riesgo medio"/>
                  <w:listItem w:displayText="Brecha de bajo riesgo" w:value="Brecha de bajo riesgo"/>
                  <w:listItem w:displayText="Sin brecha" w:value="Sin brecha"/>
                </w:dropDownList>
              </w:sdtPr>
              <w:sdtEndPr/>
              <w:sdtContent>
                <w:r w:rsidR="00F3549F" w:rsidRPr="00131BB2">
                  <w:rPr>
                    <w:rStyle w:val="PlaceholderText"/>
                    <w:lang w:val="es-CO"/>
                  </w:rPr>
                  <w:t>Choose an item.</w:t>
                </w:r>
              </w:sdtContent>
            </w:sdt>
          </w:p>
        </w:tc>
      </w:tr>
      <w:tr w:rsidR="00323DC2" w:rsidRPr="00131BB2" w14:paraId="14710A92" w14:textId="77777777" w:rsidTr="004E16A4">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6872BAB1" w14:textId="305A38A5" w:rsidR="00323DC2" w:rsidRPr="00131BB2" w:rsidRDefault="000B6C6D" w:rsidP="004631DE">
            <w:pPr>
              <w:jc w:val="left"/>
              <w:rPr>
                <w:b w:val="0"/>
                <w:lang w:val="es-CO"/>
              </w:rPr>
            </w:pPr>
            <w:r w:rsidRPr="00131BB2">
              <w:rPr>
                <w:lang w:val="es-CO"/>
              </w:rPr>
              <w:t>Análisis cualitativo</w:t>
            </w:r>
            <w:r w:rsidR="00F47E0B" w:rsidRPr="00131BB2">
              <w:rPr>
                <w:lang w:val="es-CO"/>
              </w:rPr>
              <w:br/>
            </w:r>
          </w:p>
        </w:tc>
      </w:tr>
      <w:tr w:rsidR="00323DC2" w:rsidRPr="00131BB2" w14:paraId="28BB7FFD" w14:textId="77777777" w:rsidTr="004E16A4">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266FC3E9" w14:textId="4EF4EF85" w:rsidR="00323DC2" w:rsidRPr="00131BB2" w:rsidRDefault="000B6C6D" w:rsidP="004631DE">
            <w:pPr>
              <w:jc w:val="left"/>
              <w:rPr>
                <w:b w:val="0"/>
                <w:lang w:val="es-CO"/>
              </w:rPr>
            </w:pPr>
            <w:r w:rsidRPr="00131BB2">
              <w:rPr>
                <w:lang w:val="es-CO"/>
              </w:rPr>
              <w:lastRenderedPageBreak/>
              <w:t>Análisis de brechas</w:t>
            </w:r>
            <w:r w:rsidR="00F47E0B" w:rsidRPr="00131BB2">
              <w:rPr>
                <w:lang w:val="es-CO"/>
              </w:rPr>
              <w:br/>
            </w:r>
          </w:p>
        </w:tc>
      </w:tr>
      <w:tr w:rsidR="00323DC2" w:rsidRPr="00131BB2" w14:paraId="701D2A9B" w14:textId="77777777" w:rsidTr="004E16A4">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297E5F5D" w14:textId="6E1FFCE3" w:rsidR="00323DC2" w:rsidRPr="00131BB2" w:rsidRDefault="000B6C6D" w:rsidP="004631DE">
            <w:pPr>
              <w:jc w:val="left"/>
              <w:rPr>
                <w:b w:val="0"/>
                <w:lang w:val="es-CO"/>
              </w:rPr>
            </w:pPr>
            <w:r w:rsidRPr="00131BB2">
              <w:rPr>
                <w:lang w:val="es-CO"/>
              </w:rPr>
              <w:t>Recomendaciones</w:t>
            </w:r>
            <w:r w:rsidR="00F47E0B" w:rsidRPr="00131BB2">
              <w:rPr>
                <w:lang w:val="es-CO"/>
              </w:rPr>
              <w:br/>
            </w:r>
          </w:p>
        </w:tc>
      </w:tr>
      <w:tr w:rsidR="00323DC2" w:rsidRPr="002954F6" w14:paraId="14D64BCD" w14:textId="77777777" w:rsidTr="007231DC">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FDEFD6" w:themeFill="accent1" w:themeFillTint="33"/>
          </w:tcPr>
          <w:p w14:paraId="38E80C23" w14:textId="44ECEDED" w:rsidR="00323DC2" w:rsidRPr="00131BB2" w:rsidRDefault="000B6C6D" w:rsidP="00323DC2">
            <w:pPr>
              <w:rPr>
                <w:b w:val="0"/>
                <w:lang w:val="es-CO"/>
              </w:rPr>
            </w:pPr>
            <w:r w:rsidRPr="00131BB2">
              <w:rPr>
                <w:lang w:val="es-CO"/>
              </w:rPr>
              <w:t xml:space="preserve">Criterio de evaluación </w:t>
            </w:r>
            <w:r w:rsidR="006C59FB" w:rsidRPr="00131BB2">
              <w:rPr>
                <w:lang w:val="es-CO"/>
              </w:rPr>
              <w:t>1</w:t>
            </w:r>
            <w:r w:rsidR="00297B27" w:rsidRPr="00131BB2">
              <w:rPr>
                <w:lang w:val="es-CO"/>
              </w:rPr>
              <w:t>(f)(</w:t>
            </w:r>
            <w:r w:rsidR="00323DC2" w:rsidRPr="00131BB2">
              <w:rPr>
                <w:lang w:val="es-CO"/>
              </w:rPr>
              <w:t>b):</w:t>
            </w:r>
          </w:p>
          <w:p w14:paraId="39267EAC" w14:textId="58157DC8" w:rsidR="00323DC2" w:rsidRPr="00131BB2" w:rsidRDefault="00761FEC" w:rsidP="00323DC2">
            <w:pPr>
              <w:rPr>
                <w:b w:val="0"/>
                <w:lang w:val="es-CO"/>
              </w:rPr>
            </w:pPr>
            <w:r w:rsidRPr="00131BB2">
              <w:rPr>
                <w:b w:val="0"/>
                <w:lang w:val="es-CO"/>
              </w:rPr>
              <w:t>Se permit</w:t>
            </w:r>
            <w:r w:rsidR="005D1A6C">
              <w:rPr>
                <w:b w:val="0"/>
                <w:lang w:val="es-CO"/>
              </w:rPr>
              <w:t>e</w:t>
            </w:r>
            <w:r w:rsidRPr="00131BB2">
              <w:rPr>
                <w:b w:val="0"/>
                <w:lang w:val="es-CO"/>
              </w:rPr>
              <w:t xml:space="preserve"> el uso de los atributos relacionados con el precio y no relacionados con el precio y/o las consideraciones de los costos del ciclo de vida en tanto sean apropiados para asegurar la toma de decisiones objetivas y en concordancia con el valor por el dinero</w:t>
            </w:r>
            <w:r w:rsidR="00323DC2" w:rsidRPr="00131BB2">
              <w:rPr>
                <w:b w:val="0"/>
                <w:lang w:val="es-CO"/>
              </w:rPr>
              <w:t>.</w:t>
            </w:r>
          </w:p>
        </w:tc>
      </w:tr>
      <w:tr w:rsidR="00686135" w:rsidRPr="00131BB2" w14:paraId="06E61087" w14:textId="77777777" w:rsidTr="00ED45EE">
        <w:trPr>
          <w:cnfStyle w:val="000000100000" w:firstRow="0" w:lastRow="0" w:firstColumn="0" w:lastColumn="0" w:oddVBand="0" w:evenVBand="0" w:oddHBand="1" w:evenHBand="0" w:firstRowFirstColumn="0" w:firstRowLastColumn="0" w:lastRowFirstColumn="0" w:lastRowLastColumn="0"/>
          <w:trHeight w:val="366"/>
        </w:trPr>
        <w:tc>
          <w:tcPr>
            <w:cnfStyle w:val="000010000000" w:firstRow="0" w:lastRow="0" w:firstColumn="0" w:lastColumn="0" w:oddVBand="1" w:evenVBand="0" w:oddHBand="0" w:evenHBand="0" w:firstRowFirstColumn="0" w:firstRowLastColumn="0" w:lastRowFirstColumn="0" w:lastRowLastColumn="0"/>
            <w:tcW w:w="5000" w:type="pct"/>
            <w:shd w:val="clear" w:color="auto" w:fill="FFFFFF" w:themeFill="background1"/>
          </w:tcPr>
          <w:p w14:paraId="3D231B96" w14:textId="2A420E40" w:rsidR="00686135" w:rsidRPr="00131BB2" w:rsidRDefault="00686135" w:rsidP="00ED45EE">
            <w:pPr>
              <w:rPr>
                <w:lang w:val="es-CO"/>
              </w:rPr>
            </w:pPr>
            <w:r w:rsidRPr="00131BB2">
              <w:rPr>
                <w:b/>
                <w:lang w:val="es-CO"/>
              </w:rPr>
              <w:t>Conclusión</w:t>
            </w:r>
            <w:r w:rsidRPr="00131BB2">
              <w:rPr>
                <w:lang w:val="es-CO"/>
              </w:rPr>
              <w:t xml:space="preserve">: </w:t>
            </w:r>
            <w:sdt>
              <w:sdtPr>
                <w:rPr>
                  <w:lang w:val="es-CO"/>
                </w:rPr>
                <w:alias w:val="Conclusion"/>
                <w:tag w:val="Conclusion"/>
                <w:id w:val="-2004045784"/>
                <w:placeholder>
                  <w:docPart w:val="35CB8AA8A3E54D5F842CFEF8580A56DE"/>
                </w:placeholder>
                <w:showingPlcHdr/>
                <w:dropDownList>
                  <w:listItem w:value="Choose an item."/>
                  <w:listItem w:displayText="Brecha de alto riesgo + bandera roja" w:value="Brecha de alto riesgo + bandera roja"/>
                  <w:listItem w:displayText="Brecha de alto riesgo" w:value="Brecha de alto riesgo"/>
                  <w:listItem w:displayText="Brecha de riesgo medio" w:value="Brecha de riesgo medio"/>
                  <w:listItem w:displayText="Brecha de bajo riesgo" w:value="Brecha de bajo riesgo"/>
                  <w:listItem w:displayText="Sin brecha" w:value="Sin brecha"/>
                </w:dropDownList>
              </w:sdtPr>
              <w:sdtEndPr/>
              <w:sdtContent>
                <w:r w:rsidR="00F3549F" w:rsidRPr="00131BB2">
                  <w:rPr>
                    <w:rStyle w:val="PlaceholderText"/>
                    <w:lang w:val="es-CO"/>
                  </w:rPr>
                  <w:t>Choose an item.</w:t>
                </w:r>
              </w:sdtContent>
            </w:sdt>
          </w:p>
        </w:tc>
      </w:tr>
      <w:tr w:rsidR="00323DC2" w:rsidRPr="00131BB2" w14:paraId="7A893630" w14:textId="77777777" w:rsidTr="004E16A4">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0A305067" w14:textId="405AB1AE" w:rsidR="00323DC2" w:rsidRPr="00131BB2" w:rsidRDefault="000B6C6D" w:rsidP="004631DE">
            <w:pPr>
              <w:jc w:val="left"/>
              <w:rPr>
                <w:b w:val="0"/>
                <w:lang w:val="es-CO"/>
              </w:rPr>
            </w:pPr>
            <w:r w:rsidRPr="00131BB2">
              <w:rPr>
                <w:lang w:val="es-CO"/>
              </w:rPr>
              <w:t>Análisis cualitativo</w:t>
            </w:r>
            <w:r w:rsidR="00F47E0B" w:rsidRPr="00131BB2">
              <w:rPr>
                <w:lang w:val="es-CO"/>
              </w:rPr>
              <w:br/>
            </w:r>
          </w:p>
        </w:tc>
      </w:tr>
      <w:tr w:rsidR="00323DC2" w:rsidRPr="00131BB2" w14:paraId="41AB1659" w14:textId="77777777" w:rsidTr="004E16A4">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32D8C930" w14:textId="4F553E60" w:rsidR="00323DC2" w:rsidRPr="00131BB2" w:rsidRDefault="000B6C6D" w:rsidP="004631DE">
            <w:pPr>
              <w:jc w:val="left"/>
              <w:rPr>
                <w:b w:val="0"/>
                <w:lang w:val="es-CO"/>
              </w:rPr>
            </w:pPr>
            <w:r w:rsidRPr="00131BB2">
              <w:rPr>
                <w:lang w:val="es-CO"/>
              </w:rPr>
              <w:t>Análisis de brechas</w:t>
            </w:r>
            <w:r w:rsidR="00F47E0B" w:rsidRPr="00131BB2">
              <w:rPr>
                <w:lang w:val="es-CO"/>
              </w:rPr>
              <w:br/>
            </w:r>
          </w:p>
        </w:tc>
      </w:tr>
      <w:tr w:rsidR="00323DC2" w:rsidRPr="00131BB2" w14:paraId="0CE6656A" w14:textId="77777777" w:rsidTr="004E16A4">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1C6940C4" w14:textId="73ACD784" w:rsidR="00323DC2" w:rsidRPr="00131BB2" w:rsidRDefault="000B6C6D" w:rsidP="004631DE">
            <w:pPr>
              <w:jc w:val="left"/>
              <w:rPr>
                <w:b w:val="0"/>
                <w:lang w:val="es-CO"/>
              </w:rPr>
            </w:pPr>
            <w:r w:rsidRPr="00131BB2">
              <w:rPr>
                <w:lang w:val="es-CO"/>
              </w:rPr>
              <w:t>Recomendaciones</w:t>
            </w:r>
            <w:r w:rsidR="00F47E0B" w:rsidRPr="00131BB2">
              <w:rPr>
                <w:lang w:val="es-CO"/>
              </w:rPr>
              <w:br/>
            </w:r>
          </w:p>
        </w:tc>
      </w:tr>
      <w:tr w:rsidR="00323DC2" w:rsidRPr="002954F6" w14:paraId="497702DF" w14:textId="77777777" w:rsidTr="007231DC">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5000" w:type="pct"/>
          </w:tcPr>
          <w:p w14:paraId="484B5628" w14:textId="41EAB10C" w:rsidR="00323DC2" w:rsidRPr="00131BB2" w:rsidRDefault="000B6C6D" w:rsidP="00323DC2">
            <w:pPr>
              <w:rPr>
                <w:b w:val="0"/>
                <w:lang w:val="es-CO"/>
              </w:rPr>
            </w:pPr>
            <w:r w:rsidRPr="00131BB2">
              <w:rPr>
                <w:lang w:val="es-CO"/>
              </w:rPr>
              <w:t xml:space="preserve">Criterio de evaluación </w:t>
            </w:r>
            <w:r w:rsidR="006C59FB" w:rsidRPr="00131BB2">
              <w:rPr>
                <w:lang w:val="es-CO"/>
              </w:rPr>
              <w:t>1</w:t>
            </w:r>
            <w:r w:rsidR="00297B27" w:rsidRPr="00131BB2">
              <w:rPr>
                <w:lang w:val="es-CO"/>
              </w:rPr>
              <w:t>(f)(</w:t>
            </w:r>
            <w:r w:rsidR="00323DC2" w:rsidRPr="00131BB2">
              <w:rPr>
                <w:lang w:val="es-CO"/>
              </w:rPr>
              <w:t>c):</w:t>
            </w:r>
          </w:p>
          <w:p w14:paraId="0D351BC5" w14:textId="2D6A075A" w:rsidR="00323DC2" w:rsidRPr="00131BB2" w:rsidRDefault="00761FEC" w:rsidP="00323DC2">
            <w:pPr>
              <w:rPr>
                <w:b w:val="0"/>
                <w:lang w:val="es-CO"/>
              </w:rPr>
            </w:pPr>
            <w:r w:rsidRPr="00131BB2">
              <w:rPr>
                <w:b w:val="0"/>
                <w:lang w:val="es-CO"/>
              </w:rPr>
              <w:t xml:space="preserve">La </w:t>
            </w:r>
            <w:r w:rsidR="005D1A6C">
              <w:rPr>
                <w:b w:val="0"/>
                <w:lang w:val="es-CO"/>
              </w:rPr>
              <w:t xml:space="preserve">cantidad debe ser un criterio importante en la </w:t>
            </w:r>
            <w:r w:rsidRPr="00131BB2">
              <w:rPr>
                <w:b w:val="0"/>
                <w:lang w:val="es-CO"/>
              </w:rPr>
              <w:t xml:space="preserve">evaluación de propuestas para servicios de consultoría, y </w:t>
            </w:r>
            <w:r w:rsidR="005D1A6C">
              <w:rPr>
                <w:b w:val="0"/>
                <w:lang w:val="es-CO"/>
              </w:rPr>
              <w:t xml:space="preserve">deben definirse metodologías y </w:t>
            </w:r>
            <w:r w:rsidRPr="00131BB2">
              <w:rPr>
                <w:b w:val="0"/>
                <w:lang w:val="es-CO"/>
              </w:rPr>
              <w:t>procedimientos claros para la evaluación de la capacidad técnica</w:t>
            </w:r>
            <w:r w:rsidR="00323DC2" w:rsidRPr="00131BB2">
              <w:rPr>
                <w:b w:val="0"/>
                <w:lang w:val="es-CO"/>
              </w:rPr>
              <w:t>.</w:t>
            </w:r>
          </w:p>
        </w:tc>
      </w:tr>
      <w:tr w:rsidR="00686135" w:rsidRPr="00131BB2" w14:paraId="61F9EDD8" w14:textId="77777777" w:rsidTr="00ED45EE">
        <w:trPr>
          <w:trHeight w:val="366"/>
        </w:trPr>
        <w:tc>
          <w:tcPr>
            <w:cnfStyle w:val="000010000000" w:firstRow="0" w:lastRow="0" w:firstColumn="0" w:lastColumn="0" w:oddVBand="1" w:evenVBand="0" w:oddHBand="0" w:evenHBand="0" w:firstRowFirstColumn="0" w:firstRowLastColumn="0" w:lastRowFirstColumn="0" w:lastRowLastColumn="0"/>
            <w:tcW w:w="5000" w:type="pct"/>
            <w:shd w:val="clear" w:color="auto" w:fill="FFFFFF" w:themeFill="background1"/>
          </w:tcPr>
          <w:p w14:paraId="6A2D2BE5" w14:textId="7B7E02BA" w:rsidR="00686135" w:rsidRPr="00131BB2" w:rsidRDefault="00686135" w:rsidP="00ED45EE">
            <w:pPr>
              <w:rPr>
                <w:lang w:val="es-CO"/>
              </w:rPr>
            </w:pPr>
            <w:r w:rsidRPr="00131BB2">
              <w:rPr>
                <w:b/>
                <w:lang w:val="es-CO"/>
              </w:rPr>
              <w:t>Conclusión</w:t>
            </w:r>
            <w:r w:rsidRPr="00131BB2">
              <w:rPr>
                <w:lang w:val="es-CO"/>
              </w:rPr>
              <w:t xml:space="preserve">: </w:t>
            </w:r>
            <w:sdt>
              <w:sdtPr>
                <w:rPr>
                  <w:lang w:val="es-CO"/>
                </w:rPr>
                <w:alias w:val="Conclusion"/>
                <w:tag w:val="Conclusion"/>
                <w:id w:val="-2039959881"/>
                <w:placeholder>
                  <w:docPart w:val="BA97CE97D2BC407FBEF4C888139A4C7F"/>
                </w:placeholder>
                <w:showingPlcHdr/>
                <w:dropDownList>
                  <w:listItem w:value="Choose an item."/>
                  <w:listItem w:displayText="Brecha de alto riesgo + bandera roja" w:value="Brecha de alto riesgo + bandera roja"/>
                  <w:listItem w:displayText="Brecha de alto riesgo" w:value="Brecha de alto riesgo"/>
                  <w:listItem w:displayText="Brecha de riesgo medio" w:value="Brecha de riesgo medio"/>
                  <w:listItem w:displayText="Brecha de bajo riesgo" w:value="Brecha de bajo riesgo"/>
                  <w:listItem w:displayText="Sin brecha" w:value="Sin brecha"/>
                </w:dropDownList>
              </w:sdtPr>
              <w:sdtEndPr/>
              <w:sdtContent>
                <w:r w:rsidR="00F3549F" w:rsidRPr="00131BB2">
                  <w:rPr>
                    <w:rStyle w:val="PlaceholderText"/>
                    <w:lang w:val="es-CO"/>
                  </w:rPr>
                  <w:t>Choose an item.</w:t>
                </w:r>
              </w:sdtContent>
            </w:sdt>
          </w:p>
        </w:tc>
      </w:tr>
      <w:tr w:rsidR="00323DC2" w:rsidRPr="00131BB2" w14:paraId="637EAD3E" w14:textId="77777777" w:rsidTr="004E16A4">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20792B4B" w14:textId="493311D1" w:rsidR="00323DC2" w:rsidRPr="00131BB2" w:rsidRDefault="000B6C6D" w:rsidP="004631DE">
            <w:pPr>
              <w:jc w:val="left"/>
              <w:rPr>
                <w:b w:val="0"/>
                <w:lang w:val="es-CO"/>
              </w:rPr>
            </w:pPr>
            <w:r w:rsidRPr="00131BB2">
              <w:rPr>
                <w:lang w:val="es-CO"/>
              </w:rPr>
              <w:t>Análisis cualitativo</w:t>
            </w:r>
            <w:r w:rsidR="00F47E0B" w:rsidRPr="00131BB2">
              <w:rPr>
                <w:lang w:val="es-CO"/>
              </w:rPr>
              <w:br/>
            </w:r>
          </w:p>
        </w:tc>
      </w:tr>
      <w:tr w:rsidR="00323DC2" w:rsidRPr="00131BB2" w14:paraId="198EF1F4" w14:textId="77777777" w:rsidTr="004E16A4">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01399828" w14:textId="5255AA6E" w:rsidR="00323DC2" w:rsidRPr="00131BB2" w:rsidRDefault="000B6C6D" w:rsidP="004631DE">
            <w:pPr>
              <w:jc w:val="left"/>
              <w:rPr>
                <w:b w:val="0"/>
                <w:lang w:val="es-CO"/>
              </w:rPr>
            </w:pPr>
            <w:r w:rsidRPr="00131BB2">
              <w:rPr>
                <w:lang w:val="es-CO"/>
              </w:rPr>
              <w:t>Análisis de brechas</w:t>
            </w:r>
            <w:r w:rsidR="00F47E0B" w:rsidRPr="00131BB2">
              <w:rPr>
                <w:lang w:val="es-CO"/>
              </w:rPr>
              <w:br/>
            </w:r>
          </w:p>
        </w:tc>
      </w:tr>
      <w:tr w:rsidR="00323DC2" w:rsidRPr="00131BB2" w14:paraId="53C1CF48" w14:textId="77777777" w:rsidTr="004E16A4">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3473A65B" w14:textId="3825473B" w:rsidR="00323DC2" w:rsidRPr="00131BB2" w:rsidRDefault="000B6C6D" w:rsidP="004631DE">
            <w:pPr>
              <w:jc w:val="left"/>
              <w:rPr>
                <w:b w:val="0"/>
                <w:lang w:val="es-CO"/>
              </w:rPr>
            </w:pPr>
            <w:r w:rsidRPr="00131BB2">
              <w:rPr>
                <w:lang w:val="es-CO"/>
              </w:rPr>
              <w:t>Recomendaciones</w:t>
            </w:r>
            <w:r w:rsidR="00F47E0B" w:rsidRPr="00131BB2">
              <w:rPr>
                <w:lang w:val="es-CO"/>
              </w:rPr>
              <w:br/>
            </w:r>
          </w:p>
        </w:tc>
      </w:tr>
      <w:tr w:rsidR="00323DC2" w:rsidRPr="002954F6" w14:paraId="14D1EA81" w14:textId="77777777" w:rsidTr="007231DC">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FDEFD6" w:themeFill="accent1" w:themeFillTint="33"/>
          </w:tcPr>
          <w:p w14:paraId="3E79DC1A" w14:textId="379B0C7D" w:rsidR="00323DC2" w:rsidRPr="00131BB2" w:rsidRDefault="000B6C6D" w:rsidP="00323DC2">
            <w:pPr>
              <w:rPr>
                <w:b w:val="0"/>
                <w:lang w:val="es-CO"/>
              </w:rPr>
            </w:pPr>
            <w:r w:rsidRPr="00131BB2">
              <w:rPr>
                <w:lang w:val="es-CO"/>
              </w:rPr>
              <w:t xml:space="preserve">Criterio de evaluación </w:t>
            </w:r>
            <w:r w:rsidR="006C59FB" w:rsidRPr="00131BB2">
              <w:rPr>
                <w:lang w:val="es-CO"/>
              </w:rPr>
              <w:t>1</w:t>
            </w:r>
            <w:r w:rsidR="00297B27" w:rsidRPr="00131BB2">
              <w:rPr>
                <w:lang w:val="es-CO"/>
              </w:rPr>
              <w:t>(f)(</w:t>
            </w:r>
            <w:r w:rsidR="00323DC2" w:rsidRPr="00131BB2">
              <w:rPr>
                <w:lang w:val="es-CO"/>
              </w:rPr>
              <w:t>d):</w:t>
            </w:r>
          </w:p>
          <w:p w14:paraId="63FDA5E3" w14:textId="087C41EC" w:rsidR="00323DC2" w:rsidRPr="00131BB2" w:rsidRDefault="00761FEC" w:rsidP="00323DC2">
            <w:pPr>
              <w:rPr>
                <w:b w:val="0"/>
                <w:lang w:val="es-CO"/>
              </w:rPr>
            </w:pPr>
            <w:r w:rsidRPr="00131BB2">
              <w:rPr>
                <w:b w:val="0"/>
                <w:lang w:val="es-CO"/>
              </w:rPr>
              <w:t>La forma en que se combinan los criterios de evaluación y se asignan los factores relativos debe estar claramente definida en los documentos de contratación</w:t>
            </w:r>
            <w:r w:rsidR="00323DC2" w:rsidRPr="00131BB2">
              <w:rPr>
                <w:b w:val="0"/>
                <w:lang w:val="es-CO"/>
              </w:rPr>
              <w:t>.</w:t>
            </w:r>
          </w:p>
        </w:tc>
      </w:tr>
      <w:tr w:rsidR="00686135" w:rsidRPr="00131BB2" w14:paraId="68078699" w14:textId="77777777" w:rsidTr="00ED45EE">
        <w:trPr>
          <w:cnfStyle w:val="000000100000" w:firstRow="0" w:lastRow="0" w:firstColumn="0" w:lastColumn="0" w:oddVBand="0" w:evenVBand="0" w:oddHBand="1" w:evenHBand="0" w:firstRowFirstColumn="0" w:firstRowLastColumn="0" w:lastRowFirstColumn="0" w:lastRowLastColumn="0"/>
          <w:trHeight w:val="366"/>
        </w:trPr>
        <w:tc>
          <w:tcPr>
            <w:cnfStyle w:val="000010000000" w:firstRow="0" w:lastRow="0" w:firstColumn="0" w:lastColumn="0" w:oddVBand="1" w:evenVBand="0" w:oddHBand="0" w:evenHBand="0" w:firstRowFirstColumn="0" w:firstRowLastColumn="0" w:lastRowFirstColumn="0" w:lastRowLastColumn="0"/>
            <w:tcW w:w="5000" w:type="pct"/>
            <w:shd w:val="clear" w:color="auto" w:fill="FFFFFF" w:themeFill="background1"/>
          </w:tcPr>
          <w:p w14:paraId="01E5CD74" w14:textId="048D3C15" w:rsidR="00686135" w:rsidRPr="00131BB2" w:rsidRDefault="00686135" w:rsidP="00ED45EE">
            <w:pPr>
              <w:rPr>
                <w:lang w:val="es-CO"/>
              </w:rPr>
            </w:pPr>
            <w:r w:rsidRPr="00131BB2">
              <w:rPr>
                <w:b/>
                <w:lang w:val="es-CO"/>
              </w:rPr>
              <w:t>Conclusión</w:t>
            </w:r>
            <w:r w:rsidRPr="00131BB2">
              <w:rPr>
                <w:lang w:val="es-CO"/>
              </w:rPr>
              <w:t xml:space="preserve">: </w:t>
            </w:r>
            <w:sdt>
              <w:sdtPr>
                <w:rPr>
                  <w:lang w:val="es-CO"/>
                </w:rPr>
                <w:alias w:val="Conclusion"/>
                <w:tag w:val="Conclusion"/>
                <w:id w:val="879129657"/>
                <w:placeholder>
                  <w:docPart w:val="B0EB4959C8C64A95BFF9DFB57C57B087"/>
                </w:placeholder>
                <w:showingPlcHdr/>
                <w:dropDownList>
                  <w:listItem w:value="Choose an item."/>
                  <w:listItem w:displayText="Brecha de alto riesgo + bandera roja" w:value="Brecha de alto riesgo + bandera roja"/>
                  <w:listItem w:displayText="Brecha de alto riesgo" w:value="Brecha de alto riesgo"/>
                  <w:listItem w:displayText="Brecha de riesgo medio" w:value="Brecha de riesgo medio"/>
                  <w:listItem w:displayText="Brecha de bajo riesgo" w:value="Brecha de bajo riesgo"/>
                  <w:listItem w:displayText="Sin brecha" w:value="Sin brecha"/>
                </w:dropDownList>
              </w:sdtPr>
              <w:sdtEndPr/>
              <w:sdtContent>
                <w:r w:rsidR="00F3549F" w:rsidRPr="00131BB2">
                  <w:rPr>
                    <w:rStyle w:val="PlaceholderText"/>
                    <w:lang w:val="es-CO"/>
                  </w:rPr>
                  <w:t>Choose an item.</w:t>
                </w:r>
              </w:sdtContent>
            </w:sdt>
          </w:p>
        </w:tc>
      </w:tr>
      <w:tr w:rsidR="00323DC2" w:rsidRPr="00131BB2" w14:paraId="052BCE57" w14:textId="77777777" w:rsidTr="004E16A4">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1CBFCD18" w14:textId="090DE70A" w:rsidR="00323DC2" w:rsidRPr="00131BB2" w:rsidRDefault="000B6C6D" w:rsidP="004631DE">
            <w:pPr>
              <w:jc w:val="left"/>
              <w:rPr>
                <w:b w:val="0"/>
                <w:lang w:val="es-CO"/>
              </w:rPr>
            </w:pPr>
            <w:r w:rsidRPr="00131BB2">
              <w:rPr>
                <w:lang w:val="es-CO"/>
              </w:rPr>
              <w:t>Análisis cualitativo</w:t>
            </w:r>
            <w:r w:rsidR="00F47E0B" w:rsidRPr="00131BB2">
              <w:rPr>
                <w:lang w:val="es-CO"/>
              </w:rPr>
              <w:br/>
            </w:r>
          </w:p>
        </w:tc>
      </w:tr>
      <w:tr w:rsidR="00323DC2" w:rsidRPr="00131BB2" w14:paraId="337BCD2D" w14:textId="77777777" w:rsidTr="004E16A4">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74B088C4" w14:textId="32ED5835" w:rsidR="00323DC2" w:rsidRPr="00131BB2" w:rsidRDefault="000B6C6D" w:rsidP="004631DE">
            <w:pPr>
              <w:jc w:val="left"/>
              <w:rPr>
                <w:b w:val="0"/>
                <w:lang w:val="es-CO"/>
              </w:rPr>
            </w:pPr>
            <w:r w:rsidRPr="00131BB2">
              <w:rPr>
                <w:lang w:val="es-CO"/>
              </w:rPr>
              <w:t>Análisis de brechas</w:t>
            </w:r>
            <w:r w:rsidR="00F47E0B" w:rsidRPr="00131BB2">
              <w:rPr>
                <w:lang w:val="es-CO"/>
              </w:rPr>
              <w:br/>
            </w:r>
          </w:p>
        </w:tc>
      </w:tr>
      <w:tr w:rsidR="00323DC2" w:rsidRPr="00131BB2" w14:paraId="440D803F" w14:textId="77777777" w:rsidTr="004E16A4">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1E01BF1D" w14:textId="2D67A741" w:rsidR="00323DC2" w:rsidRPr="00131BB2" w:rsidRDefault="000B6C6D" w:rsidP="004631DE">
            <w:pPr>
              <w:jc w:val="left"/>
              <w:rPr>
                <w:b w:val="0"/>
                <w:lang w:val="es-CO"/>
              </w:rPr>
            </w:pPr>
            <w:r w:rsidRPr="00131BB2">
              <w:rPr>
                <w:lang w:val="es-CO"/>
              </w:rPr>
              <w:t>Recomendaciones</w:t>
            </w:r>
            <w:r w:rsidR="00F47E0B" w:rsidRPr="00131BB2">
              <w:rPr>
                <w:lang w:val="es-CO"/>
              </w:rPr>
              <w:br/>
            </w:r>
          </w:p>
        </w:tc>
      </w:tr>
      <w:tr w:rsidR="00323DC2" w:rsidRPr="002954F6" w14:paraId="22C5B5B6" w14:textId="77777777" w:rsidTr="007231DC">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5000" w:type="pct"/>
          </w:tcPr>
          <w:p w14:paraId="28EBBBC2" w14:textId="469E8A77" w:rsidR="00323DC2" w:rsidRPr="00131BB2" w:rsidRDefault="000B6C6D" w:rsidP="00323DC2">
            <w:pPr>
              <w:rPr>
                <w:b w:val="0"/>
                <w:lang w:val="es-CO"/>
              </w:rPr>
            </w:pPr>
            <w:r w:rsidRPr="00131BB2">
              <w:rPr>
                <w:lang w:val="es-CO"/>
              </w:rPr>
              <w:t xml:space="preserve">Criterio de evaluación </w:t>
            </w:r>
            <w:r w:rsidR="006C59FB" w:rsidRPr="00131BB2">
              <w:rPr>
                <w:lang w:val="es-CO"/>
              </w:rPr>
              <w:t>1</w:t>
            </w:r>
            <w:r w:rsidR="00297B27" w:rsidRPr="00131BB2">
              <w:rPr>
                <w:lang w:val="es-CO"/>
              </w:rPr>
              <w:t>(f)(</w:t>
            </w:r>
            <w:r w:rsidR="00323DC2" w:rsidRPr="00131BB2">
              <w:rPr>
                <w:lang w:val="es-CO"/>
              </w:rPr>
              <w:t>e):</w:t>
            </w:r>
          </w:p>
          <w:p w14:paraId="40D76836" w14:textId="71A8CCF6" w:rsidR="00323DC2" w:rsidRPr="00131BB2" w:rsidRDefault="00761FEC" w:rsidP="00323DC2">
            <w:pPr>
              <w:rPr>
                <w:b w:val="0"/>
                <w:lang w:val="es-CO"/>
              </w:rPr>
            </w:pPr>
            <w:r w:rsidRPr="00131BB2">
              <w:rPr>
                <w:b w:val="0"/>
                <w:lang w:val="es-CO"/>
              </w:rPr>
              <w:t>Durante el período de evaluación, la información relativa al examen, a las explicaciones y a la evaluación de ofertas/propuestas no</w:t>
            </w:r>
            <w:r w:rsidR="00290770">
              <w:rPr>
                <w:b w:val="0"/>
                <w:lang w:val="es-CO"/>
              </w:rPr>
              <w:t xml:space="preserve"> deber ser</w:t>
            </w:r>
            <w:r w:rsidRPr="00131BB2">
              <w:rPr>
                <w:b w:val="0"/>
                <w:lang w:val="es-CO"/>
              </w:rPr>
              <w:t xml:space="preserve"> divulg</w:t>
            </w:r>
            <w:r w:rsidR="00290770">
              <w:rPr>
                <w:b w:val="0"/>
                <w:lang w:val="es-CO"/>
              </w:rPr>
              <w:t>ada</w:t>
            </w:r>
            <w:r w:rsidRPr="00131BB2">
              <w:rPr>
                <w:b w:val="0"/>
                <w:lang w:val="es-CO"/>
              </w:rPr>
              <w:t xml:space="preserve"> a los participantes o a otras personas que no estén</w:t>
            </w:r>
            <w:r w:rsidR="00083255" w:rsidRPr="00131BB2">
              <w:rPr>
                <w:b w:val="0"/>
                <w:lang w:val="es-CO"/>
              </w:rPr>
              <w:t xml:space="preserve"> </w:t>
            </w:r>
            <w:r w:rsidRPr="00131BB2">
              <w:rPr>
                <w:b w:val="0"/>
                <w:lang w:val="es-CO"/>
              </w:rPr>
              <w:t>involucradas oficialmente en el proceso de evaluación</w:t>
            </w:r>
            <w:r w:rsidR="00323DC2" w:rsidRPr="00131BB2">
              <w:rPr>
                <w:b w:val="0"/>
                <w:lang w:val="es-CO"/>
              </w:rPr>
              <w:t>.</w:t>
            </w:r>
          </w:p>
        </w:tc>
      </w:tr>
      <w:tr w:rsidR="00686135" w:rsidRPr="00131BB2" w14:paraId="0F9CA6A5" w14:textId="77777777" w:rsidTr="00ED45EE">
        <w:trPr>
          <w:trHeight w:val="366"/>
        </w:trPr>
        <w:tc>
          <w:tcPr>
            <w:cnfStyle w:val="000010000000" w:firstRow="0" w:lastRow="0" w:firstColumn="0" w:lastColumn="0" w:oddVBand="1" w:evenVBand="0" w:oddHBand="0" w:evenHBand="0" w:firstRowFirstColumn="0" w:firstRowLastColumn="0" w:lastRowFirstColumn="0" w:lastRowLastColumn="0"/>
            <w:tcW w:w="5000" w:type="pct"/>
            <w:shd w:val="clear" w:color="auto" w:fill="FFFFFF" w:themeFill="background1"/>
          </w:tcPr>
          <w:p w14:paraId="4CD7D895" w14:textId="6A63306A" w:rsidR="00686135" w:rsidRPr="00131BB2" w:rsidRDefault="00686135" w:rsidP="00ED45EE">
            <w:pPr>
              <w:rPr>
                <w:lang w:val="es-CO"/>
              </w:rPr>
            </w:pPr>
            <w:r w:rsidRPr="00131BB2">
              <w:rPr>
                <w:b/>
                <w:lang w:val="es-CO"/>
              </w:rPr>
              <w:t>Conclusión</w:t>
            </w:r>
            <w:r w:rsidRPr="00131BB2">
              <w:rPr>
                <w:lang w:val="es-CO"/>
              </w:rPr>
              <w:t xml:space="preserve">: </w:t>
            </w:r>
            <w:sdt>
              <w:sdtPr>
                <w:rPr>
                  <w:lang w:val="es-CO"/>
                </w:rPr>
                <w:alias w:val="Conclusion"/>
                <w:tag w:val="Conclusion"/>
                <w:id w:val="-1305998188"/>
                <w:placeholder>
                  <w:docPart w:val="91CC86DCA4DE475592E43FA8E1CED4D5"/>
                </w:placeholder>
                <w:showingPlcHdr/>
                <w:dropDownList>
                  <w:listItem w:value="Choose an item."/>
                  <w:listItem w:displayText="Brecha de alto riesgo + bandera roja" w:value="Brecha de alto riesgo + bandera roja"/>
                  <w:listItem w:displayText="Brecha de alto riesgo" w:value="Brecha de alto riesgo"/>
                  <w:listItem w:displayText="Brecha de riesgo medio" w:value="Brecha de riesgo medio"/>
                  <w:listItem w:displayText="Brecha de bajo riesgo" w:value="Brecha de bajo riesgo"/>
                  <w:listItem w:displayText="Sin brecha" w:value="Sin brecha"/>
                </w:dropDownList>
              </w:sdtPr>
              <w:sdtEndPr/>
              <w:sdtContent>
                <w:r w:rsidR="00F3549F" w:rsidRPr="00131BB2">
                  <w:rPr>
                    <w:rStyle w:val="PlaceholderText"/>
                    <w:lang w:val="es-CO"/>
                  </w:rPr>
                  <w:t>Choose an item.</w:t>
                </w:r>
              </w:sdtContent>
            </w:sdt>
          </w:p>
        </w:tc>
      </w:tr>
      <w:tr w:rsidR="00323DC2" w:rsidRPr="00131BB2" w14:paraId="279276F1" w14:textId="77777777" w:rsidTr="004E16A4">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08F7DAD3" w14:textId="7B26492E" w:rsidR="00323DC2" w:rsidRPr="00131BB2" w:rsidRDefault="000B6C6D" w:rsidP="004631DE">
            <w:pPr>
              <w:jc w:val="left"/>
              <w:rPr>
                <w:b w:val="0"/>
                <w:lang w:val="es-CO"/>
              </w:rPr>
            </w:pPr>
            <w:r w:rsidRPr="00131BB2">
              <w:rPr>
                <w:lang w:val="es-CO"/>
              </w:rPr>
              <w:t>Análisis cualitativo</w:t>
            </w:r>
            <w:r w:rsidR="00F47E0B" w:rsidRPr="00131BB2">
              <w:rPr>
                <w:lang w:val="es-CO"/>
              </w:rPr>
              <w:br/>
            </w:r>
          </w:p>
        </w:tc>
      </w:tr>
      <w:tr w:rsidR="00323DC2" w:rsidRPr="00131BB2" w14:paraId="67484366" w14:textId="77777777" w:rsidTr="004E16A4">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1EC7850F" w14:textId="01135B67" w:rsidR="00323DC2" w:rsidRPr="00131BB2" w:rsidRDefault="000B6C6D" w:rsidP="004631DE">
            <w:pPr>
              <w:jc w:val="left"/>
              <w:rPr>
                <w:b w:val="0"/>
                <w:lang w:val="es-CO"/>
              </w:rPr>
            </w:pPr>
            <w:r w:rsidRPr="00131BB2">
              <w:rPr>
                <w:lang w:val="es-CO"/>
              </w:rPr>
              <w:t>Análisis de brechas</w:t>
            </w:r>
            <w:r w:rsidR="00F47E0B" w:rsidRPr="00131BB2">
              <w:rPr>
                <w:lang w:val="es-CO"/>
              </w:rPr>
              <w:br/>
            </w:r>
          </w:p>
        </w:tc>
      </w:tr>
      <w:tr w:rsidR="00323DC2" w:rsidRPr="00131BB2" w14:paraId="2B24B986" w14:textId="77777777" w:rsidTr="004E16A4">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32F99061" w14:textId="280F1EEC" w:rsidR="00323DC2" w:rsidRPr="00131BB2" w:rsidRDefault="000B6C6D" w:rsidP="004631DE">
            <w:pPr>
              <w:jc w:val="left"/>
              <w:rPr>
                <w:b w:val="0"/>
                <w:lang w:val="es-CO"/>
              </w:rPr>
            </w:pPr>
            <w:r w:rsidRPr="00131BB2">
              <w:rPr>
                <w:lang w:val="es-CO"/>
              </w:rPr>
              <w:t>Recomendaciones</w:t>
            </w:r>
            <w:r w:rsidR="00F47E0B" w:rsidRPr="00131BB2">
              <w:rPr>
                <w:lang w:val="es-CO"/>
              </w:rPr>
              <w:br/>
            </w:r>
          </w:p>
        </w:tc>
      </w:tr>
      <w:tr w:rsidR="004F33C5" w:rsidRPr="00131BB2" w14:paraId="671ACB97" w14:textId="77777777" w:rsidTr="004469EC">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FCE0AE" w:themeFill="accent1" w:themeFillTint="66"/>
          </w:tcPr>
          <w:p w14:paraId="72E05420" w14:textId="557D5010" w:rsidR="002F6E23" w:rsidRPr="00131BB2" w:rsidRDefault="000B6C6D" w:rsidP="002F6E23">
            <w:pPr>
              <w:jc w:val="center"/>
              <w:rPr>
                <w:lang w:val="es-CO"/>
              </w:rPr>
            </w:pPr>
            <w:r w:rsidRPr="00131BB2">
              <w:rPr>
                <w:lang w:val="es-CO"/>
              </w:rPr>
              <w:t>Subindicador</w:t>
            </w:r>
            <w:r w:rsidR="002F6E23" w:rsidRPr="00131BB2">
              <w:rPr>
                <w:lang w:val="es-CO"/>
              </w:rPr>
              <w:t xml:space="preserve"> 1(g) </w:t>
            </w:r>
          </w:p>
          <w:p w14:paraId="27DC8E2F" w14:textId="77777777" w:rsidR="00761FEC" w:rsidRPr="00131BB2" w:rsidRDefault="00761FEC" w:rsidP="002F6E23">
            <w:pPr>
              <w:jc w:val="center"/>
              <w:rPr>
                <w:b w:val="0"/>
                <w:bCs w:val="0"/>
                <w:lang w:val="es-CO"/>
              </w:rPr>
            </w:pPr>
            <w:r w:rsidRPr="00131BB2">
              <w:rPr>
                <w:lang w:val="es-CO"/>
              </w:rPr>
              <w:t xml:space="preserve">Presentación, recepción y apertura de ofertas </w:t>
            </w:r>
          </w:p>
          <w:p w14:paraId="3F3B7596" w14:textId="4E2CFBBA" w:rsidR="004F33C5" w:rsidRPr="00131BB2" w:rsidRDefault="00761FEC" w:rsidP="002F6E23">
            <w:pPr>
              <w:jc w:val="center"/>
              <w:rPr>
                <w:lang w:val="es-CO"/>
              </w:rPr>
            </w:pPr>
            <w:r w:rsidRPr="00131BB2">
              <w:rPr>
                <w:b w:val="0"/>
                <w:lang w:val="es-CO"/>
              </w:rPr>
              <w:t>El marco legal contiene disposiciones en relación con las siguientes condiciones</w:t>
            </w:r>
            <w:r w:rsidR="002F6E23" w:rsidRPr="00131BB2">
              <w:rPr>
                <w:b w:val="0"/>
                <w:lang w:val="es-CO"/>
              </w:rPr>
              <w:t>:</w:t>
            </w:r>
          </w:p>
        </w:tc>
      </w:tr>
      <w:tr w:rsidR="00323DC2" w:rsidRPr="002954F6" w14:paraId="4A0AE0C6" w14:textId="77777777" w:rsidTr="002F6E23">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5000" w:type="pct"/>
          </w:tcPr>
          <w:p w14:paraId="47EF4152" w14:textId="5AEDBA1B" w:rsidR="00323DC2" w:rsidRPr="00131BB2" w:rsidRDefault="000B6C6D" w:rsidP="00323DC2">
            <w:pPr>
              <w:rPr>
                <w:b w:val="0"/>
                <w:lang w:val="es-CO"/>
              </w:rPr>
            </w:pPr>
            <w:r w:rsidRPr="00131BB2">
              <w:rPr>
                <w:lang w:val="es-CO"/>
              </w:rPr>
              <w:lastRenderedPageBreak/>
              <w:t xml:space="preserve">Criterio de evaluación </w:t>
            </w:r>
            <w:r w:rsidR="006C59FB" w:rsidRPr="00131BB2">
              <w:rPr>
                <w:lang w:val="es-CO"/>
              </w:rPr>
              <w:t>1</w:t>
            </w:r>
            <w:r w:rsidR="00297B27" w:rsidRPr="00131BB2">
              <w:rPr>
                <w:lang w:val="es-CO"/>
              </w:rPr>
              <w:t>(g)(</w:t>
            </w:r>
            <w:r w:rsidR="00323DC2" w:rsidRPr="00131BB2">
              <w:rPr>
                <w:lang w:val="es-CO"/>
              </w:rPr>
              <w:t>a):</w:t>
            </w:r>
          </w:p>
          <w:p w14:paraId="40A9B829" w14:textId="5476F878" w:rsidR="00323DC2" w:rsidRPr="00131BB2" w:rsidRDefault="00290770" w:rsidP="00323DC2">
            <w:pPr>
              <w:rPr>
                <w:b w:val="0"/>
                <w:lang w:val="es-CO"/>
              </w:rPr>
            </w:pPr>
            <w:r>
              <w:rPr>
                <w:b w:val="0"/>
                <w:lang w:val="es-CO"/>
              </w:rPr>
              <w:t>La a</w:t>
            </w:r>
            <w:r w:rsidR="00761FEC" w:rsidRPr="00131BB2">
              <w:rPr>
                <w:b w:val="0"/>
                <w:lang w:val="es-CO"/>
              </w:rPr>
              <w:t xml:space="preserve">pertura de las </w:t>
            </w:r>
            <w:r>
              <w:rPr>
                <w:b w:val="0"/>
                <w:lang w:val="es-CO"/>
              </w:rPr>
              <w:t>ofertas sigue</w:t>
            </w:r>
            <w:r w:rsidR="00761FEC" w:rsidRPr="00131BB2">
              <w:rPr>
                <w:b w:val="0"/>
                <w:lang w:val="es-CO"/>
              </w:rPr>
              <w:t xml:space="preserve"> un procedimiento definido y regulado</w:t>
            </w:r>
            <w:r>
              <w:rPr>
                <w:b w:val="0"/>
                <w:lang w:val="es-CO"/>
              </w:rPr>
              <w:t>, inmediatamente después de la finalización del plazo de presentación de ofertas.</w:t>
            </w:r>
          </w:p>
        </w:tc>
      </w:tr>
      <w:tr w:rsidR="00686135" w:rsidRPr="00131BB2" w14:paraId="36992618" w14:textId="77777777" w:rsidTr="00ED45EE">
        <w:trPr>
          <w:trHeight w:val="366"/>
        </w:trPr>
        <w:tc>
          <w:tcPr>
            <w:cnfStyle w:val="000010000000" w:firstRow="0" w:lastRow="0" w:firstColumn="0" w:lastColumn="0" w:oddVBand="1" w:evenVBand="0" w:oddHBand="0" w:evenHBand="0" w:firstRowFirstColumn="0" w:firstRowLastColumn="0" w:lastRowFirstColumn="0" w:lastRowLastColumn="0"/>
            <w:tcW w:w="5000" w:type="pct"/>
            <w:shd w:val="clear" w:color="auto" w:fill="FFFFFF" w:themeFill="background1"/>
          </w:tcPr>
          <w:p w14:paraId="1D2BDBBA" w14:textId="7EA3DF3E" w:rsidR="00686135" w:rsidRPr="00131BB2" w:rsidRDefault="00686135" w:rsidP="00ED45EE">
            <w:pPr>
              <w:rPr>
                <w:lang w:val="es-CO"/>
              </w:rPr>
            </w:pPr>
            <w:r w:rsidRPr="00131BB2">
              <w:rPr>
                <w:b/>
                <w:lang w:val="es-CO"/>
              </w:rPr>
              <w:t>Conclusión</w:t>
            </w:r>
            <w:r w:rsidRPr="00131BB2">
              <w:rPr>
                <w:lang w:val="es-CO"/>
              </w:rPr>
              <w:t xml:space="preserve">: </w:t>
            </w:r>
            <w:sdt>
              <w:sdtPr>
                <w:rPr>
                  <w:lang w:val="es-CO"/>
                </w:rPr>
                <w:alias w:val="Conclusion"/>
                <w:tag w:val="Conclusion"/>
                <w:id w:val="-668556428"/>
                <w:placeholder>
                  <w:docPart w:val="B278EBAC74AE4D958CFAA3A6C387AFF8"/>
                </w:placeholder>
                <w:showingPlcHdr/>
                <w:dropDownList>
                  <w:listItem w:value="Choose an item."/>
                  <w:listItem w:displayText="Brecha de alto riesgo + bandera roja" w:value="Brecha de alto riesgo + bandera roja"/>
                  <w:listItem w:displayText="Brecha de alto riesgo" w:value="Brecha de alto riesgo"/>
                  <w:listItem w:displayText="Brecha de riesgo medio" w:value="Brecha de riesgo medio"/>
                  <w:listItem w:displayText="Brecha de bajo riesgo" w:value="Brecha de bajo riesgo"/>
                  <w:listItem w:displayText="Sin brecha" w:value="Sin brecha"/>
                </w:dropDownList>
              </w:sdtPr>
              <w:sdtEndPr/>
              <w:sdtContent>
                <w:r w:rsidR="00F3549F" w:rsidRPr="00131BB2">
                  <w:rPr>
                    <w:rStyle w:val="PlaceholderText"/>
                    <w:lang w:val="es-CO"/>
                  </w:rPr>
                  <w:t>Choose an item.</w:t>
                </w:r>
              </w:sdtContent>
            </w:sdt>
          </w:p>
        </w:tc>
      </w:tr>
      <w:tr w:rsidR="00323DC2" w:rsidRPr="00131BB2" w14:paraId="1B505711" w14:textId="77777777" w:rsidTr="004E16A4">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50099971" w14:textId="59AA8F5C" w:rsidR="00323DC2" w:rsidRPr="00131BB2" w:rsidRDefault="000B6C6D" w:rsidP="004631DE">
            <w:pPr>
              <w:jc w:val="left"/>
              <w:rPr>
                <w:b w:val="0"/>
                <w:lang w:val="es-CO"/>
              </w:rPr>
            </w:pPr>
            <w:r w:rsidRPr="00131BB2">
              <w:rPr>
                <w:lang w:val="es-CO"/>
              </w:rPr>
              <w:t>Análisis cualitativo</w:t>
            </w:r>
            <w:r w:rsidR="00F47E0B" w:rsidRPr="00131BB2">
              <w:rPr>
                <w:lang w:val="es-CO"/>
              </w:rPr>
              <w:br/>
            </w:r>
          </w:p>
        </w:tc>
      </w:tr>
      <w:tr w:rsidR="00323DC2" w:rsidRPr="00131BB2" w14:paraId="1618D4C1" w14:textId="77777777" w:rsidTr="004E16A4">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35584341" w14:textId="67A941BB" w:rsidR="00323DC2" w:rsidRPr="00131BB2" w:rsidRDefault="000B6C6D" w:rsidP="004631DE">
            <w:pPr>
              <w:jc w:val="left"/>
              <w:rPr>
                <w:b w:val="0"/>
                <w:lang w:val="es-CO"/>
              </w:rPr>
            </w:pPr>
            <w:r w:rsidRPr="00131BB2">
              <w:rPr>
                <w:lang w:val="es-CO"/>
              </w:rPr>
              <w:t>Análisis de brechas</w:t>
            </w:r>
            <w:r w:rsidR="00F47E0B" w:rsidRPr="00131BB2">
              <w:rPr>
                <w:lang w:val="es-CO"/>
              </w:rPr>
              <w:br/>
            </w:r>
          </w:p>
        </w:tc>
      </w:tr>
      <w:tr w:rsidR="00323DC2" w:rsidRPr="00131BB2" w14:paraId="4D510E51" w14:textId="77777777" w:rsidTr="004E16A4">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03A78975" w14:textId="5AC7F9A5" w:rsidR="00323DC2" w:rsidRPr="00131BB2" w:rsidRDefault="000B6C6D" w:rsidP="004631DE">
            <w:pPr>
              <w:jc w:val="left"/>
              <w:rPr>
                <w:b w:val="0"/>
                <w:lang w:val="es-CO"/>
              </w:rPr>
            </w:pPr>
            <w:r w:rsidRPr="00131BB2">
              <w:rPr>
                <w:lang w:val="es-CO"/>
              </w:rPr>
              <w:t>Recomendaciones</w:t>
            </w:r>
            <w:r w:rsidR="00F47E0B" w:rsidRPr="00131BB2">
              <w:rPr>
                <w:lang w:val="es-CO"/>
              </w:rPr>
              <w:br/>
            </w:r>
          </w:p>
        </w:tc>
      </w:tr>
      <w:tr w:rsidR="00323DC2" w:rsidRPr="002954F6" w14:paraId="1790D84D" w14:textId="77777777" w:rsidTr="00546E84">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FDEFD6" w:themeFill="accent1" w:themeFillTint="33"/>
          </w:tcPr>
          <w:p w14:paraId="2762417D" w14:textId="2AC16388" w:rsidR="00323DC2" w:rsidRPr="00131BB2" w:rsidRDefault="000B6C6D" w:rsidP="00323DC2">
            <w:pPr>
              <w:rPr>
                <w:b w:val="0"/>
                <w:lang w:val="es-CO"/>
              </w:rPr>
            </w:pPr>
            <w:r w:rsidRPr="00131BB2">
              <w:rPr>
                <w:lang w:val="es-CO"/>
              </w:rPr>
              <w:t xml:space="preserve">Criterio de evaluación </w:t>
            </w:r>
            <w:r w:rsidR="006C59FB" w:rsidRPr="00131BB2">
              <w:rPr>
                <w:lang w:val="es-CO"/>
              </w:rPr>
              <w:t>1</w:t>
            </w:r>
            <w:r w:rsidR="00297B27" w:rsidRPr="00131BB2">
              <w:rPr>
                <w:lang w:val="es-CO"/>
              </w:rPr>
              <w:t>(g)(</w:t>
            </w:r>
            <w:r w:rsidR="00323DC2" w:rsidRPr="00131BB2">
              <w:rPr>
                <w:lang w:val="es-CO"/>
              </w:rPr>
              <w:t>b):</w:t>
            </w:r>
          </w:p>
          <w:p w14:paraId="7F771C97" w14:textId="3C484A64" w:rsidR="00323DC2" w:rsidRPr="00546E84" w:rsidRDefault="00F84886" w:rsidP="00323DC2">
            <w:pPr>
              <w:rPr>
                <w:b w:val="0"/>
                <w:bCs w:val="0"/>
                <w:lang w:val="es-CO"/>
              </w:rPr>
            </w:pPr>
            <w:r w:rsidRPr="00546E84">
              <w:rPr>
                <w:rFonts w:asciiTheme="majorHAnsi" w:hAnsiTheme="majorHAnsi" w:cstheme="majorHAnsi"/>
                <w:b w:val="0"/>
                <w:bCs w:val="0"/>
                <w:color w:val="3D3C3B"/>
                <w:lang w:val="fr-FR"/>
              </w:rPr>
              <w:t>Se almacenan los registros del proceso de apertura de ofertas y se ponen a disposición para consulta.</w:t>
            </w:r>
          </w:p>
        </w:tc>
      </w:tr>
      <w:tr w:rsidR="00686135" w:rsidRPr="00131BB2" w14:paraId="57CDCACE" w14:textId="77777777" w:rsidTr="00ED45EE">
        <w:trPr>
          <w:cnfStyle w:val="000000100000" w:firstRow="0" w:lastRow="0" w:firstColumn="0" w:lastColumn="0" w:oddVBand="0" w:evenVBand="0" w:oddHBand="1" w:evenHBand="0" w:firstRowFirstColumn="0" w:firstRowLastColumn="0" w:lastRowFirstColumn="0" w:lastRowLastColumn="0"/>
          <w:trHeight w:val="366"/>
        </w:trPr>
        <w:tc>
          <w:tcPr>
            <w:cnfStyle w:val="000010000000" w:firstRow="0" w:lastRow="0" w:firstColumn="0" w:lastColumn="0" w:oddVBand="1" w:evenVBand="0" w:oddHBand="0" w:evenHBand="0" w:firstRowFirstColumn="0" w:firstRowLastColumn="0" w:lastRowFirstColumn="0" w:lastRowLastColumn="0"/>
            <w:tcW w:w="5000" w:type="pct"/>
            <w:shd w:val="clear" w:color="auto" w:fill="FFFFFF" w:themeFill="background1"/>
          </w:tcPr>
          <w:p w14:paraId="2BFB03CE" w14:textId="19C370C8" w:rsidR="00686135" w:rsidRPr="00131BB2" w:rsidRDefault="00686135" w:rsidP="00ED45EE">
            <w:pPr>
              <w:rPr>
                <w:lang w:val="es-CO"/>
              </w:rPr>
            </w:pPr>
            <w:r w:rsidRPr="00131BB2">
              <w:rPr>
                <w:b/>
                <w:lang w:val="es-CO"/>
              </w:rPr>
              <w:t>Conclusión</w:t>
            </w:r>
            <w:r w:rsidRPr="00131BB2">
              <w:rPr>
                <w:lang w:val="es-CO"/>
              </w:rPr>
              <w:t xml:space="preserve">: </w:t>
            </w:r>
            <w:sdt>
              <w:sdtPr>
                <w:rPr>
                  <w:lang w:val="es-CO"/>
                </w:rPr>
                <w:alias w:val="Conclusion"/>
                <w:tag w:val="Conclusion"/>
                <w:id w:val="546949415"/>
                <w:placeholder>
                  <w:docPart w:val="EB06DE86E8A94FBFBCF1C6DE7F680574"/>
                </w:placeholder>
                <w:showingPlcHdr/>
                <w:dropDownList>
                  <w:listItem w:value="Choose an item."/>
                  <w:listItem w:displayText="Brecha de alto riesgo + bandera roja" w:value="Brecha de alto riesgo + bandera roja"/>
                  <w:listItem w:displayText="Brecha de alto riesgo" w:value="Brecha de alto riesgo"/>
                  <w:listItem w:displayText="Brecha de riesgo medio" w:value="Brecha de riesgo medio"/>
                  <w:listItem w:displayText="Brecha de bajo riesgo" w:value="Brecha de bajo riesgo"/>
                  <w:listItem w:displayText="Sin brecha" w:value="Sin brecha"/>
                </w:dropDownList>
              </w:sdtPr>
              <w:sdtEndPr/>
              <w:sdtContent>
                <w:r w:rsidR="00F3549F" w:rsidRPr="00131BB2">
                  <w:rPr>
                    <w:rStyle w:val="PlaceholderText"/>
                    <w:lang w:val="es-CO"/>
                  </w:rPr>
                  <w:t>Choose an item.</w:t>
                </w:r>
              </w:sdtContent>
            </w:sdt>
          </w:p>
        </w:tc>
      </w:tr>
      <w:tr w:rsidR="00323DC2" w:rsidRPr="00131BB2" w14:paraId="70E14032" w14:textId="77777777" w:rsidTr="004E16A4">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390E33AD" w14:textId="260F2F8C" w:rsidR="00323DC2" w:rsidRPr="00131BB2" w:rsidRDefault="000B6C6D" w:rsidP="004631DE">
            <w:pPr>
              <w:jc w:val="left"/>
              <w:rPr>
                <w:b w:val="0"/>
                <w:lang w:val="es-CO"/>
              </w:rPr>
            </w:pPr>
            <w:r w:rsidRPr="00131BB2">
              <w:rPr>
                <w:lang w:val="es-CO"/>
              </w:rPr>
              <w:t>Análisis cualitativo</w:t>
            </w:r>
            <w:r w:rsidR="00F47E0B" w:rsidRPr="00131BB2">
              <w:rPr>
                <w:lang w:val="es-CO"/>
              </w:rPr>
              <w:br/>
            </w:r>
          </w:p>
        </w:tc>
      </w:tr>
      <w:tr w:rsidR="00323DC2" w:rsidRPr="00131BB2" w14:paraId="600D315E" w14:textId="77777777" w:rsidTr="004E16A4">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6F4FB630" w14:textId="01955456" w:rsidR="00323DC2" w:rsidRPr="00131BB2" w:rsidRDefault="000B6C6D" w:rsidP="004631DE">
            <w:pPr>
              <w:jc w:val="left"/>
              <w:rPr>
                <w:b w:val="0"/>
                <w:lang w:val="es-CO"/>
              </w:rPr>
            </w:pPr>
            <w:r w:rsidRPr="00131BB2">
              <w:rPr>
                <w:lang w:val="es-CO"/>
              </w:rPr>
              <w:t>Análisis de brechas</w:t>
            </w:r>
            <w:r w:rsidR="00F47E0B" w:rsidRPr="00131BB2">
              <w:rPr>
                <w:lang w:val="es-CO"/>
              </w:rPr>
              <w:br/>
            </w:r>
          </w:p>
        </w:tc>
      </w:tr>
      <w:tr w:rsidR="00323DC2" w:rsidRPr="00131BB2" w14:paraId="2AABC1EE" w14:textId="77777777" w:rsidTr="004E16A4">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2C53ECAF" w14:textId="27E0A3D9" w:rsidR="00323DC2" w:rsidRPr="00131BB2" w:rsidRDefault="000B6C6D" w:rsidP="004631DE">
            <w:pPr>
              <w:jc w:val="left"/>
              <w:rPr>
                <w:b w:val="0"/>
                <w:lang w:val="es-CO"/>
              </w:rPr>
            </w:pPr>
            <w:r w:rsidRPr="00131BB2">
              <w:rPr>
                <w:lang w:val="es-CO"/>
              </w:rPr>
              <w:t>Recomendaciones</w:t>
            </w:r>
            <w:r w:rsidR="00F47E0B" w:rsidRPr="00131BB2">
              <w:rPr>
                <w:lang w:val="es-CO"/>
              </w:rPr>
              <w:br/>
            </w:r>
          </w:p>
        </w:tc>
      </w:tr>
      <w:tr w:rsidR="00323DC2" w:rsidRPr="002954F6" w14:paraId="0034DBD2" w14:textId="77777777" w:rsidTr="002F6E23">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5000" w:type="pct"/>
          </w:tcPr>
          <w:p w14:paraId="776F34C7" w14:textId="16148F4C" w:rsidR="00323DC2" w:rsidRPr="00131BB2" w:rsidRDefault="000B6C6D" w:rsidP="00323DC2">
            <w:pPr>
              <w:rPr>
                <w:b w:val="0"/>
                <w:lang w:val="es-CO"/>
              </w:rPr>
            </w:pPr>
            <w:r w:rsidRPr="00131BB2">
              <w:rPr>
                <w:lang w:val="es-CO"/>
              </w:rPr>
              <w:t xml:space="preserve">Criterio de evaluación </w:t>
            </w:r>
            <w:r w:rsidR="006C59FB" w:rsidRPr="00131BB2">
              <w:rPr>
                <w:lang w:val="es-CO"/>
              </w:rPr>
              <w:t>1</w:t>
            </w:r>
            <w:r w:rsidR="00297B27" w:rsidRPr="00131BB2">
              <w:rPr>
                <w:lang w:val="es-CO"/>
              </w:rPr>
              <w:t>(g)(</w:t>
            </w:r>
            <w:r w:rsidR="00323DC2" w:rsidRPr="00131BB2">
              <w:rPr>
                <w:lang w:val="es-CO"/>
              </w:rPr>
              <w:t>c):</w:t>
            </w:r>
          </w:p>
          <w:p w14:paraId="0048B42D" w14:textId="63D4DFBE" w:rsidR="00323DC2" w:rsidRPr="00131BB2" w:rsidRDefault="00761FEC" w:rsidP="00323DC2">
            <w:pPr>
              <w:rPr>
                <w:b w:val="0"/>
                <w:lang w:val="es-CO"/>
              </w:rPr>
            </w:pPr>
            <w:r w:rsidRPr="00131BB2">
              <w:rPr>
                <w:b w:val="0"/>
                <w:lang w:val="es-CO"/>
              </w:rPr>
              <w:t xml:space="preserve">Se mantiene la seguridad y confidencialidad de las ofertas antes de </w:t>
            </w:r>
            <w:r w:rsidR="00290770">
              <w:rPr>
                <w:b w:val="0"/>
                <w:lang w:val="es-CO"/>
              </w:rPr>
              <w:t>su</w:t>
            </w:r>
            <w:r w:rsidRPr="00131BB2">
              <w:rPr>
                <w:b w:val="0"/>
                <w:lang w:val="es-CO"/>
              </w:rPr>
              <w:t xml:space="preserve"> apertura</w:t>
            </w:r>
            <w:r w:rsidR="00290770">
              <w:rPr>
                <w:b w:val="0"/>
                <w:lang w:val="es-CO"/>
              </w:rPr>
              <w:t xml:space="preserve"> y</w:t>
            </w:r>
            <w:r w:rsidRPr="00131BB2">
              <w:rPr>
                <w:b w:val="0"/>
                <w:lang w:val="es-CO"/>
              </w:rPr>
              <w:t xml:space="preserve"> hasta después de la adjudicación del contrato</w:t>
            </w:r>
            <w:r w:rsidR="00323DC2" w:rsidRPr="00131BB2">
              <w:rPr>
                <w:b w:val="0"/>
                <w:lang w:val="es-CO"/>
              </w:rPr>
              <w:t>.</w:t>
            </w:r>
          </w:p>
        </w:tc>
      </w:tr>
      <w:tr w:rsidR="00686135" w:rsidRPr="00131BB2" w14:paraId="049A4714" w14:textId="77777777" w:rsidTr="00ED45EE">
        <w:trPr>
          <w:trHeight w:val="366"/>
        </w:trPr>
        <w:tc>
          <w:tcPr>
            <w:cnfStyle w:val="000010000000" w:firstRow="0" w:lastRow="0" w:firstColumn="0" w:lastColumn="0" w:oddVBand="1" w:evenVBand="0" w:oddHBand="0" w:evenHBand="0" w:firstRowFirstColumn="0" w:firstRowLastColumn="0" w:lastRowFirstColumn="0" w:lastRowLastColumn="0"/>
            <w:tcW w:w="5000" w:type="pct"/>
            <w:shd w:val="clear" w:color="auto" w:fill="FFFFFF" w:themeFill="background1"/>
          </w:tcPr>
          <w:p w14:paraId="6E4FC089" w14:textId="7554D70E" w:rsidR="00686135" w:rsidRPr="00131BB2" w:rsidRDefault="00686135" w:rsidP="00ED45EE">
            <w:pPr>
              <w:rPr>
                <w:lang w:val="es-CO"/>
              </w:rPr>
            </w:pPr>
            <w:r w:rsidRPr="00131BB2">
              <w:rPr>
                <w:b/>
                <w:lang w:val="es-CO"/>
              </w:rPr>
              <w:t>Conclusión</w:t>
            </w:r>
            <w:r w:rsidRPr="00131BB2">
              <w:rPr>
                <w:lang w:val="es-CO"/>
              </w:rPr>
              <w:t xml:space="preserve">: </w:t>
            </w:r>
            <w:sdt>
              <w:sdtPr>
                <w:rPr>
                  <w:lang w:val="es-CO"/>
                </w:rPr>
                <w:alias w:val="Conclusion"/>
                <w:tag w:val="Conclusion"/>
                <w:id w:val="330575386"/>
                <w:placeholder>
                  <w:docPart w:val="C1E926191FE44448B43458509F1EEB04"/>
                </w:placeholder>
                <w:showingPlcHdr/>
                <w:dropDownList>
                  <w:listItem w:value="Choose an item."/>
                  <w:listItem w:displayText="Brecha de alto riesgo + bandera roja" w:value="Brecha de alto riesgo + bandera roja"/>
                  <w:listItem w:displayText="Brecha de alto riesgo" w:value="Brecha de alto riesgo"/>
                  <w:listItem w:displayText="Brecha de riesgo medio" w:value="Brecha de riesgo medio"/>
                  <w:listItem w:displayText="Brecha de bajo riesgo" w:value="Brecha de bajo riesgo"/>
                  <w:listItem w:displayText="Sin brecha" w:value="Sin brecha"/>
                </w:dropDownList>
              </w:sdtPr>
              <w:sdtEndPr/>
              <w:sdtContent>
                <w:r w:rsidR="00F3549F" w:rsidRPr="00131BB2">
                  <w:rPr>
                    <w:rStyle w:val="PlaceholderText"/>
                    <w:lang w:val="es-CO"/>
                  </w:rPr>
                  <w:t>Choose an item.</w:t>
                </w:r>
              </w:sdtContent>
            </w:sdt>
          </w:p>
        </w:tc>
      </w:tr>
      <w:tr w:rsidR="00323DC2" w:rsidRPr="00131BB2" w14:paraId="5861DAD5" w14:textId="77777777" w:rsidTr="004E16A4">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47A9CE73" w14:textId="043CF95D" w:rsidR="00323DC2" w:rsidRPr="00131BB2" w:rsidRDefault="000B6C6D" w:rsidP="004631DE">
            <w:pPr>
              <w:jc w:val="left"/>
              <w:rPr>
                <w:b w:val="0"/>
                <w:lang w:val="es-CO"/>
              </w:rPr>
            </w:pPr>
            <w:r w:rsidRPr="00131BB2">
              <w:rPr>
                <w:lang w:val="es-CO"/>
              </w:rPr>
              <w:t>Análisis cualitativo</w:t>
            </w:r>
            <w:r w:rsidR="00F47E0B" w:rsidRPr="00131BB2">
              <w:rPr>
                <w:lang w:val="es-CO"/>
              </w:rPr>
              <w:br/>
            </w:r>
          </w:p>
        </w:tc>
      </w:tr>
      <w:tr w:rsidR="00323DC2" w:rsidRPr="00131BB2" w14:paraId="7BC14839" w14:textId="77777777" w:rsidTr="004E16A4">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02F4933D" w14:textId="3646FF24" w:rsidR="00323DC2" w:rsidRPr="00131BB2" w:rsidRDefault="000B6C6D" w:rsidP="004631DE">
            <w:pPr>
              <w:jc w:val="left"/>
              <w:rPr>
                <w:b w:val="0"/>
                <w:lang w:val="es-CO"/>
              </w:rPr>
            </w:pPr>
            <w:r w:rsidRPr="00131BB2">
              <w:rPr>
                <w:lang w:val="es-CO"/>
              </w:rPr>
              <w:t>Análisis de brechas</w:t>
            </w:r>
            <w:r w:rsidR="00F47E0B" w:rsidRPr="00131BB2">
              <w:rPr>
                <w:lang w:val="es-CO"/>
              </w:rPr>
              <w:br/>
            </w:r>
          </w:p>
        </w:tc>
      </w:tr>
      <w:tr w:rsidR="00323DC2" w:rsidRPr="00131BB2" w14:paraId="27D93EE8" w14:textId="77777777" w:rsidTr="004E16A4">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399F1AF0" w14:textId="743DC4F1" w:rsidR="00323DC2" w:rsidRPr="00131BB2" w:rsidRDefault="000B6C6D" w:rsidP="004631DE">
            <w:pPr>
              <w:jc w:val="left"/>
              <w:rPr>
                <w:b w:val="0"/>
                <w:lang w:val="es-CO"/>
              </w:rPr>
            </w:pPr>
            <w:r w:rsidRPr="00131BB2">
              <w:rPr>
                <w:lang w:val="es-CO"/>
              </w:rPr>
              <w:t>Recomendaciones</w:t>
            </w:r>
            <w:r w:rsidR="00F47E0B" w:rsidRPr="00131BB2">
              <w:rPr>
                <w:lang w:val="es-CO"/>
              </w:rPr>
              <w:br/>
            </w:r>
          </w:p>
        </w:tc>
      </w:tr>
      <w:tr w:rsidR="00323DC2" w:rsidRPr="002954F6" w14:paraId="327D9332" w14:textId="77777777" w:rsidTr="00546E84">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FDEFD6" w:themeFill="accent1" w:themeFillTint="33"/>
          </w:tcPr>
          <w:p w14:paraId="79FE9861" w14:textId="6B6A5C5A" w:rsidR="00323DC2" w:rsidRPr="00131BB2" w:rsidRDefault="000B6C6D" w:rsidP="00323DC2">
            <w:pPr>
              <w:rPr>
                <w:b w:val="0"/>
                <w:lang w:val="es-CO"/>
              </w:rPr>
            </w:pPr>
            <w:r w:rsidRPr="00131BB2">
              <w:rPr>
                <w:lang w:val="es-CO"/>
              </w:rPr>
              <w:t xml:space="preserve">Criterio de evaluación </w:t>
            </w:r>
            <w:r w:rsidR="006C59FB" w:rsidRPr="00131BB2">
              <w:rPr>
                <w:lang w:val="es-CO"/>
              </w:rPr>
              <w:t>1</w:t>
            </w:r>
            <w:r w:rsidR="00297B27" w:rsidRPr="00131BB2">
              <w:rPr>
                <w:lang w:val="es-CO"/>
              </w:rPr>
              <w:t>(g)(</w:t>
            </w:r>
            <w:r w:rsidR="00323DC2" w:rsidRPr="00131BB2">
              <w:rPr>
                <w:lang w:val="es-CO"/>
              </w:rPr>
              <w:t>d):</w:t>
            </w:r>
          </w:p>
          <w:p w14:paraId="3728C796" w14:textId="1E1AF105" w:rsidR="00323DC2" w:rsidRPr="00131BB2" w:rsidRDefault="00761FEC" w:rsidP="00323DC2">
            <w:pPr>
              <w:rPr>
                <w:b w:val="0"/>
                <w:lang w:val="es-CO"/>
              </w:rPr>
            </w:pPr>
            <w:r w:rsidRPr="00131BB2">
              <w:rPr>
                <w:b w:val="0"/>
                <w:lang w:val="es-CO"/>
              </w:rPr>
              <w:t>Se prohíbe la divulgación de información sensible específica</w:t>
            </w:r>
            <w:r w:rsidR="00323DC2" w:rsidRPr="00131BB2">
              <w:rPr>
                <w:b w:val="0"/>
                <w:lang w:val="es-CO"/>
              </w:rPr>
              <w:t>.</w:t>
            </w:r>
          </w:p>
        </w:tc>
      </w:tr>
      <w:tr w:rsidR="00686135" w:rsidRPr="00131BB2" w14:paraId="441612D5" w14:textId="77777777" w:rsidTr="00ED45EE">
        <w:trPr>
          <w:cnfStyle w:val="000000100000" w:firstRow="0" w:lastRow="0" w:firstColumn="0" w:lastColumn="0" w:oddVBand="0" w:evenVBand="0" w:oddHBand="1" w:evenHBand="0" w:firstRowFirstColumn="0" w:firstRowLastColumn="0" w:lastRowFirstColumn="0" w:lastRowLastColumn="0"/>
          <w:trHeight w:val="366"/>
        </w:trPr>
        <w:tc>
          <w:tcPr>
            <w:cnfStyle w:val="000010000000" w:firstRow="0" w:lastRow="0" w:firstColumn="0" w:lastColumn="0" w:oddVBand="1" w:evenVBand="0" w:oddHBand="0" w:evenHBand="0" w:firstRowFirstColumn="0" w:firstRowLastColumn="0" w:lastRowFirstColumn="0" w:lastRowLastColumn="0"/>
            <w:tcW w:w="5000" w:type="pct"/>
            <w:shd w:val="clear" w:color="auto" w:fill="FFFFFF" w:themeFill="background1"/>
          </w:tcPr>
          <w:p w14:paraId="2A601BC5" w14:textId="4B2E6CCB" w:rsidR="00686135" w:rsidRPr="00131BB2" w:rsidRDefault="00686135" w:rsidP="00ED45EE">
            <w:pPr>
              <w:rPr>
                <w:lang w:val="es-CO"/>
              </w:rPr>
            </w:pPr>
            <w:r w:rsidRPr="00131BB2">
              <w:rPr>
                <w:b/>
                <w:lang w:val="es-CO"/>
              </w:rPr>
              <w:t>Conclusión</w:t>
            </w:r>
            <w:r w:rsidRPr="00131BB2">
              <w:rPr>
                <w:lang w:val="es-CO"/>
              </w:rPr>
              <w:t xml:space="preserve">: </w:t>
            </w:r>
            <w:sdt>
              <w:sdtPr>
                <w:rPr>
                  <w:lang w:val="es-CO"/>
                </w:rPr>
                <w:alias w:val="Conclusion"/>
                <w:tag w:val="Conclusion"/>
                <w:id w:val="803269888"/>
                <w:placeholder>
                  <w:docPart w:val="81E7E5236AD74C66BDBB176A5D8277D9"/>
                </w:placeholder>
                <w:showingPlcHdr/>
                <w:dropDownList>
                  <w:listItem w:value="Choose an item."/>
                  <w:listItem w:displayText="Brecha de alto riesgo + bandera roja" w:value="Brecha de alto riesgo + bandera roja"/>
                  <w:listItem w:displayText="Brecha de alto riesgo" w:value="Brecha de alto riesgo"/>
                  <w:listItem w:displayText="Brecha de riesgo medio" w:value="Brecha de riesgo medio"/>
                  <w:listItem w:displayText="Brecha de bajo riesgo" w:value="Brecha de bajo riesgo"/>
                  <w:listItem w:displayText="Sin brecha" w:value="Sin brecha"/>
                </w:dropDownList>
              </w:sdtPr>
              <w:sdtEndPr/>
              <w:sdtContent>
                <w:r w:rsidR="00F3549F" w:rsidRPr="00131BB2">
                  <w:rPr>
                    <w:rStyle w:val="PlaceholderText"/>
                    <w:lang w:val="es-CO"/>
                  </w:rPr>
                  <w:t>Choose an item.</w:t>
                </w:r>
              </w:sdtContent>
            </w:sdt>
          </w:p>
        </w:tc>
      </w:tr>
      <w:tr w:rsidR="00323DC2" w:rsidRPr="00131BB2" w14:paraId="7F7223DD" w14:textId="77777777" w:rsidTr="004E16A4">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7F83D43D" w14:textId="5C50F930" w:rsidR="00323DC2" w:rsidRPr="00131BB2" w:rsidRDefault="000B6C6D" w:rsidP="004631DE">
            <w:pPr>
              <w:jc w:val="left"/>
              <w:rPr>
                <w:b w:val="0"/>
                <w:lang w:val="es-CO"/>
              </w:rPr>
            </w:pPr>
            <w:r w:rsidRPr="00131BB2">
              <w:rPr>
                <w:lang w:val="es-CO"/>
              </w:rPr>
              <w:t>Análisis cualitativo</w:t>
            </w:r>
            <w:r w:rsidR="00F47E0B" w:rsidRPr="00131BB2">
              <w:rPr>
                <w:lang w:val="es-CO"/>
              </w:rPr>
              <w:br/>
            </w:r>
          </w:p>
        </w:tc>
      </w:tr>
      <w:tr w:rsidR="00323DC2" w:rsidRPr="00131BB2" w14:paraId="693F9A55" w14:textId="77777777" w:rsidTr="004E16A4">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4DDB1849" w14:textId="0ABB1939" w:rsidR="00323DC2" w:rsidRPr="00131BB2" w:rsidRDefault="000B6C6D" w:rsidP="004631DE">
            <w:pPr>
              <w:jc w:val="left"/>
              <w:rPr>
                <w:b w:val="0"/>
                <w:lang w:val="es-CO"/>
              </w:rPr>
            </w:pPr>
            <w:r w:rsidRPr="00131BB2">
              <w:rPr>
                <w:lang w:val="es-CO"/>
              </w:rPr>
              <w:t>Análisis de brechas</w:t>
            </w:r>
            <w:r w:rsidR="00F47E0B" w:rsidRPr="00131BB2">
              <w:rPr>
                <w:lang w:val="es-CO"/>
              </w:rPr>
              <w:br/>
            </w:r>
          </w:p>
        </w:tc>
      </w:tr>
      <w:tr w:rsidR="00323DC2" w:rsidRPr="00131BB2" w14:paraId="637AE848" w14:textId="77777777" w:rsidTr="004E16A4">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4298301F" w14:textId="7238CAE9" w:rsidR="00323DC2" w:rsidRPr="00131BB2" w:rsidRDefault="000B6C6D" w:rsidP="004631DE">
            <w:pPr>
              <w:jc w:val="left"/>
              <w:rPr>
                <w:b w:val="0"/>
                <w:lang w:val="es-CO"/>
              </w:rPr>
            </w:pPr>
            <w:r w:rsidRPr="00131BB2">
              <w:rPr>
                <w:lang w:val="es-CO"/>
              </w:rPr>
              <w:t>Recomendaciones</w:t>
            </w:r>
            <w:r w:rsidR="00F47E0B" w:rsidRPr="00131BB2">
              <w:rPr>
                <w:lang w:val="es-CO"/>
              </w:rPr>
              <w:br/>
            </w:r>
          </w:p>
        </w:tc>
      </w:tr>
      <w:tr w:rsidR="00323DC2" w:rsidRPr="002954F6" w14:paraId="52FE2A16" w14:textId="77777777" w:rsidTr="002F6E23">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5000" w:type="pct"/>
          </w:tcPr>
          <w:p w14:paraId="673ED63C" w14:textId="76A2E370" w:rsidR="00323DC2" w:rsidRPr="00131BB2" w:rsidRDefault="000B6C6D" w:rsidP="00323DC2">
            <w:pPr>
              <w:rPr>
                <w:b w:val="0"/>
                <w:lang w:val="es-CO"/>
              </w:rPr>
            </w:pPr>
            <w:r w:rsidRPr="00131BB2">
              <w:rPr>
                <w:lang w:val="es-CO"/>
              </w:rPr>
              <w:t xml:space="preserve">Criterio de evaluación </w:t>
            </w:r>
            <w:r w:rsidR="006C59FB" w:rsidRPr="00131BB2">
              <w:rPr>
                <w:lang w:val="es-CO"/>
              </w:rPr>
              <w:t>1</w:t>
            </w:r>
            <w:r w:rsidR="00297B27" w:rsidRPr="00131BB2">
              <w:rPr>
                <w:lang w:val="es-CO"/>
              </w:rPr>
              <w:t>(g)(</w:t>
            </w:r>
            <w:r w:rsidR="00323DC2" w:rsidRPr="00131BB2">
              <w:rPr>
                <w:lang w:val="es-CO"/>
              </w:rPr>
              <w:t>e):</w:t>
            </w:r>
          </w:p>
          <w:p w14:paraId="70ADB4CE" w14:textId="521A5783" w:rsidR="00323DC2" w:rsidRPr="00131BB2" w:rsidRDefault="00761FEC" w:rsidP="00323DC2">
            <w:pPr>
              <w:rPr>
                <w:b w:val="0"/>
                <w:lang w:val="es-CO"/>
              </w:rPr>
            </w:pPr>
            <w:r w:rsidRPr="00131BB2">
              <w:rPr>
                <w:b w:val="0"/>
                <w:lang w:val="es-CO"/>
              </w:rPr>
              <w:t>La modalidad de presentación de las ofertas y la recepción por parte del gobierno se encuentran bien definidas para evitar un rechazo innecesario de ofertas</w:t>
            </w:r>
            <w:r w:rsidR="00323DC2" w:rsidRPr="00131BB2">
              <w:rPr>
                <w:b w:val="0"/>
                <w:lang w:val="es-CO"/>
              </w:rPr>
              <w:t>.</w:t>
            </w:r>
          </w:p>
        </w:tc>
      </w:tr>
      <w:tr w:rsidR="00686135" w:rsidRPr="00131BB2" w14:paraId="1A3E46D5" w14:textId="77777777" w:rsidTr="00ED45EE">
        <w:trPr>
          <w:trHeight w:val="366"/>
        </w:trPr>
        <w:tc>
          <w:tcPr>
            <w:cnfStyle w:val="000010000000" w:firstRow="0" w:lastRow="0" w:firstColumn="0" w:lastColumn="0" w:oddVBand="1" w:evenVBand="0" w:oddHBand="0" w:evenHBand="0" w:firstRowFirstColumn="0" w:firstRowLastColumn="0" w:lastRowFirstColumn="0" w:lastRowLastColumn="0"/>
            <w:tcW w:w="5000" w:type="pct"/>
            <w:shd w:val="clear" w:color="auto" w:fill="FFFFFF" w:themeFill="background1"/>
          </w:tcPr>
          <w:p w14:paraId="64F15B09" w14:textId="07DD8FD3" w:rsidR="00686135" w:rsidRPr="00131BB2" w:rsidRDefault="00686135" w:rsidP="00ED45EE">
            <w:pPr>
              <w:rPr>
                <w:lang w:val="es-CO"/>
              </w:rPr>
            </w:pPr>
            <w:r w:rsidRPr="00131BB2">
              <w:rPr>
                <w:b/>
                <w:lang w:val="es-CO"/>
              </w:rPr>
              <w:t>Conclusión</w:t>
            </w:r>
            <w:r w:rsidRPr="00131BB2">
              <w:rPr>
                <w:lang w:val="es-CO"/>
              </w:rPr>
              <w:t xml:space="preserve">: </w:t>
            </w:r>
            <w:sdt>
              <w:sdtPr>
                <w:rPr>
                  <w:lang w:val="es-CO"/>
                </w:rPr>
                <w:alias w:val="Conclusion"/>
                <w:tag w:val="Conclusion"/>
                <w:id w:val="1066062545"/>
                <w:placeholder>
                  <w:docPart w:val="B1EE947784A544F68277CD4CBC9EB825"/>
                </w:placeholder>
                <w:showingPlcHdr/>
                <w:dropDownList>
                  <w:listItem w:value="Choose an item."/>
                  <w:listItem w:displayText="Brecha de alto riesgo + bandera roja" w:value="Brecha de alto riesgo + bandera roja"/>
                  <w:listItem w:displayText="Brecha de alto riesgo" w:value="Brecha de alto riesgo"/>
                  <w:listItem w:displayText="Brecha de riesgo medio" w:value="Brecha de riesgo medio"/>
                  <w:listItem w:displayText="Brecha de bajo riesgo" w:value="Brecha de bajo riesgo"/>
                  <w:listItem w:displayText="Sin brecha" w:value="Sin brecha"/>
                </w:dropDownList>
              </w:sdtPr>
              <w:sdtEndPr/>
              <w:sdtContent>
                <w:r w:rsidR="00F3549F" w:rsidRPr="00131BB2">
                  <w:rPr>
                    <w:rStyle w:val="PlaceholderText"/>
                    <w:lang w:val="es-CO"/>
                  </w:rPr>
                  <w:t>Choose an item.</w:t>
                </w:r>
              </w:sdtContent>
            </w:sdt>
          </w:p>
        </w:tc>
      </w:tr>
      <w:tr w:rsidR="00323DC2" w:rsidRPr="00131BB2" w14:paraId="5FFA3576" w14:textId="77777777" w:rsidTr="004E16A4">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063FFDDA" w14:textId="71C6E6AF" w:rsidR="00323DC2" w:rsidRPr="00131BB2" w:rsidRDefault="000B6C6D" w:rsidP="004631DE">
            <w:pPr>
              <w:jc w:val="left"/>
              <w:rPr>
                <w:b w:val="0"/>
                <w:lang w:val="es-CO"/>
              </w:rPr>
            </w:pPr>
            <w:r w:rsidRPr="00131BB2">
              <w:rPr>
                <w:lang w:val="es-CO"/>
              </w:rPr>
              <w:t>Análisis cualitativo</w:t>
            </w:r>
            <w:r w:rsidR="00F47E0B" w:rsidRPr="00131BB2">
              <w:rPr>
                <w:lang w:val="es-CO"/>
              </w:rPr>
              <w:br/>
            </w:r>
          </w:p>
        </w:tc>
      </w:tr>
      <w:tr w:rsidR="00323DC2" w:rsidRPr="00131BB2" w14:paraId="5D296282" w14:textId="77777777" w:rsidTr="004E16A4">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2E891CFA" w14:textId="467C1508" w:rsidR="00323DC2" w:rsidRPr="00131BB2" w:rsidRDefault="000B6C6D" w:rsidP="004631DE">
            <w:pPr>
              <w:jc w:val="left"/>
              <w:rPr>
                <w:b w:val="0"/>
                <w:lang w:val="es-CO"/>
              </w:rPr>
            </w:pPr>
            <w:r w:rsidRPr="00131BB2">
              <w:rPr>
                <w:lang w:val="es-CO"/>
              </w:rPr>
              <w:t>Análisis de brechas</w:t>
            </w:r>
            <w:r w:rsidR="00F47E0B" w:rsidRPr="00131BB2">
              <w:rPr>
                <w:lang w:val="es-CO"/>
              </w:rPr>
              <w:br/>
            </w:r>
          </w:p>
        </w:tc>
      </w:tr>
      <w:tr w:rsidR="00323DC2" w:rsidRPr="00131BB2" w14:paraId="3DA25C23" w14:textId="77777777" w:rsidTr="004E16A4">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1588D6BA" w14:textId="6C640783" w:rsidR="00323DC2" w:rsidRPr="00131BB2" w:rsidRDefault="000B6C6D" w:rsidP="004631DE">
            <w:pPr>
              <w:jc w:val="left"/>
              <w:rPr>
                <w:b w:val="0"/>
                <w:lang w:val="es-CO"/>
              </w:rPr>
            </w:pPr>
            <w:r w:rsidRPr="00131BB2">
              <w:rPr>
                <w:lang w:val="es-CO"/>
              </w:rPr>
              <w:t>Recomendaciones</w:t>
            </w:r>
            <w:r w:rsidR="00F47E0B" w:rsidRPr="00131BB2">
              <w:rPr>
                <w:lang w:val="es-CO"/>
              </w:rPr>
              <w:br/>
            </w:r>
          </w:p>
        </w:tc>
      </w:tr>
      <w:tr w:rsidR="002F6E23" w:rsidRPr="00131BB2" w14:paraId="1E6C2029" w14:textId="77777777" w:rsidTr="002F6E23">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FCE0AE" w:themeFill="accent1" w:themeFillTint="66"/>
          </w:tcPr>
          <w:p w14:paraId="18FDAE16" w14:textId="620BFD3A" w:rsidR="002F6E23" w:rsidRPr="00131BB2" w:rsidRDefault="000B6C6D" w:rsidP="002F6E23">
            <w:pPr>
              <w:jc w:val="center"/>
              <w:rPr>
                <w:lang w:val="es-CO"/>
              </w:rPr>
            </w:pPr>
            <w:r w:rsidRPr="00131BB2">
              <w:rPr>
                <w:lang w:val="es-CO"/>
              </w:rPr>
              <w:t>Subindicador</w:t>
            </w:r>
            <w:r w:rsidR="002F6E23" w:rsidRPr="00131BB2">
              <w:rPr>
                <w:lang w:val="es-CO"/>
              </w:rPr>
              <w:t xml:space="preserve"> 1(h) </w:t>
            </w:r>
          </w:p>
          <w:p w14:paraId="09EBCC8A" w14:textId="77777777" w:rsidR="00761FEC" w:rsidRPr="00131BB2" w:rsidRDefault="00761FEC" w:rsidP="002F6E23">
            <w:pPr>
              <w:jc w:val="center"/>
              <w:rPr>
                <w:b w:val="0"/>
                <w:bCs w:val="0"/>
                <w:lang w:val="es-CO"/>
              </w:rPr>
            </w:pPr>
            <w:r w:rsidRPr="00131BB2">
              <w:rPr>
                <w:lang w:val="es-CO"/>
              </w:rPr>
              <w:t xml:space="preserve">Derecho a impugnación y apelación </w:t>
            </w:r>
          </w:p>
          <w:p w14:paraId="59CCBC99" w14:textId="39E8CF99" w:rsidR="002F6E23" w:rsidRPr="00131BB2" w:rsidRDefault="00761FEC" w:rsidP="002F6E23">
            <w:pPr>
              <w:jc w:val="center"/>
              <w:rPr>
                <w:lang w:val="es-CO"/>
              </w:rPr>
            </w:pPr>
            <w:r w:rsidRPr="00131BB2">
              <w:rPr>
                <w:b w:val="0"/>
                <w:lang w:val="es-CO"/>
              </w:rPr>
              <w:lastRenderedPageBreak/>
              <w:t>El marco legal establece lo siguiente</w:t>
            </w:r>
            <w:r w:rsidR="002F6E23" w:rsidRPr="00131BB2">
              <w:rPr>
                <w:b w:val="0"/>
                <w:lang w:val="es-CO"/>
              </w:rPr>
              <w:t>:</w:t>
            </w:r>
          </w:p>
        </w:tc>
      </w:tr>
      <w:tr w:rsidR="00323DC2" w:rsidRPr="008D3B82" w14:paraId="7FA3AD86" w14:textId="77777777" w:rsidTr="007231DC">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5000" w:type="pct"/>
          </w:tcPr>
          <w:p w14:paraId="09125374" w14:textId="04CA2E2C" w:rsidR="00323DC2" w:rsidRPr="00131BB2" w:rsidRDefault="000B6C6D" w:rsidP="00323DC2">
            <w:pPr>
              <w:rPr>
                <w:b w:val="0"/>
                <w:lang w:val="es-CO"/>
              </w:rPr>
            </w:pPr>
            <w:r w:rsidRPr="00131BB2">
              <w:rPr>
                <w:lang w:val="es-CO"/>
              </w:rPr>
              <w:lastRenderedPageBreak/>
              <w:t xml:space="preserve">Criterio de evaluación </w:t>
            </w:r>
            <w:r w:rsidR="006C59FB" w:rsidRPr="00131BB2">
              <w:rPr>
                <w:lang w:val="es-CO"/>
              </w:rPr>
              <w:t>1</w:t>
            </w:r>
            <w:r w:rsidR="00297B27" w:rsidRPr="00131BB2">
              <w:rPr>
                <w:lang w:val="es-CO"/>
              </w:rPr>
              <w:t>(h)(</w:t>
            </w:r>
            <w:r w:rsidR="00323DC2" w:rsidRPr="00131BB2">
              <w:rPr>
                <w:lang w:val="es-CO"/>
              </w:rPr>
              <w:t>a):</w:t>
            </w:r>
          </w:p>
          <w:p w14:paraId="1F183B32" w14:textId="4A540A5E" w:rsidR="00323DC2" w:rsidRPr="00131BB2" w:rsidRDefault="00761FEC" w:rsidP="00323DC2">
            <w:pPr>
              <w:rPr>
                <w:b w:val="0"/>
                <w:lang w:val="es-CO"/>
              </w:rPr>
            </w:pPr>
            <w:r w:rsidRPr="00131BB2">
              <w:rPr>
                <w:b w:val="0"/>
                <w:lang w:val="es-CO"/>
              </w:rPr>
              <w:t>Los participantes del proceso de contratación tienen el derecho a impugnar las decisiones tomadas o acciones emprendidas por la entidad compradora</w:t>
            </w:r>
            <w:r w:rsidR="00323DC2" w:rsidRPr="00131BB2">
              <w:rPr>
                <w:b w:val="0"/>
                <w:lang w:val="es-CO"/>
              </w:rPr>
              <w:t>.</w:t>
            </w:r>
          </w:p>
        </w:tc>
      </w:tr>
      <w:tr w:rsidR="00686135" w:rsidRPr="00131BB2" w14:paraId="7D628343" w14:textId="77777777" w:rsidTr="00ED45EE">
        <w:trPr>
          <w:trHeight w:val="366"/>
        </w:trPr>
        <w:tc>
          <w:tcPr>
            <w:cnfStyle w:val="000010000000" w:firstRow="0" w:lastRow="0" w:firstColumn="0" w:lastColumn="0" w:oddVBand="1" w:evenVBand="0" w:oddHBand="0" w:evenHBand="0" w:firstRowFirstColumn="0" w:firstRowLastColumn="0" w:lastRowFirstColumn="0" w:lastRowLastColumn="0"/>
            <w:tcW w:w="5000" w:type="pct"/>
            <w:shd w:val="clear" w:color="auto" w:fill="FFFFFF" w:themeFill="background1"/>
          </w:tcPr>
          <w:p w14:paraId="655EB56A" w14:textId="0639079F" w:rsidR="00686135" w:rsidRPr="00131BB2" w:rsidRDefault="00686135" w:rsidP="00ED45EE">
            <w:pPr>
              <w:rPr>
                <w:lang w:val="es-CO"/>
              </w:rPr>
            </w:pPr>
            <w:r w:rsidRPr="00131BB2">
              <w:rPr>
                <w:b/>
                <w:lang w:val="es-CO"/>
              </w:rPr>
              <w:t>Conclusión</w:t>
            </w:r>
            <w:r w:rsidRPr="00131BB2">
              <w:rPr>
                <w:lang w:val="es-CO"/>
              </w:rPr>
              <w:t xml:space="preserve">: </w:t>
            </w:r>
            <w:sdt>
              <w:sdtPr>
                <w:rPr>
                  <w:lang w:val="es-CO"/>
                </w:rPr>
                <w:alias w:val="Conclusion"/>
                <w:tag w:val="Conclusion"/>
                <w:id w:val="-438217106"/>
                <w:placeholder>
                  <w:docPart w:val="352288742BAE4CA29A883BC5251B5880"/>
                </w:placeholder>
                <w:showingPlcHdr/>
                <w:dropDownList>
                  <w:listItem w:value="Choose an item."/>
                  <w:listItem w:displayText="Brecha de alto riesgo + bandera roja" w:value="Brecha de alto riesgo + bandera roja"/>
                  <w:listItem w:displayText="Brecha de alto riesgo" w:value="Brecha de alto riesgo"/>
                  <w:listItem w:displayText="Brecha de riesgo medio" w:value="Brecha de riesgo medio"/>
                  <w:listItem w:displayText="Brecha de bajo riesgo" w:value="Brecha de bajo riesgo"/>
                  <w:listItem w:displayText="Sin brecha" w:value="Sin brecha"/>
                </w:dropDownList>
              </w:sdtPr>
              <w:sdtEndPr/>
              <w:sdtContent>
                <w:r w:rsidR="00F3549F" w:rsidRPr="00131BB2">
                  <w:rPr>
                    <w:rStyle w:val="PlaceholderText"/>
                    <w:lang w:val="es-CO"/>
                  </w:rPr>
                  <w:t>Choose an item.</w:t>
                </w:r>
              </w:sdtContent>
            </w:sdt>
          </w:p>
        </w:tc>
      </w:tr>
      <w:tr w:rsidR="00323DC2" w:rsidRPr="00131BB2" w14:paraId="3FA32670" w14:textId="77777777" w:rsidTr="004E16A4">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4C49A09B" w14:textId="55D6286A" w:rsidR="00323DC2" w:rsidRPr="00131BB2" w:rsidRDefault="000B6C6D" w:rsidP="004631DE">
            <w:pPr>
              <w:jc w:val="left"/>
              <w:rPr>
                <w:b w:val="0"/>
                <w:lang w:val="es-CO"/>
              </w:rPr>
            </w:pPr>
            <w:r w:rsidRPr="00131BB2">
              <w:rPr>
                <w:lang w:val="es-CO"/>
              </w:rPr>
              <w:t>Análisis cualitativo</w:t>
            </w:r>
            <w:r w:rsidR="00F47E0B" w:rsidRPr="00131BB2">
              <w:rPr>
                <w:lang w:val="es-CO"/>
              </w:rPr>
              <w:br/>
            </w:r>
          </w:p>
        </w:tc>
      </w:tr>
      <w:tr w:rsidR="00323DC2" w:rsidRPr="00131BB2" w14:paraId="67A903D6" w14:textId="77777777" w:rsidTr="004E16A4">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5506243C" w14:textId="219AE0C8" w:rsidR="00323DC2" w:rsidRPr="00131BB2" w:rsidRDefault="000B6C6D" w:rsidP="004631DE">
            <w:pPr>
              <w:jc w:val="left"/>
              <w:rPr>
                <w:b w:val="0"/>
                <w:lang w:val="es-CO"/>
              </w:rPr>
            </w:pPr>
            <w:r w:rsidRPr="00131BB2">
              <w:rPr>
                <w:lang w:val="es-CO"/>
              </w:rPr>
              <w:t>Análisis de brechas</w:t>
            </w:r>
            <w:r w:rsidR="00F47E0B" w:rsidRPr="00131BB2">
              <w:rPr>
                <w:lang w:val="es-CO"/>
              </w:rPr>
              <w:br/>
            </w:r>
          </w:p>
        </w:tc>
      </w:tr>
      <w:tr w:rsidR="00323DC2" w:rsidRPr="00131BB2" w14:paraId="59335F47" w14:textId="77777777" w:rsidTr="004E16A4">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0FE1818B" w14:textId="38A046C1" w:rsidR="00323DC2" w:rsidRPr="00131BB2" w:rsidRDefault="000B6C6D" w:rsidP="004631DE">
            <w:pPr>
              <w:jc w:val="left"/>
              <w:rPr>
                <w:b w:val="0"/>
                <w:lang w:val="es-CO"/>
              </w:rPr>
            </w:pPr>
            <w:r w:rsidRPr="00131BB2">
              <w:rPr>
                <w:lang w:val="es-CO"/>
              </w:rPr>
              <w:t>Recomendaciones</w:t>
            </w:r>
            <w:r w:rsidR="00F47E0B" w:rsidRPr="00131BB2">
              <w:rPr>
                <w:lang w:val="es-CO"/>
              </w:rPr>
              <w:br/>
            </w:r>
          </w:p>
        </w:tc>
      </w:tr>
      <w:tr w:rsidR="00323DC2" w:rsidRPr="002954F6" w14:paraId="1CC9FCF1" w14:textId="77777777" w:rsidTr="007231DC">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FDEFD6" w:themeFill="accent1" w:themeFillTint="33"/>
          </w:tcPr>
          <w:p w14:paraId="469A39B0" w14:textId="6E15625D" w:rsidR="00323DC2" w:rsidRPr="00131BB2" w:rsidRDefault="000B6C6D" w:rsidP="00323DC2">
            <w:pPr>
              <w:rPr>
                <w:b w:val="0"/>
                <w:lang w:val="es-CO"/>
              </w:rPr>
            </w:pPr>
            <w:r w:rsidRPr="00131BB2">
              <w:rPr>
                <w:lang w:val="es-CO"/>
              </w:rPr>
              <w:t xml:space="preserve">Criterio de evaluación </w:t>
            </w:r>
            <w:r w:rsidR="006C59FB" w:rsidRPr="00131BB2">
              <w:rPr>
                <w:lang w:val="es-CO"/>
              </w:rPr>
              <w:t>1</w:t>
            </w:r>
            <w:r w:rsidR="00297B27" w:rsidRPr="00131BB2">
              <w:rPr>
                <w:lang w:val="es-CO"/>
              </w:rPr>
              <w:t>(h)(</w:t>
            </w:r>
            <w:r w:rsidR="00323DC2" w:rsidRPr="00131BB2">
              <w:rPr>
                <w:lang w:val="es-CO"/>
              </w:rPr>
              <w:t>b):</w:t>
            </w:r>
          </w:p>
          <w:p w14:paraId="25A3ED0E" w14:textId="3AD5B66B" w:rsidR="00323DC2" w:rsidRPr="00131BB2" w:rsidRDefault="00B25667" w:rsidP="00323DC2">
            <w:pPr>
              <w:rPr>
                <w:b w:val="0"/>
                <w:lang w:val="es-CO"/>
              </w:rPr>
            </w:pPr>
            <w:r w:rsidRPr="00131BB2">
              <w:rPr>
                <w:b w:val="0"/>
                <w:lang w:val="es-CO"/>
              </w:rPr>
              <w:t>Disposiciones permiten responder a una impugnación con revisión administrativa por parte de otro órgano, independiente del organismo de contratación, que tenga la autoridad para suspender la decisión de adjudicación, otorgar soluciones y establecer el derecho a una revisión judicial</w:t>
            </w:r>
            <w:r w:rsidR="00323DC2" w:rsidRPr="00131BB2">
              <w:rPr>
                <w:b w:val="0"/>
                <w:lang w:val="es-CO"/>
              </w:rPr>
              <w:t>.</w:t>
            </w:r>
          </w:p>
        </w:tc>
      </w:tr>
      <w:tr w:rsidR="00686135" w:rsidRPr="00131BB2" w14:paraId="4D701AED" w14:textId="77777777" w:rsidTr="00ED45EE">
        <w:trPr>
          <w:cnfStyle w:val="000000100000" w:firstRow="0" w:lastRow="0" w:firstColumn="0" w:lastColumn="0" w:oddVBand="0" w:evenVBand="0" w:oddHBand="1" w:evenHBand="0" w:firstRowFirstColumn="0" w:firstRowLastColumn="0" w:lastRowFirstColumn="0" w:lastRowLastColumn="0"/>
          <w:trHeight w:val="366"/>
        </w:trPr>
        <w:tc>
          <w:tcPr>
            <w:cnfStyle w:val="000010000000" w:firstRow="0" w:lastRow="0" w:firstColumn="0" w:lastColumn="0" w:oddVBand="1" w:evenVBand="0" w:oddHBand="0" w:evenHBand="0" w:firstRowFirstColumn="0" w:firstRowLastColumn="0" w:lastRowFirstColumn="0" w:lastRowLastColumn="0"/>
            <w:tcW w:w="5000" w:type="pct"/>
            <w:shd w:val="clear" w:color="auto" w:fill="FFFFFF" w:themeFill="background1"/>
          </w:tcPr>
          <w:p w14:paraId="5D6D840F" w14:textId="0D1F465E" w:rsidR="00686135" w:rsidRPr="00131BB2" w:rsidRDefault="00686135" w:rsidP="00ED45EE">
            <w:pPr>
              <w:rPr>
                <w:lang w:val="es-CO"/>
              </w:rPr>
            </w:pPr>
            <w:r w:rsidRPr="00131BB2">
              <w:rPr>
                <w:b/>
                <w:lang w:val="es-CO"/>
              </w:rPr>
              <w:t>Conclusión</w:t>
            </w:r>
            <w:r w:rsidRPr="00131BB2">
              <w:rPr>
                <w:lang w:val="es-CO"/>
              </w:rPr>
              <w:t xml:space="preserve">: </w:t>
            </w:r>
            <w:sdt>
              <w:sdtPr>
                <w:rPr>
                  <w:lang w:val="es-CO"/>
                </w:rPr>
                <w:alias w:val="Conclusion"/>
                <w:tag w:val="Conclusion"/>
                <w:id w:val="-189764838"/>
                <w:placeholder>
                  <w:docPart w:val="C3A0360DCF084ACDAA713C656A18FAEA"/>
                </w:placeholder>
                <w:showingPlcHdr/>
                <w:dropDownList>
                  <w:listItem w:value="Choose an item."/>
                  <w:listItem w:displayText="Brecha de alto riesgo + bandera roja" w:value="Brecha de alto riesgo + bandera roja"/>
                  <w:listItem w:displayText="Brecha de alto riesgo" w:value="Brecha de alto riesgo"/>
                  <w:listItem w:displayText="Brecha de riesgo medio" w:value="Brecha de riesgo medio"/>
                  <w:listItem w:displayText="Brecha de bajo riesgo" w:value="Brecha de bajo riesgo"/>
                  <w:listItem w:displayText="Sin brecha" w:value="Sin brecha"/>
                </w:dropDownList>
              </w:sdtPr>
              <w:sdtEndPr/>
              <w:sdtContent>
                <w:r w:rsidR="00F3549F" w:rsidRPr="00131BB2">
                  <w:rPr>
                    <w:rStyle w:val="PlaceholderText"/>
                    <w:lang w:val="es-CO"/>
                  </w:rPr>
                  <w:t>Choose an item.</w:t>
                </w:r>
              </w:sdtContent>
            </w:sdt>
          </w:p>
        </w:tc>
      </w:tr>
      <w:tr w:rsidR="00323DC2" w:rsidRPr="00131BB2" w14:paraId="6A122050" w14:textId="77777777" w:rsidTr="004E16A4">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52FDB4E9" w14:textId="65F7F467" w:rsidR="00323DC2" w:rsidRPr="00131BB2" w:rsidRDefault="000B6C6D" w:rsidP="004631DE">
            <w:pPr>
              <w:jc w:val="left"/>
              <w:rPr>
                <w:b w:val="0"/>
                <w:lang w:val="es-CO"/>
              </w:rPr>
            </w:pPr>
            <w:r w:rsidRPr="00131BB2">
              <w:rPr>
                <w:lang w:val="es-CO"/>
              </w:rPr>
              <w:t>Análisis cualitativo</w:t>
            </w:r>
            <w:r w:rsidR="00F47E0B" w:rsidRPr="00131BB2">
              <w:rPr>
                <w:lang w:val="es-CO"/>
              </w:rPr>
              <w:br/>
            </w:r>
          </w:p>
        </w:tc>
      </w:tr>
      <w:tr w:rsidR="00323DC2" w:rsidRPr="00131BB2" w14:paraId="3913EB85" w14:textId="77777777" w:rsidTr="004E16A4">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12A40301" w14:textId="1442E558" w:rsidR="00323DC2" w:rsidRPr="00131BB2" w:rsidRDefault="000B6C6D" w:rsidP="004631DE">
            <w:pPr>
              <w:jc w:val="left"/>
              <w:rPr>
                <w:b w:val="0"/>
                <w:lang w:val="es-CO"/>
              </w:rPr>
            </w:pPr>
            <w:r w:rsidRPr="00131BB2">
              <w:rPr>
                <w:lang w:val="es-CO"/>
              </w:rPr>
              <w:t>Análisis de brechas</w:t>
            </w:r>
            <w:r w:rsidR="00F47E0B" w:rsidRPr="00131BB2">
              <w:rPr>
                <w:lang w:val="es-CO"/>
              </w:rPr>
              <w:br/>
            </w:r>
          </w:p>
        </w:tc>
      </w:tr>
      <w:tr w:rsidR="00323DC2" w:rsidRPr="00131BB2" w14:paraId="32C3A967" w14:textId="77777777" w:rsidTr="004E16A4">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2D2D0272" w14:textId="3435E8F5" w:rsidR="00323DC2" w:rsidRPr="00131BB2" w:rsidRDefault="000B6C6D" w:rsidP="004631DE">
            <w:pPr>
              <w:jc w:val="left"/>
              <w:rPr>
                <w:b w:val="0"/>
                <w:lang w:val="es-CO"/>
              </w:rPr>
            </w:pPr>
            <w:r w:rsidRPr="00131BB2">
              <w:rPr>
                <w:lang w:val="es-CO"/>
              </w:rPr>
              <w:t>Recomendaciones</w:t>
            </w:r>
            <w:r w:rsidR="00F47E0B" w:rsidRPr="00131BB2">
              <w:rPr>
                <w:lang w:val="es-CO"/>
              </w:rPr>
              <w:br/>
            </w:r>
          </w:p>
        </w:tc>
      </w:tr>
      <w:tr w:rsidR="00323DC2" w:rsidRPr="002954F6" w14:paraId="390C5281" w14:textId="77777777" w:rsidTr="007231DC">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5000" w:type="pct"/>
          </w:tcPr>
          <w:p w14:paraId="0E7541B2" w14:textId="6B60F4DD" w:rsidR="00323DC2" w:rsidRPr="00131BB2" w:rsidRDefault="000B6C6D" w:rsidP="00323DC2">
            <w:pPr>
              <w:rPr>
                <w:b w:val="0"/>
                <w:lang w:val="es-CO"/>
              </w:rPr>
            </w:pPr>
            <w:r w:rsidRPr="00131BB2">
              <w:rPr>
                <w:lang w:val="es-CO"/>
              </w:rPr>
              <w:t xml:space="preserve">Criterio de evaluación </w:t>
            </w:r>
            <w:r w:rsidR="006C59FB" w:rsidRPr="00131BB2">
              <w:rPr>
                <w:lang w:val="es-CO"/>
              </w:rPr>
              <w:t>1</w:t>
            </w:r>
            <w:r w:rsidR="00297B27" w:rsidRPr="00131BB2">
              <w:rPr>
                <w:lang w:val="es-CO"/>
              </w:rPr>
              <w:t>(h)(</w:t>
            </w:r>
            <w:r w:rsidR="00323DC2" w:rsidRPr="00131BB2">
              <w:rPr>
                <w:lang w:val="es-CO"/>
              </w:rPr>
              <w:t>c):</w:t>
            </w:r>
          </w:p>
          <w:p w14:paraId="4365F246" w14:textId="354F35F5" w:rsidR="00323DC2" w:rsidRPr="00131BB2" w:rsidRDefault="00B25667" w:rsidP="00323DC2">
            <w:pPr>
              <w:rPr>
                <w:b w:val="0"/>
                <w:lang w:val="es-CO"/>
              </w:rPr>
            </w:pPr>
            <w:r w:rsidRPr="00131BB2">
              <w:rPr>
                <w:b w:val="0"/>
                <w:lang w:val="es-CO"/>
              </w:rPr>
              <w:t>Normas que establecen las materias que están sujetas a revisión</w:t>
            </w:r>
            <w:r w:rsidR="00323DC2" w:rsidRPr="00131BB2">
              <w:rPr>
                <w:b w:val="0"/>
                <w:lang w:val="es-CO"/>
              </w:rPr>
              <w:t>.</w:t>
            </w:r>
          </w:p>
        </w:tc>
      </w:tr>
      <w:tr w:rsidR="00686135" w:rsidRPr="00131BB2" w14:paraId="5B50E208" w14:textId="77777777" w:rsidTr="00ED45EE">
        <w:trPr>
          <w:trHeight w:val="366"/>
        </w:trPr>
        <w:tc>
          <w:tcPr>
            <w:cnfStyle w:val="000010000000" w:firstRow="0" w:lastRow="0" w:firstColumn="0" w:lastColumn="0" w:oddVBand="1" w:evenVBand="0" w:oddHBand="0" w:evenHBand="0" w:firstRowFirstColumn="0" w:firstRowLastColumn="0" w:lastRowFirstColumn="0" w:lastRowLastColumn="0"/>
            <w:tcW w:w="5000" w:type="pct"/>
            <w:shd w:val="clear" w:color="auto" w:fill="FFFFFF" w:themeFill="background1"/>
          </w:tcPr>
          <w:p w14:paraId="0EA14140" w14:textId="54EB7068" w:rsidR="00686135" w:rsidRPr="00131BB2" w:rsidRDefault="00686135" w:rsidP="00ED45EE">
            <w:pPr>
              <w:rPr>
                <w:lang w:val="es-CO"/>
              </w:rPr>
            </w:pPr>
            <w:r w:rsidRPr="00131BB2">
              <w:rPr>
                <w:b/>
                <w:lang w:val="es-CO"/>
              </w:rPr>
              <w:t>Conclusión</w:t>
            </w:r>
            <w:r w:rsidRPr="00131BB2">
              <w:rPr>
                <w:lang w:val="es-CO"/>
              </w:rPr>
              <w:t xml:space="preserve">: </w:t>
            </w:r>
            <w:sdt>
              <w:sdtPr>
                <w:rPr>
                  <w:lang w:val="es-CO"/>
                </w:rPr>
                <w:alias w:val="Conclusion"/>
                <w:tag w:val="Conclusion"/>
                <w:id w:val="881520987"/>
                <w:placeholder>
                  <w:docPart w:val="B36FE3648447429B8BB703E651C18468"/>
                </w:placeholder>
                <w:showingPlcHdr/>
                <w:dropDownList>
                  <w:listItem w:value="Choose an item."/>
                  <w:listItem w:displayText="Brecha de alto riesgo + bandera roja" w:value="Brecha de alto riesgo + bandera roja"/>
                  <w:listItem w:displayText="Brecha de alto riesgo" w:value="Brecha de alto riesgo"/>
                  <w:listItem w:displayText="Brecha de riesgo medio" w:value="Brecha de riesgo medio"/>
                  <w:listItem w:displayText="Brecha de bajo riesgo" w:value="Brecha de bajo riesgo"/>
                  <w:listItem w:displayText="Sin brecha" w:value="Sin brecha"/>
                </w:dropDownList>
              </w:sdtPr>
              <w:sdtEndPr/>
              <w:sdtContent>
                <w:r w:rsidR="00F3549F" w:rsidRPr="00131BB2">
                  <w:rPr>
                    <w:rStyle w:val="PlaceholderText"/>
                    <w:lang w:val="es-CO"/>
                  </w:rPr>
                  <w:t>Choose an item.</w:t>
                </w:r>
              </w:sdtContent>
            </w:sdt>
          </w:p>
        </w:tc>
      </w:tr>
      <w:tr w:rsidR="00323DC2" w:rsidRPr="00131BB2" w14:paraId="260BE0CA" w14:textId="77777777" w:rsidTr="004E16A4">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15457E53" w14:textId="0142E95F" w:rsidR="00323DC2" w:rsidRPr="00131BB2" w:rsidRDefault="000B6C6D" w:rsidP="004631DE">
            <w:pPr>
              <w:jc w:val="left"/>
              <w:rPr>
                <w:b w:val="0"/>
                <w:lang w:val="es-CO"/>
              </w:rPr>
            </w:pPr>
            <w:r w:rsidRPr="00131BB2">
              <w:rPr>
                <w:lang w:val="es-CO"/>
              </w:rPr>
              <w:t>Análisis cualitativo</w:t>
            </w:r>
            <w:r w:rsidR="00F47E0B" w:rsidRPr="00131BB2">
              <w:rPr>
                <w:lang w:val="es-CO"/>
              </w:rPr>
              <w:br/>
            </w:r>
          </w:p>
        </w:tc>
      </w:tr>
      <w:tr w:rsidR="00323DC2" w:rsidRPr="00131BB2" w14:paraId="01E6F69E" w14:textId="77777777" w:rsidTr="004E16A4">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2340A42C" w14:textId="2B4430A6" w:rsidR="00323DC2" w:rsidRPr="00131BB2" w:rsidRDefault="000B6C6D" w:rsidP="004631DE">
            <w:pPr>
              <w:jc w:val="left"/>
              <w:rPr>
                <w:b w:val="0"/>
                <w:lang w:val="es-CO"/>
              </w:rPr>
            </w:pPr>
            <w:r w:rsidRPr="00131BB2">
              <w:rPr>
                <w:lang w:val="es-CO"/>
              </w:rPr>
              <w:t>Análisis de brechas</w:t>
            </w:r>
            <w:r w:rsidR="00F47E0B" w:rsidRPr="00131BB2">
              <w:rPr>
                <w:lang w:val="es-CO"/>
              </w:rPr>
              <w:br/>
            </w:r>
          </w:p>
        </w:tc>
      </w:tr>
      <w:tr w:rsidR="00323DC2" w:rsidRPr="00131BB2" w14:paraId="6FA2AE8F" w14:textId="77777777" w:rsidTr="004E16A4">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691BEEBD" w14:textId="1FB13E31" w:rsidR="00323DC2" w:rsidRPr="00131BB2" w:rsidRDefault="000B6C6D" w:rsidP="004631DE">
            <w:pPr>
              <w:jc w:val="left"/>
              <w:rPr>
                <w:b w:val="0"/>
                <w:lang w:val="es-CO"/>
              </w:rPr>
            </w:pPr>
            <w:r w:rsidRPr="00131BB2">
              <w:rPr>
                <w:lang w:val="es-CO"/>
              </w:rPr>
              <w:t>Recomendaciones</w:t>
            </w:r>
            <w:r w:rsidR="00F47E0B" w:rsidRPr="00131BB2">
              <w:rPr>
                <w:lang w:val="es-CO"/>
              </w:rPr>
              <w:br/>
            </w:r>
          </w:p>
        </w:tc>
      </w:tr>
      <w:tr w:rsidR="00323DC2" w:rsidRPr="002954F6" w14:paraId="5CEA557F" w14:textId="77777777" w:rsidTr="007231DC">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FDEFD6" w:themeFill="accent1" w:themeFillTint="33"/>
          </w:tcPr>
          <w:p w14:paraId="26473BD9" w14:textId="6D777834" w:rsidR="00323DC2" w:rsidRPr="00131BB2" w:rsidRDefault="000B6C6D" w:rsidP="00323DC2">
            <w:pPr>
              <w:rPr>
                <w:b w:val="0"/>
                <w:lang w:val="es-CO"/>
              </w:rPr>
            </w:pPr>
            <w:r w:rsidRPr="00131BB2">
              <w:rPr>
                <w:lang w:val="es-CO"/>
              </w:rPr>
              <w:t xml:space="preserve">Criterio de evaluación </w:t>
            </w:r>
            <w:r w:rsidR="006C59FB" w:rsidRPr="00131BB2">
              <w:rPr>
                <w:lang w:val="es-CO"/>
              </w:rPr>
              <w:t>1</w:t>
            </w:r>
            <w:r w:rsidR="00297B27" w:rsidRPr="00131BB2">
              <w:rPr>
                <w:lang w:val="es-CO"/>
              </w:rPr>
              <w:t>(h)(</w:t>
            </w:r>
            <w:r w:rsidR="00323DC2" w:rsidRPr="00131BB2">
              <w:rPr>
                <w:lang w:val="es-CO"/>
              </w:rPr>
              <w:t>d):</w:t>
            </w:r>
          </w:p>
          <w:p w14:paraId="15CFB89E" w14:textId="3509B151" w:rsidR="00323DC2" w:rsidRPr="00131BB2" w:rsidRDefault="00B25667" w:rsidP="00323DC2">
            <w:pPr>
              <w:rPr>
                <w:b w:val="0"/>
                <w:lang w:val="es-CO"/>
              </w:rPr>
            </w:pPr>
            <w:r w:rsidRPr="00131BB2">
              <w:rPr>
                <w:b w:val="0"/>
                <w:lang w:val="es-CO"/>
              </w:rPr>
              <w:t>Normas que establecen los plazos para la presentación de impugnaciones y apelaciones, y para emitir decisiones por parte de la institución a cargo de la revisión y del organismo de apelación independiente</w:t>
            </w:r>
            <w:r w:rsidR="00323DC2" w:rsidRPr="00131BB2">
              <w:rPr>
                <w:b w:val="0"/>
                <w:lang w:val="es-CO"/>
              </w:rPr>
              <w:t>.</w:t>
            </w:r>
          </w:p>
        </w:tc>
      </w:tr>
      <w:tr w:rsidR="00686135" w:rsidRPr="00131BB2" w14:paraId="56D49CA4" w14:textId="77777777" w:rsidTr="00ED45EE">
        <w:trPr>
          <w:cnfStyle w:val="000000100000" w:firstRow="0" w:lastRow="0" w:firstColumn="0" w:lastColumn="0" w:oddVBand="0" w:evenVBand="0" w:oddHBand="1" w:evenHBand="0" w:firstRowFirstColumn="0" w:firstRowLastColumn="0" w:lastRowFirstColumn="0" w:lastRowLastColumn="0"/>
          <w:trHeight w:val="366"/>
        </w:trPr>
        <w:tc>
          <w:tcPr>
            <w:cnfStyle w:val="000010000000" w:firstRow="0" w:lastRow="0" w:firstColumn="0" w:lastColumn="0" w:oddVBand="1" w:evenVBand="0" w:oddHBand="0" w:evenHBand="0" w:firstRowFirstColumn="0" w:firstRowLastColumn="0" w:lastRowFirstColumn="0" w:lastRowLastColumn="0"/>
            <w:tcW w:w="5000" w:type="pct"/>
            <w:shd w:val="clear" w:color="auto" w:fill="FFFFFF" w:themeFill="background1"/>
          </w:tcPr>
          <w:p w14:paraId="6F778274" w14:textId="38549254" w:rsidR="00686135" w:rsidRPr="00131BB2" w:rsidRDefault="00686135" w:rsidP="00ED45EE">
            <w:pPr>
              <w:rPr>
                <w:lang w:val="es-CO"/>
              </w:rPr>
            </w:pPr>
            <w:r w:rsidRPr="00131BB2">
              <w:rPr>
                <w:b/>
                <w:lang w:val="es-CO"/>
              </w:rPr>
              <w:t>Conclusión</w:t>
            </w:r>
            <w:r w:rsidRPr="00131BB2">
              <w:rPr>
                <w:lang w:val="es-CO"/>
              </w:rPr>
              <w:t xml:space="preserve">: </w:t>
            </w:r>
            <w:sdt>
              <w:sdtPr>
                <w:rPr>
                  <w:lang w:val="es-CO"/>
                </w:rPr>
                <w:alias w:val="Conclusion"/>
                <w:tag w:val="Conclusion"/>
                <w:id w:val="1030228290"/>
                <w:placeholder>
                  <w:docPart w:val="E81D096AF1214E4AA13B0EE0458D3646"/>
                </w:placeholder>
                <w:showingPlcHdr/>
                <w:dropDownList>
                  <w:listItem w:value="Choose an item."/>
                  <w:listItem w:displayText="Brecha de alto riesgo + bandera roja" w:value="Brecha de alto riesgo + bandera roja"/>
                  <w:listItem w:displayText="Brecha de alto riesgo" w:value="Brecha de alto riesgo"/>
                  <w:listItem w:displayText="Brecha de riesgo medio" w:value="Brecha de riesgo medio"/>
                  <w:listItem w:displayText="Brecha de bajo riesgo" w:value="Brecha de bajo riesgo"/>
                  <w:listItem w:displayText="Sin brecha" w:value="Sin brecha"/>
                </w:dropDownList>
              </w:sdtPr>
              <w:sdtEndPr/>
              <w:sdtContent>
                <w:r w:rsidR="00F3549F" w:rsidRPr="00131BB2">
                  <w:rPr>
                    <w:rStyle w:val="PlaceholderText"/>
                    <w:lang w:val="es-CO"/>
                  </w:rPr>
                  <w:t>Choose an item.</w:t>
                </w:r>
              </w:sdtContent>
            </w:sdt>
          </w:p>
        </w:tc>
      </w:tr>
      <w:tr w:rsidR="00323DC2" w:rsidRPr="00131BB2" w14:paraId="207D0F08" w14:textId="77777777" w:rsidTr="004E16A4">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4120C046" w14:textId="5CB2FA50" w:rsidR="00323DC2" w:rsidRPr="00131BB2" w:rsidRDefault="000B6C6D" w:rsidP="004631DE">
            <w:pPr>
              <w:jc w:val="left"/>
              <w:rPr>
                <w:b w:val="0"/>
                <w:lang w:val="es-CO"/>
              </w:rPr>
            </w:pPr>
            <w:r w:rsidRPr="00131BB2">
              <w:rPr>
                <w:lang w:val="es-CO"/>
              </w:rPr>
              <w:t>Análisis cualitativo</w:t>
            </w:r>
            <w:r w:rsidR="00F47E0B" w:rsidRPr="00131BB2">
              <w:rPr>
                <w:lang w:val="es-CO"/>
              </w:rPr>
              <w:br/>
            </w:r>
          </w:p>
        </w:tc>
      </w:tr>
      <w:tr w:rsidR="00323DC2" w:rsidRPr="00131BB2" w14:paraId="7ADF4B3B" w14:textId="77777777" w:rsidTr="004E16A4">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6F1E5CE9" w14:textId="58EA6C7B" w:rsidR="00323DC2" w:rsidRPr="00131BB2" w:rsidRDefault="000B6C6D" w:rsidP="004631DE">
            <w:pPr>
              <w:jc w:val="left"/>
              <w:rPr>
                <w:b w:val="0"/>
                <w:lang w:val="es-CO"/>
              </w:rPr>
            </w:pPr>
            <w:r w:rsidRPr="00131BB2">
              <w:rPr>
                <w:lang w:val="es-CO"/>
              </w:rPr>
              <w:t>Análisis de brechas</w:t>
            </w:r>
            <w:r w:rsidR="00F47E0B" w:rsidRPr="00131BB2">
              <w:rPr>
                <w:lang w:val="es-CO"/>
              </w:rPr>
              <w:br/>
            </w:r>
          </w:p>
        </w:tc>
      </w:tr>
      <w:tr w:rsidR="00323DC2" w:rsidRPr="00131BB2" w14:paraId="7A0CC647" w14:textId="77777777" w:rsidTr="004E16A4">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7692D546" w14:textId="7028AA15" w:rsidR="00323DC2" w:rsidRPr="00131BB2" w:rsidRDefault="000B6C6D" w:rsidP="004631DE">
            <w:pPr>
              <w:jc w:val="left"/>
              <w:rPr>
                <w:b w:val="0"/>
                <w:lang w:val="es-CO"/>
              </w:rPr>
            </w:pPr>
            <w:r w:rsidRPr="00131BB2">
              <w:rPr>
                <w:lang w:val="es-CO"/>
              </w:rPr>
              <w:t>Recomendaciones</w:t>
            </w:r>
            <w:r w:rsidR="00F47E0B" w:rsidRPr="00131BB2">
              <w:rPr>
                <w:lang w:val="es-CO"/>
              </w:rPr>
              <w:br/>
            </w:r>
          </w:p>
        </w:tc>
      </w:tr>
      <w:tr w:rsidR="00323DC2" w:rsidRPr="002954F6" w14:paraId="5256DE7A" w14:textId="77777777" w:rsidTr="007231DC">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5000" w:type="pct"/>
          </w:tcPr>
          <w:p w14:paraId="6FCC456B" w14:textId="3198FF1B" w:rsidR="00323DC2" w:rsidRPr="00131BB2" w:rsidRDefault="000B6C6D" w:rsidP="00323DC2">
            <w:pPr>
              <w:rPr>
                <w:b w:val="0"/>
                <w:lang w:val="es-CO"/>
              </w:rPr>
            </w:pPr>
            <w:r w:rsidRPr="00131BB2">
              <w:rPr>
                <w:lang w:val="es-CO"/>
              </w:rPr>
              <w:t xml:space="preserve">Criterio de evaluación </w:t>
            </w:r>
            <w:r w:rsidR="006C59FB" w:rsidRPr="00131BB2">
              <w:rPr>
                <w:lang w:val="es-CO"/>
              </w:rPr>
              <w:t>1</w:t>
            </w:r>
            <w:r w:rsidR="00297B27" w:rsidRPr="00131BB2">
              <w:rPr>
                <w:lang w:val="es-CO"/>
              </w:rPr>
              <w:t>(h)(</w:t>
            </w:r>
            <w:r w:rsidR="00323DC2" w:rsidRPr="00131BB2">
              <w:rPr>
                <w:lang w:val="es-CO"/>
              </w:rPr>
              <w:t>e):</w:t>
            </w:r>
          </w:p>
          <w:p w14:paraId="0A900685" w14:textId="38387F82" w:rsidR="00323DC2" w:rsidRPr="00131BB2" w:rsidRDefault="00B25667" w:rsidP="00323DC2">
            <w:pPr>
              <w:rPr>
                <w:b w:val="0"/>
                <w:lang w:val="es-CO"/>
              </w:rPr>
            </w:pPr>
            <w:r w:rsidRPr="00131BB2">
              <w:rPr>
                <w:b w:val="0"/>
                <w:lang w:val="es-CO"/>
              </w:rPr>
              <w:t>Publicación de decisiones y solicitudes de apelación en sitios de fácil acceso y dentro de un marco de tiempo especificado, en línea con la legislación que protege información sensible</w:t>
            </w:r>
            <w:r w:rsidR="00323DC2" w:rsidRPr="00131BB2">
              <w:rPr>
                <w:b w:val="0"/>
                <w:lang w:val="es-CO"/>
              </w:rPr>
              <w:t>.</w:t>
            </w:r>
          </w:p>
        </w:tc>
      </w:tr>
      <w:tr w:rsidR="00686135" w:rsidRPr="00131BB2" w14:paraId="77960B2E" w14:textId="77777777" w:rsidTr="00ED45EE">
        <w:trPr>
          <w:trHeight w:val="366"/>
        </w:trPr>
        <w:tc>
          <w:tcPr>
            <w:cnfStyle w:val="000010000000" w:firstRow="0" w:lastRow="0" w:firstColumn="0" w:lastColumn="0" w:oddVBand="1" w:evenVBand="0" w:oddHBand="0" w:evenHBand="0" w:firstRowFirstColumn="0" w:firstRowLastColumn="0" w:lastRowFirstColumn="0" w:lastRowLastColumn="0"/>
            <w:tcW w:w="5000" w:type="pct"/>
            <w:shd w:val="clear" w:color="auto" w:fill="FFFFFF" w:themeFill="background1"/>
          </w:tcPr>
          <w:p w14:paraId="52E35DE5" w14:textId="1E8E2C26" w:rsidR="00686135" w:rsidRPr="00131BB2" w:rsidRDefault="00686135" w:rsidP="00ED45EE">
            <w:pPr>
              <w:rPr>
                <w:lang w:val="es-CO"/>
              </w:rPr>
            </w:pPr>
            <w:r w:rsidRPr="00131BB2">
              <w:rPr>
                <w:b/>
                <w:lang w:val="es-CO"/>
              </w:rPr>
              <w:t>Conclusión</w:t>
            </w:r>
            <w:r w:rsidRPr="00131BB2">
              <w:rPr>
                <w:lang w:val="es-CO"/>
              </w:rPr>
              <w:t xml:space="preserve">: </w:t>
            </w:r>
            <w:sdt>
              <w:sdtPr>
                <w:rPr>
                  <w:lang w:val="es-CO"/>
                </w:rPr>
                <w:alias w:val="Conclusion"/>
                <w:tag w:val="Conclusion"/>
                <w:id w:val="1968707872"/>
                <w:placeholder>
                  <w:docPart w:val="C1DEC0B7336E4625BCEFA44932C0CD6C"/>
                </w:placeholder>
                <w:showingPlcHdr/>
                <w:dropDownList>
                  <w:listItem w:value="Choose an item."/>
                  <w:listItem w:displayText="Brecha de alto riesgo + bandera roja" w:value="Brecha de alto riesgo + bandera roja"/>
                  <w:listItem w:displayText="Brecha de alto riesgo" w:value="Brecha de alto riesgo"/>
                  <w:listItem w:displayText="Brecha de riesgo medio" w:value="Brecha de riesgo medio"/>
                  <w:listItem w:displayText="Brecha de bajo riesgo" w:value="Brecha de bajo riesgo"/>
                  <w:listItem w:displayText="Sin brecha" w:value="Sin brecha"/>
                </w:dropDownList>
              </w:sdtPr>
              <w:sdtEndPr/>
              <w:sdtContent>
                <w:r w:rsidR="00F3549F" w:rsidRPr="00131BB2">
                  <w:rPr>
                    <w:rStyle w:val="PlaceholderText"/>
                    <w:lang w:val="es-CO"/>
                  </w:rPr>
                  <w:t>Choose an item.</w:t>
                </w:r>
              </w:sdtContent>
            </w:sdt>
          </w:p>
        </w:tc>
      </w:tr>
      <w:tr w:rsidR="00323DC2" w:rsidRPr="00131BB2" w14:paraId="12EEDB05" w14:textId="77777777" w:rsidTr="004E16A4">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72C88DA5" w14:textId="5899A57B" w:rsidR="00323DC2" w:rsidRPr="00131BB2" w:rsidRDefault="000B6C6D" w:rsidP="004631DE">
            <w:pPr>
              <w:jc w:val="left"/>
              <w:rPr>
                <w:b w:val="0"/>
                <w:lang w:val="es-CO"/>
              </w:rPr>
            </w:pPr>
            <w:r w:rsidRPr="00131BB2">
              <w:rPr>
                <w:lang w:val="es-CO"/>
              </w:rPr>
              <w:t>Análisis cualitativo</w:t>
            </w:r>
            <w:r w:rsidR="00F47E0B" w:rsidRPr="00131BB2">
              <w:rPr>
                <w:lang w:val="es-CO"/>
              </w:rPr>
              <w:br/>
            </w:r>
          </w:p>
        </w:tc>
      </w:tr>
      <w:tr w:rsidR="00323DC2" w:rsidRPr="00131BB2" w14:paraId="713C6807" w14:textId="77777777" w:rsidTr="004E16A4">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7D48E9C0" w14:textId="4BB88BCF" w:rsidR="00323DC2" w:rsidRPr="00131BB2" w:rsidRDefault="000B6C6D" w:rsidP="004631DE">
            <w:pPr>
              <w:jc w:val="left"/>
              <w:rPr>
                <w:b w:val="0"/>
                <w:lang w:val="es-CO"/>
              </w:rPr>
            </w:pPr>
            <w:r w:rsidRPr="00131BB2">
              <w:rPr>
                <w:lang w:val="es-CO"/>
              </w:rPr>
              <w:t>Análisis de brechas</w:t>
            </w:r>
            <w:r w:rsidR="00F47E0B" w:rsidRPr="00131BB2">
              <w:rPr>
                <w:lang w:val="es-CO"/>
              </w:rPr>
              <w:br/>
            </w:r>
          </w:p>
        </w:tc>
      </w:tr>
      <w:tr w:rsidR="00323DC2" w:rsidRPr="00131BB2" w14:paraId="56689A54" w14:textId="77777777" w:rsidTr="004E16A4">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1C8C88CB" w14:textId="41FD73C6" w:rsidR="00323DC2" w:rsidRPr="00131BB2" w:rsidRDefault="000B6C6D" w:rsidP="004631DE">
            <w:pPr>
              <w:jc w:val="left"/>
              <w:rPr>
                <w:b w:val="0"/>
                <w:lang w:val="es-CO"/>
              </w:rPr>
            </w:pPr>
            <w:r w:rsidRPr="00131BB2">
              <w:rPr>
                <w:lang w:val="es-CO"/>
              </w:rPr>
              <w:lastRenderedPageBreak/>
              <w:t>Recomendaciones</w:t>
            </w:r>
            <w:r w:rsidR="00F47E0B" w:rsidRPr="00131BB2">
              <w:rPr>
                <w:lang w:val="es-CO"/>
              </w:rPr>
              <w:br/>
            </w:r>
          </w:p>
        </w:tc>
      </w:tr>
      <w:tr w:rsidR="00323DC2" w:rsidRPr="002954F6" w14:paraId="1521A84C" w14:textId="77777777" w:rsidTr="007231DC">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FDEFD6" w:themeFill="accent1" w:themeFillTint="33"/>
          </w:tcPr>
          <w:p w14:paraId="7CFAA854" w14:textId="52D4649E" w:rsidR="00323DC2" w:rsidRPr="00131BB2" w:rsidRDefault="000B6C6D" w:rsidP="00323DC2">
            <w:pPr>
              <w:rPr>
                <w:b w:val="0"/>
                <w:lang w:val="es-CO"/>
              </w:rPr>
            </w:pPr>
            <w:r w:rsidRPr="00131BB2">
              <w:rPr>
                <w:lang w:val="es-CO"/>
              </w:rPr>
              <w:t xml:space="preserve">Criterio de evaluación </w:t>
            </w:r>
            <w:r w:rsidR="006C59FB" w:rsidRPr="00131BB2">
              <w:rPr>
                <w:lang w:val="es-CO"/>
              </w:rPr>
              <w:t>1</w:t>
            </w:r>
            <w:r w:rsidR="00297B27" w:rsidRPr="00131BB2">
              <w:rPr>
                <w:lang w:val="es-CO"/>
              </w:rPr>
              <w:t>(h)(</w:t>
            </w:r>
            <w:r w:rsidR="00323DC2" w:rsidRPr="00131BB2">
              <w:rPr>
                <w:lang w:val="es-CO"/>
              </w:rPr>
              <w:t>f):</w:t>
            </w:r>
          </w:p>
          <w:p w14:paraId="57C0A909" w14:textId="1E631192" w:rsidR="00323DC2" w:rsidRPr="00131BB2" w:rsidRDefault="00B25667" w:rsidP="00323DC2">
            <w:pPr>
              <w:rPr>
                <w:b w:val="0"/>
                <w:lang w:val="es-CO"/>
              </w:rPr>
            </w:pPr>
            <w:r w:rsidRPr="00131BB2">
              <w:rPr>
                <w:b w:val="0"/>
                <w:lang w:val="es-CO"/>
              </w:rPr>
              <w:t>Las decisiones de los órganos de apelación independientes están sujetas a revisiones de más alto nivel (revisiones judiciales)</w:t>
            </w:r>
            <w:r w:rsidR="00323DC2" w:rsidRPr="00131BB2">
              <w:rPr>
                <w:b w:val="0"/>
                <w:lang w:val="es-CO"/>
              </w:rPr>
              <w:t>.</w:t>
            </w:r>
          </w:p>
        </w:tc>
      </w:tr>
      <w:tr w:rsidR="00686135" w:rsidRPr="00131BB2" w14:paraId="755910C7" w14:textId="77777777" w:rsidTr="00ED45EE">
        <w:trPr>
          <w:cnfStyle w:val="000000100000" w:firstRow="0" w:lastRow="0" w:firstColumn="0" w:lastColumn="0" w:oddVBand="0" w:evenVBand="0" w:oddHBand="1" w:evenHBand="0" w:firstRowFirstColumn="0" w:firstRowLastColumn="0" w:lastRowFirstColumn="0" w:lastRowLastColumn="0"/>
          <w:trHeight w:val="366"/>
        </w:trPr>
        <w:tc>
          <w:tcPr>
            <w:cnfStyle w:val="000010000000" w:firstRow="0" w:lastRow="0" w:firstColumn="0" w:lastColumn="0" w:oddVBand="1" w:evenVBand="0" w:oddHBand="0" w:evenHBand="0" w:firstRowFirstColumn="0" w:firstRowLastColumn="0" w:lastRowFirstColumn="0" w:lastRowLastColumn="0"/>
            <w:tcW w:w="5000" w:type="pct"/>
            <w:shd w:val="clear" w:color="auto" w:fill="FFFFFF" w:themeFill="background1"/>
          </w:tcPr>
          <w:p w14:paraId="58E21C00" w14:textId="5B962C6D" w:rsidR="00686135" w:rsidRPr="00131BB2" w:rsidRDefault="00686135" w:rsidP="00ED45EE">
            <w:pPr>
              <w:rPr>
                <w:lang w:val="es-CO"/>
              </w:rPr>
            </w:pPr>
            <w:r w:rsidRPr="00131BB2">
              <w:rPr>
                <w:b/>
                <w:lang w:val="es-CO"/>
              </w:rPr>
              <w:t>Conclusión</w:t>
            </w:r>
            <w:r w:rsidRPr="00131BB2">
              <w:rPr>
                <w:lang w:val="es-CO"/>
              </w:rPr>
              <w:t xml:space="preserve">: </w:t>
            </w:r>
            <w:sdt>
              <w:sdtPr>
                <w:rPr>
                  <w:lang w:val="es-CO"/>
                </w:rPr>
                <w:alias w:val="Conclusion"/>
                <w:tag w:val="Conclusion"/>
                <w:id w:val="-858498529"/>
                <w:placeholder>
                  <w:docPart w:val="656F3E010CF142CC88B47148C91F5470"/>
                </w:placeholder>
                <w:showingPlcHdr/>
                <w:dropDownList>
                  <w:listItem w:value="Choose an item."/>
                  <w:listItem w:displayText="Brecha de alto riesgo + bandera roja" w:value="Brecha de alto riesgo + bandera roja"/>
                  <w:listItem w:displayText="Brecha de alto riesgo" w:value="Brecha de alto riesgo"/>
                  <w:listItem w:displayText="Brecha de riesgo medio" w:value="Brecha de riesgo medio"/>
                  <w:listItem w:displayText="Brecha de bajo riesgo" w:value="Brecha de bajo riesgo"/>
                  <w:listItem w:displayText="Sin brecha" w:value="Sin brecha"/>
                </w:dropDownList>
              </w:sdtPr>
              <w:sdtEndPr/>
              <w:sdtContent>
                <w:r w:rsidR="00F3549F" w:rsidRPr="00131BB2">
                  <w:rPr>
                    <w:rStyle w:val="PlaceholderText"/>
                    <w:lang w:val="es-CO"/>
                  </w:rPr>
                  <w:t>Choose an item.</w:t>
                </w:r>
              </w:sdtContent>
            </w:sdt>
          </w:p>
        </w:tc>
      </w:tr>
      <w:tr w:rsidR="00323DC2" w:rsidRPr="00131BB2" w14:paraId="566E55FB" w14:textId="77777777" w:rsidTr="004E16A4">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224BF121" w14:textId="642D0CED" w:rsidR="00323DC2" w:rsidRPr="00131BB2" w:rsidRDefault="000B6C6D" w:rsidP="004631DE">
            <w:pPr>
              <w:jc w:val="left"/>
              <w:rPr>
                <w:b w:val="0"/>
                <w:lang w:val="es-CO"/>
              </w:rPr>
            </w:pPr>
            <w:r w:rsidRPr="00131BB2">
              <w:rPr>
                <w:lang w:val="es-CO"/>
              </w:rPr>
              <w:t>Análisis cualitativo</w:t>
            </w:r>
            <w:r w:rsidR="00F47E0B" w:rsidRPr="00131BB2">
              <w:rPr>
                <w:lang w:val="es-CO"/>
              </w:rPr>
              <w:br/>
            </w:r>
          </w:p>
        </w:tc>
      </w:tr>
      <w:tr w:rsidR="00323DC2" w:rsidRPr="00131BB2" w14:paraId="398A89E3" w14:textId="77777777" w:rsidTr="004E16A4">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39EC4E74" w14:textId="0A1A2FA9" w:rsidR="00323DC2" w:rsidRPr="00131BB2" w:rsidRDefault="000B6C6D" w:rsidP="004631DE">
            <w:pPr>
              <w:jc w:val="left"/>
              <w:rPr>
                <w:b w:val="0"/>
                <w:lang w:val="es-CO"/>
              </w:rPr>
            </w:pPr>
            <w:r w:rsidRPr="00131BB2">
              <w:rPr>
                <w:lang w:val="es-CO"/>
              </w:rPr>
              <w:t>Análisis de brechas</w:t>
            </w:r>
            <w:r w:rsidR="00F47E0B" w:rsidRPr="00131BB2">
              <w:rPr>
                <w:lang w:val="es-CO"/>
              </w:rPr>
              <w:br/>
            </w:r>
          </w:p>
        </w:tc>
      </w:tr>
      <w:tr w:rsidR="00323DC2" w:rsidRPr="00131BB2" w14:paraId="6417BF3F" w14:textId="77777777" w:rsidTr="004E16A4">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70D2DA90" w14:textId="268542E3" w:rsidR="00323DC2" w:rsidRPr="00131BB2" w:rsidRDefault="000B6C6D" w:rsidP="004631DE">
            <w:pPr>
              <w:jc w:val="left"/>
              <w:rPr>
                <w:b w:val="0"/>
                <w:lang w:val="es-CO"/>
              </w:rPr>
            </w:pPr>
            <w:r w:rsidRPr="00131BB2">
              <w:rPr>
                <w:lang w:val="es-CO"/>
              </w:rPr>
              <w:t>Recomendaciones</w:t>
            </w:r>
            <w:r w:rsidR="00F47E0B" w:rsidRPr="00131BB2">
              <w:rPr>
                <w:lang w:val="es-CO"/>
              </w:rPr>
              <w:br/>
            </w:r>
          </w:p>
        </w:tc>
      </w:tr>
      <w:tr w:rsidR="002F6E23" w:rsidRPr="00131BB2" w14:paraId="5CEED955" w14:textId="77777777" w:rsidTr="002F6E23">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FCE0AE" w:themeFill="accent1" w:themeFillTint="66"/>
          </w:tcPr>
          <w:p w14:paraId="52148950" w14:textId="0F702D29" w:rsidR="002F6E23" w:rsidRPr="00131BB2" w:rsidRDefault="000B6C6D" w:rsidP="002F6E23">
            <w:pPr>
              <w:jc w:val="center"/>
              <w:rPr>
                <w:lang w:val="es-CO"/>
              </w:rPr>
            </w:pPr>
            <w:r w:rsidRPr="00131BB2">
              <w:rPr>
                <w:lang w:val="es-CO"/>
              </w:rPr>
              <w:t>Subindicador</w:t>
            </w:r>
            <w:r w:rsidR="002F6E23" w:rsidRPr="00131BB2">
              <w:rPr>
                <w:lang w:val="es-CO"/>
              </w:rPr>
              <w:t xml:space="preserve"> 1(i) </w:t>
            </w:r>
          </w:p>
          <w:p w14:paraId="78E4B06E" w14:textId="63486F38" w:rsidR="002F6E23" w:rsidRPr="00131BB2" w:rsidRDefault="00B25667" w:rsidP="002F6E23">
            <w:pPr>
              <w:jc w:val="center"/>
              <w:rPr>
                <w:lang w:val="es-CO"/>
              </w:rPr>
            </w:pPr>
            <w:r w:rsidRPr="00131BB2">
              <w:rPr>
                <w:lang w:val="es-CO"/>
              </w:rPr>
              <w:t>Gestión de contratos</w:t>
            </w:r>
          </w:p>
          <w:p w14:paraId="4929A013" w14:textId="0630B2C7" w:rsidR="002F6E23" w:rsidRPr="00131BB2" w:rsidRDefault="00B25667" w:rsidP="002F6E23">
            <w:pPr>
              <w:jc w:val="center"/>
              <w:rPr>
                <w:lang w:val="es-CO"/>
              </w:rPr>
            </w:pPr>
            <w:r w:rsidRPr="00131BB2">
              <w:rPr>
                <w:b w:val="0"/>
                <w:lang w:val="es-CO"/>
              </w:rPr>
              <w:t>El marco legal contempla lo siguiente</w:t>
            </w:r>
            <w:r w:rsidR="002F6E23" w:rsidRPr="00131BB2">
              <w:rPr>
                <w:b w:val="0"/>
                <w:lang w:val="es-CO"/>
              </w:rPr>
              <w:t>:</w:t>
            </w:r>
          </w:p>
        </w:tc>
      </w:tr>
      <w:tr w:rsidR="00546E84" w:rsidRPr="002954F6" w14:paraId="4461CECC" w14:textId="77777777" w:rsidTr="00F3549F">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FDEFD6" w:themeFill="accent1" w:themeFillTint="33"/>
          </w:tcPr>
          <w:p w14:paraId="69019654" w14:textId="1737EA4C" w:rsidR="00323DC2" w:rsidRPr="00131BB2" w:rsidRDefault="000B6C6D" w:rsidP="00323DC2">
            <w:pPr>
              <w:rPr>
                <w:b w:val="0"/>
                <w:lang w:val="es-CO"/>
              </w:rPr>
            </w:pPr>
            <w:r w:rsidRPr="00131BB2">
              <w:rPr>
                <w:lang w:val="es-CO"/>
              </w:rPr>
              <w:t xml:space="preserve">Criterio de evaluación </w:t>
            </w:r>
            <w:r w:rsidR="006C59FB" w:rsidRPr="00131BB2">
              <w:rPr>
                <w:lang w:val="es-CO"/>
              </w:rPr>
              <w:t>1</w:t>
            </w:r>
            <w:r w:rsidR="00297B27" w:rsidRPr="00131BB2">
              <w:rPr>
                <w:lang w:val="es-CO"/>
              </w:rPr>
              <w:t>(i)(</w:t>
            </w:r>
            <w:r w:rsidR="00323DC2" w:rsidRPr="00131BB2">
              <w:rPr>
                <w:lang w:val="es-CO"/>
              </w:rPr>
              <w:t>a):</w:t>
            </w:r>
          </w:p>
          <w:p w14:paraId="7CF0FE89" w14:textId="5A5A7FFD" w:rsidR="00323DC2" w:rsidRPr="00131BB2" w:rsidRDefault="00B25667" w:rsidP="00323DC2">
            <w:pPr>
              <w:rPr>
                <w:b w:val="0"/>
                <w:lang w:val="es-CO"/>
              </w:rPr>
            </w:pPr>
            <w:r w:rsidRPr="00131BB2">
              <w:rPr>
                <w:b w:val="0"/>
                <w:lang w:val="es-CO"/>
              </w:rPr>
              <w:t>Las funciones para llevar adelante la gestión de contratos están definidas y las responsabilidades, claramente asignadas</w:t>
            </w:r>
            <w:r w:rsidR="00323DC2" w:rsidRPr="00131BB2">
              <w:rPr>
                <w:b w:val="0"/>
                <w:lang w:val="es-CO"/>
              </w:rPr>
              <w:t>.</w:t>
            </w:r>
          </w:p>
        </w:tc>
      </w:tr>
      <w:tr w:rsidR="00686135" w:rsidRPr="00131BB2" w14:paraId="1A652AA1" w14:textId="77777777" w:rsidTr="00ED45EE">
        <w:trPr>
          <w:cnfStyle w:val="000000100000" w:firstRow="0" w:lastRow="0" w:firstColumn="0" w:lastColumn="0" w:oddVBand="0" w:evenVBand="0" w:oddHBand="1" w:evenHBand="0" w:firstRowFirstColumn="0" w:firstRowLastColumn="0" w:lastRowFirstColumn="0" w:lastRowLastColumn="0"/>
          <w:trHeight w:val="366"/>
        </w:trPr>
        <w:tc>
          <w:tcPr>
            <w:cnfStyle w:val="000010000000" w:firstRow="0" w:lastRow="0" w:firstColumn="0" w:lastColumn="0" w:oddVBand="1" w:evenVBand="0" w:oddHBand="0" w:evenHBand="0" w:firstRowFirstColumn="0" w:firstRowLastColumn="0" w:lastRowFirstColumn="0" w:lastRowLastColumn="0"/>
            <w:tcW w:w="5000" w:type="pct"/>
            <w:shd w:val="clear" w:color="auto" w:fill="FFFFFF" w:themeFill="background1"/>
          </w:tcPr>
          <w:p w14:paraId="42DC5993" w14:textId="2F14FC90" w:rsidR="00686135" w:rsidRPr="00131BB2" w:rsidRDefault="00686135" w:rsidP="00ED45EE">
            <w:pPr>
              <w:rPr>
                <w:lang w:val="es-CO"/>
              </w:rPr>
            </w:pPr>
            <w:r w:rsidRPr="00131BB2">
              <w:rPr>
                <w:b/>
                <w:lang w:val="es-CO"/>
              </w:rPr>
              <w:t>Conclusión</w:t>
            </w:r>
            <w:r w:rsidRPr="00131BB2">
              <w:rPr>
                <w:lang w:val="es-CO"/>
              </w:rPr>
              <w:t xml:space="preserve">: </w:t>
            </w:r>
            <w:sdt>
              <w:sdtPr>
                <w:rPr>
                  <w:lang w:val="es-CO"/>
                </w:rPr>
                <w:alias w:val="Conclusion"/>
                <w:tag w:val="Conclusion"/>
                <w:id w:val="-1628765327"/>
                <w:placeholder>
                  <w:docPart w:val="A77C293872FF42C1AC7A5E9140B3EE70"/>
                </w:placeholder>
                <w:showingPlcHdr/>
                <w:dropDownList>
                  <w:listItem w:value="Choose an item."/>
                  <w:listItem w:displayText="Brecha de alto riesgo + bandera roja" w:value="Brecha de alto riesgo + bandera roja"/>
                  <w:listItem w:displayText="Brecha de alto riesgo" w:value="Brecha de alto riesgo"/>
                  <w:listItem w:displayText="Brecha de riesgo medio" w:value="Brecha de riesgo medio"/>
                  <w:listItem w:displayText="Brecha de bajo riesgo" w:value="Brecha de bajo riesgo"/>
                  <w:listItem w:displayText="Sin brecha" w:value="Sin brecha"/>
                </w:dropDownList>
              </w:sdtPr>
              <w:sdtEndPr/>
              <w:sdtContent>
                <w:r w:rsidR="00F3549F" w:rsidRPr="00131BB2">
                  <w:rPr>
                    <w:rStyle w:val="PlaceholderText"/>
                    <w:lang w:val="es-CO"/>
                  </w:rPr>
                  <w:t>Choose an item.</w:t>
                </w:r>
              </w:sdtContent>
            </w:sdt>
          </w:p>
        </w:tc>
      </w:tr>
      <w:tr w:rsidR="00323DC2" w:rsidRPr="00131BB2" w14:paraId="464854E8" w14:textId="77777777" w:rsidTr="004E16A4">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1CB426FC" w14:textId="3BFB1A0D" w:rsidR="00323DC2" w:rsidRPr="00131BB2" w:rsidRDefault="000B6C6D" w:rsidP="004631DE">
            <w:pPr>
              <w:jc w:val="left"/>
              <w:rPr>
                <w:b w:val="0"/>
                <w:lang w:val="es-CO"/>
              </w:rPr>
            </w:pPr>
            <w:r w:rsidRPr="00131BB2">
              <w:rPr>
                <w:lang w:val="es-CO"/>
              </w:rPr>
              <w:t>Análisis cualitativo</w:t>
            </w:r>
            <w:r w:rsidR="00F47E0B" w:rsidRPr="00131BB2">
              <w:rPr>
                <w:lang w:val="es-CO"/>
              </w:rPr>
              <w:br/>
            </w:r>
          </w:p>
        </w:tc>
      </w:tr>
      <w:tr w:rsidR="00323DC2" w:rsidRPr="00131BB2" w14:paraId="5243C693" w14:textId="77777777" w:rsidTr="004E16A4">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65B7ABB9" w14:textId="6803C4F6" w:rsidR="00323DC2" w:rsidRPr="00131BB2" w:rsidRDefault="000B6C6D" w:rsidP="004631DE">
            <w:pPr>
              <w:jc w:val="left"/>
              <w:rPr>
                <w:b w:val="0"/>
                <w:lang w:val="es-CO"/>
              </w:rPr>
            </w:pPr>
            <w:r w:rsidRPr="00131BB2">
              <w:rPr>
                <w:lang w:val="es-CO"/>
              </w:rPr>
              <w:t>Análisis de brechas</w:t>
            </w:r>
            <w:r w:rsidR="00F47E0B" w:rsidRPr="00131BB2">
              <w:rPr>
                <w:lang w:val="es-CO"/>
              </w:rPr>
              <w:br/>
            </w:r>
          </w:p>
        </w:tc>
      </w:tr>
      <w:tr w:rsidR="00323DC2" w:rsidRPr="00131BB2" w14:paraId="2C2AED65" w14:textId="77777777" w:rsidTr="004E16A4">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01BF8A57" w14:textId="3CB92071" w:rsidR="00323DC2" w:rsidRPr="00131BB2" w:rsidRDefault="000B6C6D" w:rsidP="004631DE">
            <w:pPr>
              <w:jc w:val="left"/>
              <w:rPr>
                <w:b w:val="0"/>
                <w:lang w:val="es-CO"/>
              </w:rPr>
            </w:pPr>
            <w:r w:rsidRPr="00131BB2">
              <w:rPr>
                <w:lang w:val="es-CO"/>
              </w:rPr>
              <w:t>Recomendaciones</w:t>
            </w:r>
            <w:r w:rsidR="00F47E0B" w:rsidRPr="00131BB2">
              <w:rPr>
                <w:lang w:val="es-CO"/>
              </w:rPr>
              <w:br/>
            </w:r>
          </w:p>
        </w:tc>
      </w:tr>
      <w:tr w:rsidR="00546E84" w:rsidRPr="002954F6" w14:paraId="04A78DC2" w14:textId="77777777" w:rsidTr="002F6E23">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5000" w:type="pct"/>
          </w:tcPr>
          <w:p w14:paraId="4A644D7B" w14:textId="3C3775B4" w:rsidR="00323DC2" w:rsidRPr="00131BB2" w:rsidRDefault="000B6C6D" w:rsidP="00323DC2">
            <w:pPr>
              <w:rPr>
                <w:b w:val="0"/>
                <w:lang w:val="es-CO"/>
              </w:rPr>
            </w:pPr>
            <w:r w:rsidRPr="00131BB2">
              <w:rPr>
                <w:lang w:val="es-CO"/>
              </w:rPr>
              <w:t xml:space="preserve">Criterio de evaluación </w:t>
            </w:r>
            <w:r w:rsidR="006C59FB" w:rsidRPr="00131BB2">
              <w:rPr>
                <w:lang w:val="es-CO"/>
              </w:rPr>
              <w:t>1</w:t>
            </w:r>
            <w:r w:rsidR="00297B27" w:rsidRPr="00131BB2">
              <w:rPr>
                <w:lang w:val="es-CO"/>
              </w:rPr>
              <w:t>(i)(</w:t>
            </w:r>
            <w:r w:rsidR="00323DC2" w:rsidRPr="00131BB2">
              <w:rPr>
                <w:lang w:val="es-CO"/>
              </w:rPr>
              <w:t>b):</w:t>
            </w:r>
          </w:p>
          <w:p w14:paraId="04FD4E0A" w14:textId="0CB4B95E" w:rsidR="00323DC2" w:rsidRPr="00131BB2" w:rsidRDefault="003F27B3" w:rsidP="00323DC2">
            <w:pPr>
              <w:rPr>
                <w:b w:val="0"/>
                <w:lang w:val="es-CO"/>
              </w:rPr>
            </w:pPr>
            <w:r w:rsidRPr="00131BB2">
              <w:rPr>
                <w:b w:val="0"/>
                <w:lang w:val="es-CO"/>
              </w:rPr>
              <w:t>Están definidas las condiciones para las enmiendas contractuales, así como para asegurar economía y no limitar la competencia de manera arbitraria</w:t>
            </w:r>
            <w:r w:rsidR="00323DC2" w:rsidRPr="00131BB2">
              <w:rPr>
                <w:b w:val="0"/>
                <w:lang w:val="es-CO"/>
              </w:rPr>
              <w:t>.</w:t>
            </w:r>
          </w:p>
        </w:tc>
      </w:tr>
      <w:tr w:rsidR="00686135" w:rsidRPr="00131BB2" w14:paraId="69DCCF7C" w14:textId="77777777" w:rsidTr="00ED45EE">
        <w:trPr>
          <w:trHeight w:val="366"/>
        </w:trPr>
        <w:tc>
          <w:tcPr>
            <w:cnfStyle w:val="000010000000" w:firstRow="0" w:lastRow="0" w:firstColumn="0" w:lastColumn="0" w:oddVBand="1" w:evenVBand="0" w:oddHBand="0" w:evenHBand="0" w:firstRowFirstColumn="0" w:firstRowLastColumn="0" w:lastRowFirstColumn="0" w:lastRowLastColumn="0"/>
            <w:tcW w:w="5000" w:type="pct"/>
            <w:shd w:val="clear" w:color="auto" w:fill="FFFFFF" w:themeFill="background1"/>
          </w:tcPr>
          <w:p w14:paraId="55A9B049" w14:textId="0357A8CE" w:rsidR="00686135" w:rsidRPr="00131BB2" w:rsidRDefault="00686135" w:rsidP="00ED45EE">
            <w:pPr>
              <w:rPr>
                <w:lang w:val="es-CO"/>
              </w:rPr>
            </w:pPr>
            <w:r w:rsidRPr="00131BB2">
              <w:rPr>
                <w:b/>
                <w:lang w:val="es-CO"/>
              </w:rPr>
              <w:t>Conclusión</w:t>
            </w:r>
            <w:r w:rsidRPr="00131BB2">
              <w:rPr>
                <w:lang w:val="es-CO"/>
              </w:rPr>
              <w:t xml:space="preserve">: </w:t>
            </w:r>
            <w:sdt>
              <w:sdtPr>
                <w:rPr>
                  <w:lang w:val="es-CO"/>
                </w:rPr>
                <w:alias w:val="Conclusion"/>
                <w:tag w:val="Conclusion"/>
                <w:id w:val="-2052366618"/>
                <w:placeholder>
                  <w:docPart w:val="522345B7B2B44B7094EDF9DAAB4300AD"/>
                </w:placeholder>
                <w:showingPlcHdr/>
                <w:dropDownList>
                  <w:listItem w:value="Choose an item."/>
                  <w:listItem w:displayText="Brecha de alto riesgo + bandera roja" w:value="Brecha de alto riesgo + bandera roja"/>
                  <w:listItem w:displayText="Brecha de alto riesgo" w:value="Brecha de alto riesgo"/>
                  <w:listItem w:displayText="Brecha de riesgo medio" w:value="Brecha de riesgo medio"/>
                  <w:listItem w:displayText="Brecha de bajo riesgo" w:value="Brecha de bajo riesgo"/>
                  <w:listItem w:displayText="Sin brecha" w:value="Sin brecha"/>
                </w:dropDownList>
              </w:sdtPr>
              <w:sdtEndPr/>
              <w:sdtContent>
                <w:r w:rsidR="00F3549F" w:rsidRPr="00131BB2">
                  <w:rPr>
                    <w:rStyle w:val="PlaceholderText"/>
                    <w:lang w:val="es-CO"/>
                  </w:rPr>
                  <w:t>Choose an item.</w:t>
                </w:r>
              </w:sdtContent>
            </w:sdt>
          </w:p>
        </w:tc>
      </w:tr>
      <w:tr w:rsidR="00323DC2" w:rsidRPr="00131BB2" w14:paraId="18654432" w14:textId="77777777" w:rsidTr="004E16A4">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2F9F96B4" w14:textId="4486DDFE" w:rsidR="00323DC2" w:rsidRPr="00131BB2" w:rsidRDefault="000B6C6D" w:rsidP="004631DE">
            <w:pPr>
              <w:jc w:val="left"/>
              <w:rPr>
                <w:b w:val="0"/>
                <w:lang w:val="es-CO"/>
              </w:rPr>
            </w:pPr>
            <w:r w:rsidRPr="00131BB2">
              <w:rPr>
                <w:lang w:val="es-CO"/>
              </w:rPr>
              <w:t>Análisis cualitativo</w:t>
            </w:r>
            <w:r w:rsidR="00F47E0B" w:rsidRPr="00131BB2">
              <w:rPr>
                <w:lang w:val="es-CO"/>
              </w:rPr>
              <w:br/>
            </w:r>
          </w:p>
        </w:tc>
      </w:tr>
      <w:tr w:rsidR="00323DC2" w:rsidRPr="00131BB2" w14:paraId="72965C13" w14:textId="77777777" w:rsidTr="004E16A4">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44AE6CF2" w14:textId="37D67EB3" w:rsidR="00323DC2" w:rsidRPr="00131BB2" w:rsidRDefault="000B6C6D" w:rsidP="004631DE">
            <w:pPr>
              <w:jc w:val="left"/>
              <w:rPr>
                <w:b w:val="0"/>
                <w:lang w:val="es-CO"/>
              </w:rPr>
            </w:pPr>
            <w:r w:rsidRPr="00131BB2">
              <w:rPr>
                <w:lang w:val="es-CO"/>
              </w:rPr>
              <w:t>Análisis de brechas</w:t>
            </w:r>
            <w:r w:rsidR="00F47E0B" w:rsidRPr="00131BB2">
              <w:rPr>
                <w:lang w:val="es-CO"/>
              </w:rPr>
              <w:br/>
            </w:r>
          </w:p>
        </w:tc>
      </w:tr>
      <w:tr w:rsidR="00323DC2" w:rsidRPr="00131BB2" w14:paraId="758F5A86" w14:textId="77777777" w:rsidTr="004E16A4">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64AA5518" w14:textId="30D1E28E" w:rsidR="00323DC2" w:rsidRPr="00131BB2" w:rsidRDefault="000B6C6D" w:rsidP="004631DE">
            <w:pPr>
              <w:jc w:val="left"/>
              <w:rPr>
                <w:b w:val="0"/>
                <w:lang w:val="es-CO"/>
              </w:rPr>
            </w:pPr>
            <w:r w:rsidRPr="00131BB2">
              <w:rPr>
                <w:lang w:val="es-CO"/>
              </w:rPr>
              <w:t>Recomendaciones</w:t>
            </w:r>
            <w:r w:rsidR="00F47E0B" w:rsidRPr="00131BB2">
              <w:rPr>
                <w:lang w:val="es-CO"/>
              </w:rPr>
              <w:br/>
            </w:r>
          </w:p>
        </w:tc>
      </w:tr>
      <w:tr w:rsidR="00546E84" w:rsidRPr="002954F6" w14:paraId="3D0AB6A7" w14:textId="77777777" w:rsidTr="00CB0C58">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FDEFD6" w:themeFill="accent1" w:themeFillTint="33"/>
          </w:tcPr>
          <w:p w14:paraId="2653330F" w14:textId="004252CE" w:rsidR="00323DC2" w:rsidRPr="00131BB2" w:rsidRDefault="000B6C6D" w:rsidP="00323DC2">
            <w:pPr>
              <w:rPr>
                <w:b w:val="0"/>
                <w:lang w:val="es-CO"/>
              </w:rPr>
            </w:pPr>
            <w:r w:rsidRPr="00131BB2">
              <w:rPr>
                <w:lang w:val="es-CO"/>
              </w:rPr>
              <w:t xml:space="preserve">Criterio de evaluación </w:t>
            </w:r>
            <w:r w:rsidR="006C59FB" w:rsidRPr="00131BB2">
              <w:rPr>
                <w:lang w:val="es-CO"/>
              </w:rPr>
              <w:t>1</w:t>
            </w:r>
            <w:r w:rsidR="00297B27" w:rsidRPr="00131BB2">
              <w:rPr>
                <w:lang w:val="es-CO"/>
              </w:rPr>
              <w:t>(i)(</w:t>
            </w:r>
            <w:r w:rsidR="00323DC2" w:rsidRPr="00131BB2">
              <w:rPr>
                <w:lang w:val="es-CO"/>
              </w:rPr>
              <w:t>c):</w:t>
            </w:r>
          </w:p>
          <w:p w14:paraId="60DA981F" w14:textId="431C940B" w:rsidR="00323DC2" w:rsidRPr="00131BB2" w:rsidRDefault="003F27B3" w:rsidP="00323DC2">
            <w:pPr>
              <w:rPr>
                <w:b w:val="0"/>
                <w:lang w:val="es-CO"/>
              </w:rPr>
            </w:pPr>
            <w:r w:rsidRPr="00131BB2">
              <w:rPr>
                <w:b w:val="0"/>
                <w:lang w:val="es-CO"/>
              </w:rPr>
              <w:t>Hay procesos efectivos e imparciales para la resolución pronta de disputas durante la ejecución del contrato</w:t>
            </w:r>
            <w:r w:rsidR="00323DC2" w:rsidRPr="00131BB2">
              <w:rPr>
                <w:b w:val="0"/>
                <w:lang w:val="es-CO"/>
              </w:rPr>
              <w:t>.</w:t>
            </w:r>
          </w:p>
        </w:tc>
      </w:tr>
      <w:tr w:rsidR="00686135" w:rsidRPr="00131BB2" w14:paraId="4FFAFBE7" w14:textId="77777777" w:rsidTr="00ED45EE">
        <w:trPr>
          <w:cnfStyle w:val="000000100000" w:firstRow="0" w:lastRow="0" w:firstColumn="0" w:lastColumn="0" w:oddVBand="0" w:evenVBand="0" w:oddHBand="1" w:evenHBand="0" w:firstRowFirstColumn="0" w:firstRowLastColumn="0" w:lastRowFirstColumn="0" w:lastRowLastColumn="0"/>
          <w:trHeight w:val="366"/>
        </w:trPr>
        <w:tc>
          <w:tcPr>
            <w:cnfStyle w:val="000010000000" w:firstRow="0" w:lastRow="0" w:firstColumn="0" w:lastColumn="0" w:oddVBand="1" w:evenVBand="0" w:oddHBand="0" w:evenHBand="0" w:firstRowFirstColumn="0" w:firstRowLastColumn="0" w:lastRowFirstColumn="0" w:lastRowLastColumn="0"/>
            <w:tcW w:w="5000" w:type="pct"/>
            <w:shd w:val="clear" w:color="auto" w:fill="FFFFFF" w:themeFill="background1"/>
          </w:tcPr>
          <w:p w14:paraId="35671E1D" w14:textId="6875CEBB" w:rsidR="00686135" w:rsidRPr="00131BB2" w:rsidRDefault="00686135" w:rsidP="00ED45EE">
            <w:pPr>
              <w:rPr>
                <w:lang w:val="es-CO"/>
              </w:rPr>
            </w:pPr>
            <w:r w:rsidRPr="00131BB2">
              <w:rPr>
                <w:b/>
                <w:lang w:val="es-CO"/>
              </w:rPr>
              <w:t>Conclusión</w:t>
            </w:r>
            <w:r w:rsidRPr="00131BB2">
              <w:rPr>
                <w:lang w:val="es-CO"/>
              </w:rPr>
              <w:t xml:space="preserve">: </w:t>
            </w:r>
            <w:sdt>
              <w:sdtPr>
                <w:rPr>
                  <w:lang w:val="es-CO"/>
                </w:rPr>
                <w:alias w:val="Conclusion"/>
                <w:tag w:val="Conclusion"/>
                <w:id w:val="1599448764"/>
                <w:placeholder>
                  <w:docPart w:val="1CB68D2A9B7845FA86D0EBA801B7B5F7"/>
                </w:placeholder>
                <w:showingPlcHdr/>
                <w:dropDownList>
                  <w:listItem w:value="Choose an item."/>
                  <w:listItem w:displayText="Brecha de alto riesgo + bandera roja" w:value="Brecha de alto riesgo + bandera roja"/>
                  <w:listItem w:displayText="Brecha de alto riesgo" w:value="Brecha de alto riesgo"/>
                  <w:listItem w:displayText="Brecha de riesgo medio" w:value="Brecha de riesgo medio"/>
                  <w:listItem w:displayText="Brecha de bajo riesgo" w:value="Brecha de bajo riesgo"/>
                  <w:listItem w:displayText="Sin brecha" w:value="Sin brecha"/>
                </w:dropDownList>
              </w:sdtPr>
              <w:sdtEndPr/>
              <w:sdtContent>
                <w:r w:rsidR="00F3549F" w:rsidRPr="00131BB2">
                  <w:rPr>
                    <w:rStyle w:val="PlaceholderText"/>
                    <w:lang w:val="es-CO"/>
                  </w:rPr>
                  <w:t>Choose an item.</w:t>
                </w:r>
              </w:sdtContent>
            </w:sdt>
          </w:p>
        </w:tc>
      </w:tr>
      <w:tr w:rsidR="00323DC2" w:rsidRPr="00131BB2" w14:paraId="07758918" w14:textId="77777777" w:rsidTr="004E16A4">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09B53316" w14:textId="5A2AFAEB" w:rsidR="00323DC2" w:rsidRPr="00131BB2" w:rsidRDefault="000B6C6D" w:rsidP="004631DE">
            <w:pPr>
              <w:jc w:val="left"/>
              <w:rPr>
                <w:b w:val="0"/>
                <w:lang w:val="es-CO"/>
              </w:rPr>
            </w:pPr>
            <w:r w:rsidRPr="00131BB2">
              <w:rPr>
                <w:lang w:val="es-CO"/>
              </w:rPr>
              <w:t>Análisis cualitativo</w:t>
            </w:r>
            <w:r w:rsidR="00F47E0B" w:rsidRPr="00131BB2">
              <w:rPr>
                <w:lang w:val="es-CO"/>
              </w:rPr>
              <w:br/>
            </w:r>
          </w:p>
        </w:tc>
      </w:tr>
      <w:tr w:rsidR="00323DC2" w:rsidRPr="00131BB2" w14:paraId="33BCEF5F" w14:textId="77777777" w:rsidTr="004E16A4">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5774B7D3" w14:textId="7E1EE080" w:rsidR="00323DC2" w:rsidRPr="00131BB2" w:rsidRDefault="000B6C6D" w:rsidP="004631DE">
            <w:pPr>
              <w:jc w:val="left"/>
              <w:rPr>
                <w:b w:val="0"/>
                <w:lang w:val="es-CO"/>
              </w:rPr>
            </w:pPr>
            <w:r w:rsidRPr="00131BB2">
              <w:rPr>
                <w:lang w:val="es-CO"/>
              </w:rPr>
              <w:t>Análisis de brechas</w:t>
            </w:r>
            <w:r w:rsidR="00F47E0B" w:rsidRPr="00131BB2">
              <w:rPr>
                <w:lang w:val="es-CO"/>
              </w:rPr>
              <w:br/>
            </w:r>
          </w:p>
        </w:tc>
      </w:tr>
      <w:tr w:rsidR="00323DC2" w:rsidRPr="00131BB2" w14:paraId="5A8D320F" w14:textId="77777777" w:rsidTr="004E16A4">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64D500D1" w14:textId="3CE78360" w:rsidR="00323DC2" w:rsidRPr="00131BB2" w:rsidRDefault="000B6C6D" w:rsidP="004631DE">
            <w:pPr>
              <w:jc w:val="left"/>
              <w:rPr>
                <w:b w:val="0"/>
                <w:lang w:val="es-CO"/>
              </w:rPr>
            </w:pPr>
            <w:r w:rsidRPr="00131BB2">
              <w:rPr>
                <w:lang w:val="es-CO"/>
              </w:rPr>
              <w:t>Recomendaciones</w:t>
            </w:r>
            <w:r w:rsidR="00F47E0B" w:rsidRPr="00131BB2">
              <w:rPr>
                <w:lang w:val="es-CO"/>
              </w:rPr>
              <w:br/>
            </w:r>
          </w:p>
        </w:tc>
      </w:tr>
      <w:tr w:rsidR="00546E84" w:rsidRPr="002954F6" w14:paraId="417A7094" w14:textId="77777777" w:rsidTr="002F6E23">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5000" w:type="pct"/>
          </w:tcPr>
          <w:p w14:paraId="52525C94" w14:textId="01995DE3" w:rsidR="00323DC2" w:rsidRPr="00131BB2" w:rsidRDefault="000B6C6D" w:rsidP="00323DC2">
            <w:pPr>
              <w:rPr>
                <w:b w:val="0"/>
                <w:lang w:val="es-CO"/>
              </w:rPr>
            </w:pPr>
            <w:r w:rsidRPr="00131BB2">
              <w:rPr>
                <w:lang w:val="es-CO"/>
              </w:rPr>
              <w:t xml:space="preserve">Criterio de evaluación </w:t>
            </w:r>
            <w:r w:rsidR="006C59FB" w:rsidRPr="00131BB2">
              <w:rPr>
                <w:lang w:val="es-CO"/>
              </w:rPr>
              <w:t>1</w:t>
            </w:r>
            <w:r w:rsidR="00297B27" w:rsidRPr="00131BB2">
              <w:rPr>
                <w:lang w:val="es-CO"/>
              </w:rPr>
              <w:t>(i)(</w:t>
            </w:r>
            <w:r w:rsidR="00323DC2" w:rsidRPr="00131BB2">
              <w:rPr>
                <w:lang w:val="es-CO"/>
              </w:rPr>
              <w:t>d):</w:t>
            </w:r>
          </w:p>
          <w:p w14:paraId="3CB68789" w14:textId="1215EEEB" w:rsidR="00323DC2" w:rsidRPr="00131BB2" w:rsidRDefault="003F27B3" w:rsidP="00323DC2">
            <w:pPr>
              <w:rPr>
                <w:b w:val="0"/>
                <w:lang w:val="es-CO"/>
              </w:rPr>
            </w:pPr>
            <w:r w:rsidRPr="00131BB2">
              <w:rPr>
                <w:b w:val="0"/>
                <w:lang w:val="es-CO"/>
              </w:rPr>
              <w:t>El resultado final de la resolución de una controversia es exigible</w:t>
            </w:r>
            <w:r w:rsidR="00323DC2" w:rsidRPr="00131BB2">
              <w:rPr>
                <w:b w:val="0"/>
                <w:lang w:val="es-CO"/>
              </w:rPr>
              <w:t>.</w:t>
            </w:r>
          </w:p>
        </w:tc>
      </w:tr>
      <w:tr w:rsidR="00686135" w:rsidRPr="00131BB2" w14:paraId="1D692209" w14:textId="77777777" w:rsidTr="00ED45EE">
        <w:trPr>
          <w:trHeight w:val="366"/>
        </w:trPr>
        <w:tc>
          <w:tcPr>
            <w:cnfStyle w:val="000010000000" w:firstRow="0" w:lastRow="0" w:firstColumn="0" w:lastColumn="0" w:oddVBand="1" w:evenVBand="0" w:oddHBand="0" w:evenHBand="0" w:firstRowFirstColumn="0" w:firstRowLastColumn="0" w:lastRowFirstColumn="0" w:lastRowLastColumn="0"/>
            <w:tcW w:w="5000" w:type="pct"/>
            <w:shd w:val="clear" w:color="auto" w:fill="FFFFFF" w:themeFill="background1"/>
          </w:tcPr>
          <w:p w14:paraId="7383ABF7" w14:textId="0B007BC2" w:rsidR="00686135" w:rsidRPr="00131BB2" w:rsidRDefault="00686135" w:rsidP="00ED45EE">
            <w:pPr>
              <w:rPr>
                <w:lang w:val="es-CO"/>
              </w:rPr>
            </w:pPr>
            <w:r w:rsidRPr="00131BB2">
              <w:rPr>
                <w:b/>
                <w:lang w:val="es-CO"/>
              </w:rPr>
              <w:t>Conclusión</w:t>
            </w:r>
            <w:r w:rsidRPr="00131BB2">
              <w:rPr>
                <w:lang w:val="es-CO"/>
              </w:rPr>
              <w:t xml:space="preserve">: </w:t>
            </w:r>
            <w:sdt>
              <w:sdtPr>
                <w:rPr>
                  <w:lang w:val="es-CO"/>
                </w:rPr>
                <w:alias w:val="Conclusion"/>
                <w:tag w:val="Conclusion"/>
                <w:id w:val="1172385160"/>
                <w:placeholder>
                  <w:docPart w:val="083B09750F36442CA72EA513065822B7"/>
                </w:placeholder>
                <w:showingPlcHdr/>
                <w:dropDownList>
                  <w:listItem w:value="Choose an item."/>
                  <w:listItem w:displayText="Brecha de alto riesgo + bandera roja" w:value="Brecha de alto riesgo + bandera roja"/>
                  <w:listItem w:displayText="Brecha de alto riesgo" w:value="Brecha de alto riesgo"/>
                  <w:listItem w:displayText="Brecha de riesgo medio" w:value="Brecha de riesgo medio"/>
                  <w:listItem w:displayText="Brecha de bajo riesgo" w:value="Brecha de bajo riesgo"/>
                  <w:listItem w:displayText="Sin brecha" w:value="Sin brecha"/>
                </w:dropDownList>
              </w:sdtPr>
              <w:sdtEndPr/>
              <w:sdtContent>
                <w:r w:rsidR="00F3549F" w:rsidRPr="00131BB2">
                  <w:rPr>
                    <w:rStyle w:val="PlaceholderText"/>
                    <w:lang w:val="es-CO"/>
                  </w:rPr>
                  <w:t>Choose an item.</w:t>
                </w:r>
              </w:sdtContent>
            </w:sdt>
          </w:p>
        </w:tc>
      </w:tr>
      <w:tr w:rsidR="00323DC2" w:rsidRPr="00131BB2" w14:paraId="1F97520C" w14:textId="77777777" w:rsidTr="004E16A4">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192445D2" w14:textId="0327533D" w:rsidR="00323DC2" w:rsidRPr="00131BB2" w:rsidRDefault="000B6C6D" w:rsidP="004631DE">
            <w:pPr>
              <w:jc w:val="left"/>
              <w:rPr>
                <w:b w:val="0"/>
                <w:lang w:val="es-CO"/>
              </w:rPr>
            </w:pPr>
            <w:r w:rsidRPr="00131BB2">
              <w:rPr>
                <w:lang w:val="es-CO"/>
              </w:rPr>
              <w:t>Análisis cualitativo</w:t>
            </w:r>
            <w:r w:rsidR="00F47E0B" w:rsidRPr="00131BB2">
              <w:rPr>
                <w:lang w:val="es-CO"/>
              </w:rPr>
              <w:br/>
            </w:r>
          </w:p>
        </w:tc>
      </w:tr>
      <w:tr w:rsidR="00323DC2" w:rsidRPr="00131BB2" w14:paraId="6FD06366" w14:textId="77777777" w:rsidTr="004E16A4">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0FA95FE4" w14:textId="5E152459" w:rsidR="00323DC2" w:rsidRPr="00131BB2" w:rsidRDefault="000B6C6D" w:rsidP="004631DE">
            <w:pPr>
              <w:jc w:val="left"/>
              <w:rPr>
                <w:b w:val="0"/>
                <w:lang w:val="es-CO"/>
              </w:rPr>
            </w:pPr>
            <w:r w:rsidRPr="00131BB2">
              <w:rPr>
                <w:lang w:val="es-CO"/>
              </w:rPr>
              <w:lastRenderedPageBreak/>
              <w:t>Análisis de brechas</w:t>
            </w:r>
            <w:r w:rsidR="00F47E0B" w:rsidRPr="00131BB2">
              <w:rPr>
                <w:lang w:val="es-CO"/>
              </w:rPr>
              <w:br/>
            </w:r>
          </w:p>
        </w:tc>
      </w:tr>
      <w:tr w:rsidR="00323DC2" w:rsidRPr="00131BB2" w14:paraId="08EC978C" w14:textId="77777777" w:rsidTr="004E16A4">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272D1E35" w14:textId="0A341477" w:rsidR="00323DC2" w:rsidRPr="00131BB2" w:rsidRDefault="000B6C6D" w:rsidP="004631DE">
            <w:pPr>
              <w:jc w:val="left"/>
              <w:rPr>
                <w:b w:val="0"/>
                <w:lang w:val="es-CO"/>
              </w:rPr>
            </w:pPr>
            <w:r w:rsidRPr="00131BB2">
              <w:rPr>
                <w:lang w:val="es-CO"/>
              </w:rPr>
              <w:t>Recomendaciones</w:t>
            </w:r>
            <w:r w:rsidR="00F47E0B" w:rsidRPr="00131BB2">
              <w:rPr>
                <w:lang w:val="es-CO"/>
              </w:rPr>
              <w:br/>
            </w:r>
          </w:p>
        </w:tc>
      </w:tr>
      <w:tr w:rsidR="00B66B41" w:rsidRPr="00131BB2" w14:paraId="6F699E93" w14:textId="77777777" w:rsidTr="00B66B41">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FCE0AE" w:themeFill="accent1" w:themeFillTint="66"/>
          </w:tcPr>
          <w:p w14:paraId="654EB441" w14:textId="4986E0D1" w:rsidR="00B66B41" w:rsidRPr="00131BB2" w:rsidRDefault="000B6C6D" w:rsidP="00B66B41">
            <w:pPr>
              <w:jc w:val="center"/>
              <w:rPr>
                <w:lang w:val="es-CO"/>
              </w:rPr>
            </w:pPr>
            <w:r w:rsidRPr="00131BB2">
              <w:rPr>
                <w:lang w:val="es-CO"/>
              </w:rPr>
              <w:t>Subindicador</w:t>
            </w:r>
            <w:r w:rsidR="00B66B41" w:rsidRPr="00131BB2">
              <w:rPr>
                <w:lang w:val="es-CO"/>
              </w:rPr>
              <w:t xml:space="preserve"> 1(j) </w:t>
            </w:r>
          </w:p>
          <w:p w14:paraId="17660100" w14:textId="5BAD9A04" w:rsidR="00B66B41" w:rsidRPr="00131BB2" w:rsidRDefault="003F27B3" w:rsidP="00B66B41">
            <w:pPr>
              <w:jc w:val="center"/>
              <w:rPr>
                <w:lang w:val="es-CO"/>
              </w:rPr>
            </w:pPr>
            <w:r w:rsidRPr="00131BB2">
              <w:rPr>
                <w:lang w:val="es-CO"/>
              </w:rPr>
              <w:t>Contratación electrónica</w:t>
            </w:r>
            <w:r w:rsidR="00B66B41" w:rsidRPr="00131BB2">
              <w:rPr>
                <w:lang w:val="es-CO"/>
              </w:rPr>
              <w:t xml:space="preserve"> (e-Procurement)</w:t>
            </w:r>
          </w:p>
          <w:p w14:paraId="64A37FC5" w14:textId="746383FD" w:rsidR="00B66B41" w:rsidRPr="00131BB2" w:rsidRDefault="003F27B3" w:rsidP="00B66B41">
            <w:pPr>
              <w:jc w:val="center"/>
              <w:rPr>
                <w:lang w:val="es-CO"/>
              </w:rPr>
            </w:pPr>
            <w:r w:rsidRPr="00131BB2">
              <w:rPr>
                <w:b w:val="0"/>
                <w:lang w:val="es-CO"/>
              </w:rPr>
              <w:t>El marco legal considera las siguientes disposiciones</w:t>
            </w:r>
            <w:r w:rsidR="00B66B41" w:rsidRPr="00131BB2">
              <w:rPr>
                <w:b w:val="0"/>
                <w:lang w:val="es-CO"/>
              </w:rPr>
              <w:t>:</w:t>
            </w:r>
          </w:p>
        </w:tc>
      </w:tr>
      <w:tr w:rsidR="00323DC2" w:rsidRPr="002954F6" w14:paraId="08C0DA82" w14:textId="77777777" w:rsidTr="007231DC">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5000" w:type="pct"/>
          </w:tcPr>
          <w:p w14:paraId="18EFC9A2" w14:textId="1F95B288" w:rsidR="00323DC2" w:rsidRPr="00131BB2" w:rsidRDefault="000B6C6D" w:rsidP="00323DC2">
            <w:pPr>
              <w:rPr>
                <w:b w:val="0"/>
                <w:lang w:val="es-CO"/>
              </w:rPr>
            </w:pPr>
            <w:r w:rsidRPr="00131BB2">
              <w:rPr>
                <w:lang w:val="es-CO"/>
              </w:rPr>
              <w:t xml:space="preserve">Criterio de evaluación </w:t>
            </w:r>
            <w:r w:rsidR="006C59FB" w:rsidRPr="00131BB2">
              <w:rPr>
                <w:lang w:val="es-CO"/>
              </w:rPr>
              <w:t>1</w:t>
            </w:r>
            <w:r w:rsidR="00297B27" w:rsidRPr="00131BB2">
              <w:rPr>
                <w:lang w:val="es-CO"/>
              </w:rPr>
              <w:t>(j)(</w:t>
            </w:r>
            <w:r w:rsidR="00323DC2" w:rsidRPr="00131BB2">
              <w:rPr>
                <w:lang w:val="es-CO"/>
              </w:rPr>
              <w:t>a):</w:t>
            </w:r>
          </w:p>
          <w:p w14:paraId="421708FE" w14:textId="2BA91B94" w:rsidR="00323DC2" w:rsidRPr="00131BB2" w:rsidRDefault="003F27B3" w:rsidP="00323DC2">
            <w:pPr>
              <w:rPr>
                <w:b w:val="0"/>
                <w:lang w:val="es-CO"/>
              </w:rPr>
            </w:pPr>
            <w:r w:rsidRPr="00131BB2">
              <w:rPr>
                <w:b w:val="0"/>
                <w:lang w:val="es-CO"/>
              </w:rPr>
              <w:t>El marco legal permite o determina soluciones de contratación electrónicas que cubren por entero o de forma parcial el ciclo de contratación pública</w:t>
            </w:r>
            <w:r w:rsidR="00323DC2" w:rsidRPr="00131BB2">
              <w:rPr>
                <w:b w:val="0"/>
                <w:lang w:val="es-CO"/>
              </w:rPr>
              <w:t>.</w:t>
            </w:r>
          </w:p>
        </w:tc>
      </w:tr>
      <w:tr w:rsidR="00686135" w:rsidRPr="00131BB2" w14:paraId="2F212AD1" w14:textId="77777777" w:rsidTr="00ED45EE">
        <w:trPr>
          <w:trHeight w:val="366"/>
        </w:trPr>
        <w:tc>
          <w:tcPr>
            <w:cnfStyle w:val="000010000000" w:firstRow="0" w:lastRow="0" w:firstColumn="0" w:lastColumn="0" w:oddVBand="1" w:evenVBand="0" w:oddHBand="0" w:evenHBand="0" w:firstRowFirstColumn="0" w:firstRowLastColumn="0" w:lastRowFirstColumn="0" w:lastRowLastColumn="0"/>
            <w:tcW w:w="5000" w:type="pct"/>
            <w:shd w:val="clear" w:color="auto" w:fill="FFFFFF" w:themeFill="background1"/>
          </w:tcPr>
          <w:p w14:paraId="07E9CB19" w14:textId="2BE3ECEE" w:rsidR="00686135" w:rsidRPr="00131BB2" w:rsidRDefault="00686135" w:rsidP="00ED45EE">
            <w:pPr>
              <w:rPr>
                <w:lang w:val="es-CO"/>
              </w:rPr>
            </w:pPr>
            <w:r w:rsidRPr="00131BB2">
              <w:rPr>
                <w:b/>
                <w:lang w:val="es-CO"/>
              </w:rPr>
              <w:t>Conclusión</w:t>
            </w:r>
            <w:r w:rsidRPr="00131BB2">
              <w:rPr>
                <w:lang w:val="es-CO"/>
              </w:rPr>
              <w:t xml:space="preserve">: </w:t>
            </w:r>
            <w:sdt>
              <w:sdtPr>
                <w:rPr>
                  <w:lang w:val="es-CO"/>
                </w:rPr>
                <w:alias w:val="Conclusion"/>
                <w:tag w:val="Conclusion"/>
                <w:id w:val="-905451896"/>
                <w:placeholder>
                  <w:docPart w:val="72B4ACF1B6284377953E10DA8B531893"/>
                </w:placeholder>
                <w:showingPlcHdr/>
                <w:dropDownList>
                  <w:listItem w:value="Choose an item."/>
                  <w:listItem w:displayText="Brecha de alto riesgo + bandera roja" w:value="Brecha de alto riesgo + bandera roja"/>
                  <w:listItem w:displayText="Brecha de alto riesgo" w:value="Brecha de alto riesgo"/>
                  <w:listItem w:displayText="Brecha de riesgo medio" w:value="Brecha de riesgo medio"/>
                  <w:listItem w:displayText="Brecha de bajo riesgo" w:value="Brecha de bajo riesgo"/>
                  <w:listItem w:displayText="Sin brecha" w:value="Sin brecha"/>
                </w:dropDownList>
              </w:sdtPr>
              <w:sdtEndPr/>
              <w:sdtContent>
                <w:r w:rsidR="00F3549F" w:rsidRPr="00131BB2">
                  <w:rPr>
                    <w:rStyle w:val="PlaceholderText"/>
                    <w:lang w:val="es-CO"/>
                  </w:rPr>
                  <w:t>Choose an item.</w:t>
                </w:r>
              </w:sdtContent>
            </w:sdt>
          </w:p>
        </w:tc>
      </w:tr>
      <w:tr w:rsidR="00323DC2" w:rsidRPr="00131BB2" w14:paraId="217503FA" w14:textId="77777777" w:rsidTr="004E16A4">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5853C9E4" w14:textId="61351652" w:rsidR="00323DC2" w:rsidRPr="00131BB2" w:rsidRDefault="000B6C6D" w:rsidP="004631DE">
            <w:pPr>
              <w:jc w:val="left"/>
              <w:rPr>
                <w:b w:val="0"/>
                <w:lang w:val="es-CO"/>
              </w:rPr>
            </w:pPr>
            <w:r w:rsidRPr="00131BB2">
              <w:rPr>
                <w:lang w:val="es-CO"/>
              </w:rPr>
              <w:t>Análisis cualitativo</w:t>
            </w:r>
            <w:r w:rsidR="00F47E0B" w:rsidRPr="00131BB2">
              <w:rPr>
                <w:lang w:val="es-CO"/>
              </w:rPr>
              <w:br/>
            </w:r>
          </w:p>
        </w:tc>
      </w:tr>
      <w:tr w:rsidR="00323DC2" w:rsidRPr="00131BB2" w14:paraId="47CCBE14" w14:textId="77777777" w:rsidTr="004E16A4">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48AD9F80" w14:textId="48848C4B" w:rsidR="00323DC2" w:rsidRPr="00131BB2" w:rsidRDefault="000B6C6D" w:rsidP="004631DE">
            <w:pPr>
              <w:jc w:val="left"/>
              <w:rPr>
                <w:b w:val="0"/>
                <w:lang w:val="es-CO"/>
              </w:rPr>
            </w:pPr>
            <w:r w:rsidRPr="00131BB2">
              <w:rPr>
                <w:lang w:val="es-CO"/>
              </w:rPr>
              <w:t>Análisis de brechas</w:t>
            </w:r>
            <w:r w:rsidR="00F47E0B" w:rsidRPr="00131BB2">
              <w:rPr>
                <w:lang w:val="es-CO"/>
              </w:rPr>
              <w:br/>
            </w:r>
          </w:p>
        </w:tc>
      </w:tr>
      <w:tr w:rsidR="00323DC2" w:rsidRPr="00131BB2" w14:paraId="20FAB869" w14:textId="77777777" w:rsidTr="004E16A4">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11F9388A" w14:textId="18564D17" w:rsidR="00323DC2" w:rsidRPr="00131BB2" w:rsidRDefault="000B6C6D" w:rsidP="004631DE">
            <w:pPr>
              <w:jc w:val="left"/>
              <w:rPr>
                <w:b w:val="0"/>
                <w:lang w:val="es-CO"/>
              </w:rPr>
            </w:pPr>
            <w:r w:rsidRPr="00131BB2">
              <w:rPr>
                <w:lang w:val="es-CO"/>
              </w:rPr>
              <w:t>Recomendaciones</w:t>
            </w:r>
            <w:r w:rsidR="00F47E0B" w:rsidRPr="00131BB2">
              <w:rPr>
                <w:lang w:val="es-CO"/>
              </w:rPr>
              <w:br/>
            </w:r>
          </w:p>
        </w:tc>
      </w:tr>
      <w:tr w:rsidR="00323DC2" w:rsidRPr="002954F6" w14:paraId="25262528" w14:textId="77777777" w:rsidTr="007231DC">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FDEFD6" w:themeFill="accent1" w:themeFillTint="33"/>
          </w:tcPr>
          <w:p w14:paraId="78B5D61B" w14:textId="7DC57264" w:rsidR="00323DC2" w:rsidRPr="00131BB2" w:rsidRDefault="000B6C6D" w:rsidP="00323DC2">
            <w:pPr>
              <w:rPr>
                <w:b w:val="0"/>
                <w:lang w:val="es-CO"/>
              </w:rPr>
            </w:pPr>
            <w:r w:rsidRPr="00131BB2">
              <w:rPr>
                <w:lang w:val="es-CO"/>
              </w:rPr>
              <w:t xml:space="preserve">Criterio de evaluación </w:t>
            </w:r>
            <w:r w:rsidR="006C59FB" w:rsidRPr="00131BB2">
              <w:rPr>
                <w:lang w:val="es-CO"/>
              </w:rPr>
              <w:t>1</w:t>
            </w:r>
            <w:r w:rsidR="00297B27" w:rsidRPr="00131BB2">
              <w:rPr>
                <w:lang w:val="es-CO"/>
              </w:rPr>
              <w:t>(j)(</w:t>
            </w:r>
            <w:r w:rsidR="00323DC2" w:rsidRPr="00131BB2">
              <w:rPr>
                <w:lang w:val="es-CO"/>
              </w:rPr>
              <w:t>b):</w:t>
            </w:r>
          </w:p>
          <w:p w14:paraId="72E3B866" w14:textId="18438C96" w:rsidR="00323DC2" w:rsidRPr="00131BB2" w:rsidRDefault="003F27B3" w:rsidP="00323DC2">
            <w:pPr>
              <w:rPr>
                <w:b w:val="0"/>
                <w:lang w:val="es-CO"/>
              </w:rPr>
            </w:pPr>
            <w:r w:rsidRPr="00131BB2">
              <w:rPr>
                <w:b w:val="0"/>
                <w:lang w:val="es-CO"/>
              </w:rPr>
              <w:t>El marco legal asegura el uso de herramientas y estándares que proporcionan acceso irrestricto y completo al sistema, tomando en cuenta la privacidad, la seguridad de los datos y la autenticación</w:t>
            </w:r>
            <w:r w:rsidR="00323DC2" w:rsidRPr="00131BB2">
              <w:rPr>
                <w:b w:val="0"/>
                <w:lang w:val="es-CO"/>
              </w:rPr>
              <w:t>.</w:t>
            </w:r>
          </w:p>
        </w:tc>
      </w:tr>
      <w:tr w:rsidR="00686135" w:rsidRPr="00131BB2" w14:paraId="025F670E" w14:textId="77777777" w:rsidTr="00ED45EE">
        <w:trPr>
          <w:cnfStyle w:val="000000100000" w:firstRow="0" w:lastRow="0" w:firstColumn="0" w:lastColumn="0" w:oddVBand="0" w:evenVBand="0" w:oddHBand="1" w:evenHBand="0" w:firstRowFirstColumn="0" w:firstRowLastColumn="0" w:lastRowFirstColumn="0" w:lastRowLastColumn="0"/>
          <w:trHeight w:val="366"/>
        </w:trPr>
        <w:tc>
          <w:tcPr>
            <w:cnfStyle w:val="000010000000" w:firstRow="0" w:lastRow="0" w:firstColumn="0" w:lastColumn="0" w:oddVBand="1" w:evenVBand="0" w:oddHBand="0" w:evenHBand="0" w:firstRowFirstColumn="0" w:firstRowLastColumn="0" w:lastRowFirstColumn="0" w:lastRowLastColumn="0"/>
            <w:tcW w:w="5000" w:type="pct"/>
            <w:shd w:val="clear" w:color="auto" w:fill="FFFFFF" w:themeFill="background1"/>
          </w:tcPr>
          <w:p w14:paraId="1E67777B" w14:textId="49596DA1" w:rsidR="00686135" w:rsidRPr="00131BB2" w:rsidRDefault="00686135" w:rsidP="00ED45EE">
            <w:pPr>
              <w:rPr>
                <w:lang w:val="es-CO"/>
              </w:rPr>
            </w:pPr>
            <w:r w:rsidRPr="00131BB2">
              <w:rPr>
                <w:b/>
                <w:lang w:val="es-CO"/>
              </w:rPr>
              <w:t>Conclusión</w:t>
            </w:r>
            <w:r w:rsidRPr="00131BB2">
              <w:rPr>
                <w:lang w:val="es-CO"/>
              </w:rPr>
              <w:t xml:space="preserve">: </w:t>
            </w:r>
            <w:sdt>
              <w:sdtPr>
                <w:rPr>
                  <w:lang w:val="es-CO"/>
                </w:rPr>
                <w:alias w:val="Conclusion"/>
                <w:tag w:val="Conclusion"/>
                <w:id w:val="2094889865"/>
                <w:placeholder>
                  <w:docPart w:val="244EFC6C2B144C049876EFBEF3C6CAC9"/>
                </w:placeholder>
                <w:showingPlcHdr/>
                <w:dropDownList>
                  <w:listItem w:value="Choose an item."/>
                  <w:listItem w:displayText="Brecha de alto riesgo + bandera roja" w:value="Brecha de alto riesgo + bandera roja"/>
                  <w:listItem w:displayText="Brecha de alto riesgo" w:value="Brecha de alto riesgo"/>
                  <w:listItem w:displayText="Brecha de riesgo medio" w:value="Brecha de riesgo medio"/>
                  <w:listItem w:displayText="Brecha de bajo riesgo" w:value="Brecha de bajo riesgo"/>
                  <w:listItem w:displayText="Sin brecha" w:value="Sin brecha"/>
                </w:dropDownList>
              </w:sdtPr>
              <w:sdtEndPr/>
              <w:sdtContent>
                <w:r w:rsidR="00F3549F" w:rsidRPr="00131BB2">
                  <w:rPr>
                    <w:rStyle w:val="PlaceholderText"/>
                    <w:lang w:val="es-CO"/>
                  </w:rPr>
                  <w:t>Choose an item.</w:t>
                </w:r>
              </w:sdtContent>
            </w:sdt>
          </w:p>
        </w:tc>
      </w:tr>
      <w:tr w:rsidR="00323DC2" w:rsidRPr="00131BB2" w14:paraId="67D7104A" w14:textId="77777777" w:rsidTr="004E16A4">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42F5B96B" w14:textId="4DD33564" w:rsidR="00323DC2" w:rsidRPr="00131BB2" w:rsidRDefault="000B6C6D" w:rsidP="004631DE">
            <w:pPr>
              <w:jc w:val="left"/>
              <w:rPr>
                <w:b w:val="0"/>
                <w:lang w:val="es-CO"/>
              </w:rPr>
            </w:pPr>
            <w:r w:rsidRPr="00131BB2">
              <w:rPr>
                <w:lang w:val="es-CO"/>
              </w:rPr>
              <w:t>Análisis cualitativo</w:t>
            </w:r>
            <w:r w:rsidR="00F47E0B" w:rsidRPr="00131BB2">
              <w:rPr>
                <w:lang w:val="es-CO"/>
              </w:rPr>
              <w:br/>
            </w:r>
          </w:p>
        </w:tc>
      </w:tr>
      <w:tr w:rsidR="00323DC2" w:rsidRPr="00131BB2" w14:paraId="539FE9BA" w14:textId="77777777" w:rsidTr="004E16A4">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490EB0C2" w14:textId="5C2EE03C" w:rsidR="00323DC2" w:rsidRPr="00131BB2" w:rsidRDefault="000B6C6D" w:rsidP="004631DE">
            <w:pPr>
              <w:jc w:val="left"/>
              <w:rPr>
                <w:b w:val="0"/>
                <w:lang w:val="es-CO"/>
              </w:rPr>
            </w:pPr>
            <w:r w:rsidRPr="00131BB2">
              <w:rPr>
                <w:lang w:val="es-CO"/>
              </w:rPr>
              <w:t>Análisis de brechas</w:t>
            </w:r>
            <w:r w:rsidR="00F47E0B" w:rsidRPr="00131BB2">
              <w:rPr>
                <w:lang w:val="es-CO"/>
              </w:rPr>
              <w:br/>
            </w:r>
          </w:p>
        </w:tc>
      </w:tr>
      <w:tr w:rsidR="00323DC2" w:rsidRPr="00131BB2" w14:paraId="0D8AE57B" w14:textId="77777777" w:rsidTr="004E16A4">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14AB5FE7" w14:textId="153AF1F8" w:rsidR="00323DC2" w:rsidRPr="00131BB2" w:rsidRDefault="000B6C6D" w:rsidP="004631DE">
            <w:pPr>
              <w:jc w:val="left"/>
              <w:rPr>
                <w:b w:val="0"/>
                <w:lang w:val="es-CO"/>
              </w:rPr>
            </w:pPr>
            <w:r w:rsidRPr="00131BB2">
              <w:rPr>
                <w:lang w:val="es-CO"/>
              </w:rPr>
              <w:t>Recomendaciones</w:t>
            </w:r>
            <w:r w:rsidR="00F47E0B" w:rsidRPr="00131BB2">
              <w:rPr>
                <w:lang w:val="es-CO"/>
              </w:rPr>
              <w:br/>
            </w:r>
          </w:p>
        </w:tc>
      </w:tr>
      <w:tr w:rsidR="00323DC2" w:rsidRPr="002954F6" w14:paraId="2880284A" w14:textId="77777777" w:rsidTr="007231DC">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5000" w:type="pct"/>
          </w:tcPr>
          <w:p w14:paraId="1DB53040" w14:textId="49D7078A" w:rsidR="00323DC2" w:rsidRPr="00131BB2" w:rsidRDefault="000B6C6D" w:rsidP="00323DC2">
            <w:pPr>
              <w:rPr>
                <w:b w:val="0"/>
                <w:lang w:val="es-CO"/>
              </w:rPr>
            </w:pPr>
            <w:r w:rsidRPr="00131BB2">
              <w:rPr>
                <w:lang w:val="es-CO"/>
              </w:rPr>
              <w:t xml:space="preserve">Criterio de evaluación </w:t>
            </w:r>
            <w:r w:rsidR="006C59FB" w:rsidRPr="00131BB2">
              <w:rPr>
                <w:lang w:val="es-CO"/>
              </w:rPr>
              <w:t>1</w:t>
            </w:r>
            <w:r w:rsidR="00297B27" w:rsidRPr="00131BB2">
              <w:rPr>
                <w:lang w:val="es-CO"/>
              </w:rPr>
              <w:t>(j)(</w:t>
            </w:r>
            <w:r w:rsidR="00323DC2" w:rsidRPr="00131BB2">
              <w:rPr>
                <w:lang w:val="es-CO"/>
              </w:rPr>
              <w:t>c):</w:t>
            </w:r>
          </w:p>
          <w:p w14:paraId="4B08B7CE" w14:textId="2ABC75C7" w:rsidR="00323DC2" w:rsidRPr="00131BB2" w:rsidRDefault="003F27B3" w:rsidP="00323DC2">
            <w:pPr>
              <w:rPr>
                <w:b w:val="0"/>
                <w:lang w:val="es-CO"/>
              </w:rPr>
            </w:pPr>
            <w:r w:rsidRPr="00131BB2">
              <w:rPr>
                <w:b w:val="0"/>
                <w:lang w:val="es-CO"/>
              </w:rPr>
              <w:t>El marco legal requiere que se informe a las partes interesadas qué partes de los procesos se manejarán de forma electrónica</w:t>
            </w:r>
            <w:r w:rsidR="00323DC2" w:rsidRPr="00131BB2">
              <w:rPr>
                <w:b w:val="0"/>
                <w:lang w:val="es-CO"/>
              </w:rPr>
              <w:t>.</w:t>
            </w:r>
          </w:p>
        </w:tc>
      </w:tr>
      <w:tr w:rsidR="00686135" w:rsidRPr="00131BB2" w14:paraId="053FC40F" w14:textId="77777777" w:rsidTr="00ED45EE">
        <w:trPr>
          <w:trHeight w:val="366"/>
        </w:trPr>
        <w:tc>
          <w:tcPr>
            <w:cnfStyle w:val="000010000000" w:firstRow="0" w:lastRow="0" w:firstColumn="0" w:lastColumn="0" w:oddVBand="1" w:evenVBand="0" w:oddHBand="0" w:evenHBand="0" w:firstRowFirstColumn="0" w:firstRowLastColumn="0" w:lastRowFirstColumn="0" w:lastRowLastColumn="0"/>
            <w:tcW w:w="5000" w:type="pct"/>
            <w:shd w:val="clear" w:color="auto" w:fill="FFFFFF" w:themeFill="background1"/>
          </w:tcPr>
          <w:p w14:paraId="718E9039" w14:textId="676E67F7" w:rsidR="00686135" w:rsidRPr="00131BB2" w:rsidRDefault="00686135" w:rsidP="00ED45EE">
            <w:pPr>
              <w:rPr>
                <w:lang w:val="es-CO"/>
              </w:rPr>
            </w:pPr>
            <w:r w:rsidRPr="00131BB2">
              <w:rPr>
                <w:b/>
                <w:lang w:val="es-CO"/>
              </w:rPr>
              <w:t>Conclusión</w:t>
            </w:r>
            <w:r w:rsidRPr="00131BB2">
              <w:rPr>
                <w:lang w:val="es-CO"/>
              </w:rPr>
              <w:t xml:space="preserve">: </w:t>
            </w:r>
            <w:sdt>
              <w:sdtPr>
                <w:rPr>
                  <w:lang w:val="es-CO"/>
                </w:rPr>
                <w:alias w:val="Conclusion"/>
                <w:tag w:val="Conclusion"/>
                <w:id w:val="992453331"/>
                <w:placeholder>
                  <w:docPart w:val="8E2FE286383E41CCAE9610A1FB50E486"/>
                </w:placeholder>
                <w:showingPlcHdr/>
                <w:dropDownList>
                  <w:listItem w:value="Choose an item."/>
                  <w:listItem w:displayText="Brecha de alto riesgo + bandera roja" w:value="Brecha de alto riesgo + bandera roja"/>
                  <w:listItem w:displayText="Brecha de alto riesgo" w:value="Brecha de alto riesgo"/>
                  <w:listItem w:displayText="Brecha de riesgo medio" w:value="Brecha de riesgo medio"/>
                  <w:listItem w:displayText="Brecha de bajo riesgo" w:value="Brecha de bajo riesgo"/>
                  <w:listItem w:displayText="Sin brecha" w:value="Sin brecha"/>
                </w:dropDownList>
              </w:sdtPr>
              <w:sdtEndPr/>
              <w:sdtContent>
                <w:r w:rsidR="00F3549F" w:rsidRPr="00131BB2">
                  <w:rPr>
                    <w:rStyle w:val="PlaceholderText"/>
                    <w:lang w:val="es-CO"/>
                  </w:rPr>
                  <w:t>Choose an item.</w:t>
                </w:r>
              </w:sdtContent>
            </w:sdt>
          </w:p>
        </w:tc>
      </w:tr>
      <w:tr w:rsidR="00323DC2" w:rsidRPr="00131BB2" w14:paraId="4813DFE3" w14:textId="77777777" w:rsidTr="004E16A4">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0541CAF6" w14:textId="0261B836" w:rsidR="00323DC2" w:rsidRPr="00131BB2" w:rsidRDefault="000B6C6D" w:rsidP="004631DE">
            <w:pPr>
              <w:jc w:val="left"/>
              <w:rPr>
                <w:b w:val="0"/>
                <w:lang w:val="es-CO"/>
              </w:rPr>
            </w:pPr>
            <w:r w:rsidRPr="00131BB2">
              <w:rPr>
                <w:lang w:val="es-CO"/>
              </w:rPr>
              <w:t>Análisis cualitativo</w:t>
            </w:r>
            <w:r w:rsidR="00F47E0B" w:rsidRPr="00131BB2">
              <w:rPr>
                <w:lang w:val="es-CO"/>
              </w:rPr>
              <w:br/>
            </w:r>
          </w:p>
        </w:tc>
      </w:tr>
      <w:tr w:rsidR="00323DC2" w:rsidRPr="00131BB2" w14:paraId="11CB5857" w14:textId="77777777" w:rsidTr="004E16A4">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17EA47A6" w14:textId="199FA1C8" w:rsidR="00323DC2" w:rsidRPr="00131BB2" w:rsidRDefault="000B6C6D" w:rsidP="004631DE">
            <w:pPr>
              <w:jc w:val="left"/>
              <w:rPr>
                <w:b w:val="0"/>
                <w:lang w:val="es-CO"/>
              </w:rPr>
            </w:pPr>
            <w:r w:rsidRPr="00131BB2">
              <w:rPr>
                <w:lang w:val="es-CO"/>
              </w:rPr>
              <w:t>Análisis de brechas</w:t>
            </w:r>
            <w:r w:rsidR="00F47E0B" w:rsidRPr="00131BB2">
              <w:rPr>
                <w:lang w:val="es-CO"/>
              </w:rPr>
              <w:br/>
            </w:r>
          </w:p>
        </w:tc>
      </w:tr>
      <w:tr w:rsidR="00323DC2" w:rsidRPr="00131BB2" w14:paraId="74676411" w14:textId="77777777" w:rsidTr="004E16A4">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070C0D50" w14:textId="0512A3E3" w:rsidR="00323DC2" w:rsidRPr="00131BB2" w:rsidRDefault="000B6C6D" w:rsidP="004631DE">
            <w:pPr>
              <w:jc w:val="left"/>
              <w:rPr>
                <w:b w:val="0"/>
                <w:lang w:val="es-CO"/>
              </w:rPr>
            </w:pPr>
            <w:r w:rsidRPr="00131BB2">
              <w:rPr>
                <w:lang w:val="es-CO"/>
              </w:rPr>
              <w:t>Recomendaciones</w:t>
            </w:r>
            <w:r w:rsidR="00F47E0B" w:rsidRPr="00131BB2">
              <w:rPr>
                <w:lang w:val="es-CO"/>
              </w:rPr>
              <w:br/>
            </w:r>
          </w:p>
        </w:tc>
      </w:tr>
      <w:tr w:rsidR="00B66B41" w:rsidRPr="00131BB2" w14:paraId="63F16F9B" w14:textId="77777777" w:rsidTr="00B66B41">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FCE0AE" w:themeFill="accent1" w:themeFillTint="66"/>
          </w:tcPr>
          <w:p w14:paraId="6AD4DFE9" w14:textId="70BAF9AC" w:rsidR="00B66B41" w:rsidRPr="00131BB2" w:rsidRDefault="000B6C6D" w:rsidP="00B66B41">
            <w:pPr>
              <w:jc w:val="center"/>
              <w:rPr>
                <w:lang w:val="es-CO"/>
              </w:rPr>
            </w:pPr>
            <w:r w:rsidRPr="00131BB2">
              <w:rPr>
                <w:lang w:val="es-CO"/>
              </w:rPr>
              <w:t>Subindicador</w:t>
            </w:r>
            <w:r w:rsidR="00B66B41" w:rsidRPr="00131BB2">
              <w:rPr>
                <w:lang w:val="es-CO"/>
              </w:rPr>
              <w:t xml:space="preserve"> 1(k) </w:t>
            </w:r>
          </w:p>
          <w:p w14:paraId="42F8ED49" w14:textId="77777777" w:rsidR="003F27B3" w:rsidRPr="00131BB2" w:rsidRDefault="003F27B3" w:rsidP="00B66B41">
            <w:pPr>
              <w:jc w:val="center"/>
              <w:rPr>
                <w:b w:val="0"/>
                <w:bCs w:val="0"/>
                <w:lang w:val="es-CO"/>
              </w:rPr>
            </w:pPr>
            <w:r w:rsidRPr="00131BB2">
              <w:rPr>
                <w:lang w:val="es-CO"/>
              </w:rPr>
              <w:t xml:space="preserve">Normas para la salvaguarda de registros, documentos y datos electrónicos </w:t>
            </w:r>
          </w:p>
          <w:p w14:paraId="12550D71" w14:textId="3A2DE4B9" w:rsidR="00B66B41" w:rsidRPr="00131BB2" w:rsidRDefault="003F27B3" w:rsidP="00B66B41">
            <w:pPr>
              <w:jc w:val="center"/>
              <w:rPr>
                <w:lang w:val="es-CO"/>
              </w:rPr>
            </w:pPr>
            <w:r w:rsidRPr="00131BB2">
              <w:rPr>
                <w:b w:val="0"/>
                <w:lang w:val="es-CO"/>
              </w:rPr>
              <w:t>El marco legal contempla lo siguiente</w:t>
            </w:r>
            <w:r w:rsidR="00B66B41" w:rsidRPr="00131BB2">
              <w:rPr>
                <w:b w:val="0"/>
                <w:lang w:val="es-CO"/>
              </w:rPr>
              <w:t>:</w:t>
            </w:r>
          </w:p>
        </w:tc>
      </w:tr>
      <w:tr w:rsidR="00546E84" w:rsidRPr="002954F6" w14:paraId="2B2135CB" w14:textId="77777777" w:rsidTr="002F6E23">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5000" w:type="pct"/>
          </w:tcPr>
          <w:p w14:paraId="226035BF" w14:textId="54DE3238" w:rsidR="00323DC2" w:rsidRPr="00131BB2" w:rsidRDefault="000B6C6D" w:rsidP="00323DC2">
            <w:pPr>
              <w:rPr>
                <w:b w:val="0"/>
                <w:lang w:val="es-CO"/>
              </w:rPr>
            </w:pPr>
            <w:r w:rsidRPr="00131BB2">
              <w:rPr>
                <w:lang w:val="es-CO"/>
              </w:rPr>
              <w:t xml:space="preserve">Criterio de evaluación </w:t>
            </w:r>
            <w:r w:rsidR="006C59FB" w:rsidRPr="00131BB2">
              <w:rPr>
                <w:lang w:val="es-CO"/>
              </w:rPr>
              <w:t>1</w:t>
            </w:r>
            <w:r w:rsidR="00297B27" w:rsidRPr="00131BB2">
              <w:rPr>
                <w:lang w:val="es-CO"/>
              </w:rPr>
              <w:t>(k)(</w:t>
            </w:r>
            <w:r w:rsidR="00323DC2" w:rsidRPr="00131BB2">
              <w:rPr>
                <w:lang w:val="es-CO"/>
              </w:rPr>
              <w:t>a):</w:t>
            </w:r>
          </w:p>
          <w:p w14:paraId="5FFA9489" w14:textId="61BF76A8" w:rsidR="00323DC2" w:rsidRPr="00131BB2" w:rsidRDefault="003F27B3" w:rsidP="00323DC2">
            <w:pPr>
              <w:rPr>
                <w:b w:val="0"/>
                <w:lang w:val="es-CO"/>
              </w:rPr>
            </w:pPr>
            <w:r w:rsidRPr="00131BB2">
              <w:rPr>
                <w:b w:val="0"/>
                <w:lang w:val="es-CO"/>
              </w:rPr>
              <w:t>Establece una lista comprensiva</w:t>
            </w:r>
            <w:r w:rsidR="00083255" w:rsidRPr="00131BB2">
              <w:rPr>
                <w:b w:val="0"/>
                <w:lang w:val="es-CO"/>
              </w:rPr>
              <w:t xml:space="preserve"> </w:t>
            </w:r>
            <w:r w:rsidRPr="00131BB2">
              <w:rPr>
                <w:b w:val="0"/>
                <w:lang w:val="es-CO"/>
              </w:rPr>
              <w:t>de registros de contratación y documentos relacionados a las transacciones, incluida la gestión de contratos que debe conservarse a nivel operativo, y lo que haya disponible para inspección pública, incluidas las condiciones de acceso</w:t>
            </w:r>
            <w:r w:rsidR="00323DC2" w:rsidRPr="00131BB2">
              <w:rPr>
                <w:b w:val="0"/>
                <w:lang w:val="es-CO"/>
              </w:rPr>
              <w:t>.</w:t>
            </w:r>
          </w:p>
        </w:tc>
      </w:tr>
      <w:tr w:rsidR="00686135" w:rsidRPr="00131BB2" w14:paraId="7D09B093" w14:textId="77777777" w:rsidTr="00ED45EE">
        <w:trPr>
          <w:trHeight w:val="366"/>
        </w:trPr>
        <w:tc>
          <w:tcPr>
            <w:cnfStyle w:val="000010000000" w:firstRow="0" w:lastRow="0" w:firstColumn="0" w:lastColumn="0" w:oddVBand="1" w:evenVBand="0" w:oddHBand="0" w:evenHBand="0" w:firstRowFirstColumn="0" w:firstRowLastColumn="0" w:lastRowFirstColumn="0" w:lastRowLastColumn="0"/>
            <w:tcW w:w="5000" w:type="pct"/>
            <w:shd w:val="clear" w:color="auto" w:fill="FFFFFF" w:themeFill="background1"/>
          </w:tcPr>
          <w:p w14:paraId="48DDB8DC" w14:textId="4908ACAC" w:rsidR="00686135" w:rsidRPr="00131BB2" w:rsidRDefault="00686135" w:rsidP="00ED45EE">
            <w:pPr>
              <w:rPr>
                <w:lang w:val="es-CO"/>
              </w:rPr>
            </w:pPr>
            <w:r w:rsidRPr="00131BB2">
              <w:rPr>
                <w:b/>
                <w:lang w:val="es-CO"/>
              </w:rPr>
              <w:t>Conclusión</w:t>
            </w:r>
            <w:r w:rsidRPr="00131BB2">
              <w:rPr>
                <w:lang w:val="es-CO"/>
              </w:rPr>
              <w:t xml:space="preserve">: </w:t>
            </w:r>
            <w:sdt>
              <w:sdtPr>
                <w:rPr>
                  <w:lang w:val="es-CO"/>
                </w:rPr>
                <w:alias w:val="Conclusion"/>
                <w:tag w:val="Conclusion"/>
                <w:id w:val="1284316701"/>
                <w:placeholder>
                  <w:docPart w:val="0095E57B47D04177B796A4BD19378EAB"/>
                </w:placeholder>
                <w:showingPlcHdr/>
                <w:dropDownList>
                  <w:listItem w:value="Choose an item."/>
                  <w:listItem w:displayText="Brecha de alto riesgo + bandera roja" w:value="Brecha de alto riesgo + bandera roja"/>
                  <w:listItem w:displayText="Brecha de alto riesgo" w:value="Brecha de alto riesgo"/>
                  <w:listItem w:displayText="Brecha de riesgo medio" w:value="Brecha de riesgo medio"/>
                  <w:listItem w:displayText="Brecha de bajo riesgo" w:value="Brecha de bajo riesgo"/>
                  <w:listItem w:displayText="Sin brecha" w:value="Sin brecha"/>
                </w:dropDownList>
              </w:sdtPr>
              <w:sdtEndPr/>
              <w:sdtContent>
                <w:r w:rsidR="00F3549F" w:rsidRPr="00131BB2">
                  <w:rPr>
                    <w:rStyle w:val="PlaceholderText"/>
                    <w:lang w:val="es-CO"/>
                  </w:rPr>
                  <w:t>Choose an item.</w:t>
                </w:r>
              </w:sdtContent>
            </w:sdt>
          </w:p>
        </w:tc>
      </w:tr>
      <w:tr w:rsidR="00323DC2" w:rsidRPr="00131BB2" w14:paraId="3BCAD889" w14:textId="77777777" w:rsidTr="004E16A4">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0B3CEFDE" w14:textId="31D22642" w:rsidR="00323DC2" w:rsidRPr="00131BB2" w:rsidRDefault="000B6C6D" w:rsidP="004631DE">
            <w:pPr>
              <w:jc w:val="left"/>
              <w:rPr>
                <w:b w:val="0"/>
                <w:lang w:val="es-CO"/>
              </w:rPr>
            </w:pPr>
            <w:r w:rsidRPr="00131BB2">
              <w:rPr>
                <w:lang w:val="es-CO"/>
              </w:rPr>
              <w:t>Análisis cualitativo</w:t>
            </w:r>
            <w:r w:rsidR="00F47E0B" w:rsidRPr="00131BB2">
              <w:rPr>
                <w:lang w:val="es-CO"/>
              </w:rPr>
              <w:br/>
            </w:r>
          </w:p>
        </w:tc>
      </w:tr>
      <w:tr w:rsidR="00323DC2" w:rsidRPr="00131BB2" w14:paraId="5ECD3A04" w14:textId="77777777" w:rsidTr="004E16A4">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748649E1" w14:textId="2FF52BC1" w:rsidR="00323DC2" w:rsidRPr="00131BB2" w:rsidRDefault="000B6C6D" w:rsidP="004631DE">
            <w:pPr>
              <w:jc w:val="left"/>
              <w:rPr>
                <w:b w:val="0"/>
                <w:lang w:val="es-CO"/>
              </w:rPr>
            </w:pPr>
            <w:r w:rsidRPr="00131BB2">
              <w:rPr>
                <w:lang w:val="es-CO"/>
              </w:rPr>
              <w:t>Análisis de brechas</w:t>
            </w:r>
            <w:r w:rsidR="00F47E0B" w:rsidRPr="00131BB2">
              <w:rPr>
                <w:lang w:val="es-CO"/>
              </w:rPr>
              <w:br/>
            </w:r>
          </w:p>
        </w:tc>
      </w:tr>
      <w:tr w:rsidR="00323DC2" w:rsidRPr="00131BB2" w14:paraId="0DCE7C68" w14:textId="77777777" w:rsidTr="004E16A4">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2B0C315D" w14:textId="77399CC1" w:rsidR="00323DC2" w:rsidRPr="00131BB2" w:rsidRDefault="000B6C6D" w:rsidP="004631DE">
            <w:pPr>
              <w:jc w:val="left"/>
              <w:rPr>
                <w:b w:val="0"/>
                <w:lang w:val="es-CO"/>
              </w:rPr>
            </w:pPr>
            <w:r w:rsidRPr="00131BB2">
              <w:rPr>
                <w:lang w:val="es-CO"/>
              </w:rPr>
              <w:lastRenderedPageBreak/>
              <w:t>Recomendaciones</w:t>
            </w:r>
            <w:r w:rsidR="00F47E0B" w:rsidRPr="00131BB2">
              <w:rPr>
                <w:lang w:val="es-CO"/>
              </w:rPr>
              <w:br/>
            </w:r>
          </w:p>
        </w:tc>
      </w:tr>
      <w:tr w:rsidR="00546E84" w:rsidRPr="002954F6" w14:paraId="0D356281" w14:textId="77777777" w:rsidTr="00CB0C58">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FDEFD6" w:themeFill="accent1" w:themeFillTint="33"/>
          </w:tcPr>
          <w:p w14:paraId="72CAA310" w14:textId="10B13702" w:rsidR="00323DC2" w:rsidRPr="00131BB2" w:rsidRDefault="000B6C6D" w:rsidP="00323DC2">
            <w:pPr>
              <w:rPr>
                <w:b w:val="0"/>
                <w:lang w:val="es-CO"/>
              </w:rPr>
            </w:pPr>
            <w:r w:rsidRPr="00131BB2">
              <w:rPr>
                <w:lang w:val="es-CO"/>
              </w:rPr>
              <w:t xml:space="preserve">Criterio de evaluación </w:t>
            </w:r>
            <w:r w:rsidR="006C59FB" w:rsidRPr="00131BB2">
              <w:rPr>
                <w:lang w:val="es-CO"/>
              </w:rPr>
              <w:t>1</w:t>
            </w:r>
            <w:r w:rsidR="00297B27" w:rsidRPr="00131BB2">
              <w:rPr>
                <w:lang w:val="es-CO"/>
              </w:rPr>
              <w:t>(k)(</w:t>
            </w:r>
            <w:r w:rsidR="00323DC2" w:rsidRPr="00131BB2">
              <w:rPr>
                <w:lang w:val="es-CO"/>
              </w:rPr>
              <w:t>b):</w:t>
            </w:r>
          </w:p>
          <w:p w14:paraId="62DE8230" w14:textId="51B08D18" w:rsidR="00323DC2" w:rsidRPr="00131BB2" w:rsidRDefault="003F27B3" w:rsidP="00323DC2">
            <w:pPr>
              <w:rPr>
                <w:b w:val="0"/>
                <w:lang w:val="es-CO"/>
              </w:rPr>
            </w:pPr>
            <w:r w:rsidRPr="00131BB2">
              <w:rPr>
                <w:b w:val="0"/>
                <w:lang w:val="es-CO"/>
              </w:rPr>
              <w:t>Existe una política de retención de documentos que es compatible con el plazo de prescripción del país para investigar y procesar los casos de fraude y corrupción, y con los ciclos de auditoría</w:t>
            </w:r>
            <w:r w:rsidR="00323DC2" w:rsidRPr="00131BB2">
              <w:rPr>
                <w:b w:val="0"/>
                <w:lang w:val="es-CO"/>
              </w:rPr>
              <w:t>.</w:t>
            </w:r>
          </w:p>
        </w:tc>
      </w:tr>
      <w:tr w:rsidR="00686135" w:rsidRPr="00131BB2" w14:paraId="09427CC8" w14:textId="77777777" w:rsidTr="00ED45EE">
        <w:trPr>
          <w:cnfStyle w:val="000000100000" w:firstRow="0" w:lastRow="0" w:firstColumn="0" w:lastColumn="0" w:oddVBand="0" w:evenVBand="0" w:oddHBand="1" w:evenHBand="0" w:firstRowFirstColumn="0" w:firstRowLastColumn="0" w:lastRowFirstColumn="0" w:lastRowLastColumn="0"/>
          <w:trHeight w:val="366"/>
        </w:trPr>
        <w:tc>
          <w:tcPr>
            <w:cnfStyle w:val="000010000000" w:firstRow="0" w:lastRow="0" w:firstColumn="0" w:lastColumn="0" w:oddVBand="1" w:evenVBand="0" w:oddHBand="0" w:evenHBand="0" w:firstRowFirstColumn="0" w:firstRowLastColumn="0" w:lastRowFirstColumn="0" w:lastRowLastColumn="0"/>
            <w:tcW w:w="5000" w:type="pct"/>
            <w:shd w:val="clear" w:color="auto" w:fill="FFFFFF" w:themeFill="background1"/>
          </w:tcPr>
          <w:p w14:paraId="49382078" w14:textId="33C2C1DF" w:rsidR="00686135" w:rsidRPr="00131BB2" w:rsidRDefault="00686135" w:rsidP="00ED45EE">
            <w:pPr>
              <w:rPr>
                <w:lang w:val="es-CO"/>
              </w:rPr>
            </w:pPr>
            <w:r w:rsidRPr="00131BB2">
              <w:rPr>
                <w:b/>
                <w:lang w:val="es-CO"/>
              </w:rPr>
              <w:t>Conclusión</w:t>
            </w:r>
            <w:r w:rsidRPr="00131BB2">
              <w:rPr>
                <w:lang w:val="es-CO"/>
              </w:rPr>
              <w:t xml:space="preserve">: </w:t>
            </w:r>
            <w:sdt>
              <w:sdtPr>
                <w:rPr>
                  <w:lang w:val="es-CO"/>
                </w:rPr>
                <w:alias w:val="Conclusion"/>
                <w:tag w:val="Conclusion"/>
                <w:id w:val="-1858114942"/>
                <w:placeholder>
                  <w:docPart w:val="664CAA8F4EC54521B1AE4E56F4CF1090"/>
                </w:placeholder>
                <w:showingPlcHdr/>
                <w:dropDownList>
                  <w:listItem w:value="Choose an item."/>
                  <w:listItem w:displayText="Brecha de alto riesgo + bandera roja" w:value="Brecha de alto riesgo + bandera roja"/>
                  <w:listItem w:displayText="Brecha de alto riesgo" w:value="Brecha de alto riesgo"/>
                  <w:listItem w:displayText="Brecha de riesgo medio" w:value="Brecha de riesgo medio"/>
                  <w:listItem w:displayText="Brecha de bajo riesgo" w:value="Brecha de bajo riesgo"/>
                  <w:listItem w:displayText="Sin brecha" w:value="Sin brecha"/>
                </w:dropDownList>
              </w:sdtPr>
              <w:sdtEndPr/>
              <w:sdtContent>
                <w:r w:rsidR="00F3549F" w:rsidRPr="00131BB2">
                  <w:rPr>
                    <w:rStyle w:val="PlaceholderText"/>
                    <w:lang w:val="es-CO"/>
                  </w:rPr>
                  <w:t>Choose an item.</w:t>
                </w:r>
              </w:sdtContent>
            </w:sdt>
          </w:p>
        </w:tc>
      </w:tr>
      <w:tr w:rsidR="00323DC2" w:rsidRPr="00131BB2" w14:paraId="2169D1C2" w14:textId="77777777" w:rsidTr="004E16A4">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7B34533A" w14:textId="683F8EBB" w:rsidR="00323DC2" w:rsidRPr="00131BB2" w:rsidRDefault="000B6C6D" w:rsidP="004631DE">
            <w:pPr>
              <w:jc w:val="left"/>
              <w:rPr>
                <w:b w:val="0"/>
                <w:lang w:val="es-CO"/>
              </w:rPr>
            </w:pPr>
            <w:r w:rsidRPr="00131BB2">
              <w:rPr>
                <w:lang w:val="es-CO"/>
              </w:rPr>
              <w:t>Análisis cualitativo</w:t>
            </w:r>
            <w:r w:rsidR="00F47E0B" w:rsidRPr="00131BB2">
              <w:rPr>
                <w:lang w:val="es-CO"/>
              </w:rPr>
              <w:br/>
            </w:r>
          </w:p>
        </w:tc>
      </w:tr>
      <w:tr w:rsidR="00323DC2" w:rsidRPr="00131BB2" w14:paraId="3411C417" w14:textId="77777777" w:rsidTr="004E16A4">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0E8F8C9B" w14:textId="4B8BB813" w:rsidR="00323DC2" w:rsidRPr="00131BB2" w:rsidRDefault="000B6C6D" w:rsidP="004631DE">
            <w:pPr>
              <w:jc w:val="left"/>
              <w:rPr>
                <w:b w:val="0"/>
                <w:lang w:val="es-CO"/>
              </w:rPr>
            </w:pPr>
            <w:r w:rsidRPr="00131BB2">
              <w:rPr>
                <w:lang w:val="es-CO"/>
              </w:rPr>
              <w:t>Análisis de brechas</w:t>
            </w:r>
            <w:r w:rsidR="00F47E0B" w:rsidRPr="00131BB2">
              <w:rPr>
                <w:lang w:val="es-CO"/>
              </w:rPr>
              <w:br/>
            </w:r>
          </w:p>
        </w:tc>
      </w:tr>
      <w:tr w:rsidR="00323DC2" w:rsidRPr="00131BB2" w14:paraId="022E651F" w14:textId="77777777" w:rsidTr="004E16A4">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16D4F101" w14:textId="497C2A36" w:rsidR="00323DC2" w:rsidRPr="00131BB2" w:rsidRDefault="000B6C6D" w:rsidP="004631DE">
            <w:pPr>
              <w:jc w:val="left"/>
              <w:rPr>
                <w:b w:val="0"/>
                <w:lang w:val="es-CO"/>
              </w:rPr>
            </w:pPr>
            <w:r w:rsidRPr="00131BB2">
              <w:rPr>
                <w:lang w:val="es-CO"/>
              </w:rPr>
              <w:t>Recomendaciones</w:t>
            </w:r>
            <w:r w:rsidR="00F47E0B" w:rsidRPr="00131BB2">
              <w:rPr>
                <w:lang w:val="es-CO"/>
              </w:rPr>
              <w:br/>
            </w:r>
          </w:p>
        </w:tc>
      </w:tr>
      <w:tr w:rsidR="00546E84" w:rsidRPr="00131BB2" w14:paraId="6CF5E408" w14:textId="77777777" w:rsidTr="002F6E23">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5000" w:type="pct"/>
          </w:tcPr>
          <w:p w14:paraId="53458333" w14:textId="66A15451" w:rsidR="00323DC2" w:rsidRPr="00131BB2" w:rsidRDefault="000B6C6D" w:rsidP="00323DC2">
            <w:pPr>
              <w:rPr>
                <w:b w:val="0"/>
                <w:lang w:val="es-CO"/>
              </w:rPr>
            </w:pPr>
            <w:r w:rsidRPr="00131BB2">
              <w:rPr>
                <w:lang w:val="es-CO"/>
              </w:rPr>
              <w:t xml:space="preserve">Criterio de evaluación </w:t>
            </w:r>
            <w:r w:rsidR="006C59FB" w:rsidRPr="00131BB2">
              <w:rPr>
                <w:lang w:val="es-CO"/>
              </w:rPr>
              <w:t>1</w:t>
            </w:r>
            <w:r w:rsidR="00297B27" w:rsidRPr="00131BB2">
              <w:rPr>
                <w:lang w:val="es-CO"/>
              </w:rPr>
              <w:t>(k)(</w:t>
            </w:r>
            <w:r w:rsidR="00323DC2" w:rsidRPr="00131BB2">
              <w:rPr>
                <w:lang w:val="es-CO"/>
              </w:rPr>
              <w:t>c):</w:t>
            </w:r>
          </w:p>
          <w:p w14:paraId="2CC71824" w14:textId="7F5207D6" w:rsidR="00323DC2" w:rsidRPr="00131BB2" w:rsidRDefault="003F27B3" w:rsidP="00323DC2">
            <w:pPr>
              <w:rPr>
                <w:b w:val="0"/>
                <w:lang w:val="es-CO"/>
              </w:rPr>
            </w:pPr>
            <w:r w:rsidRPr="00131BB2">
              <w:rPr>
                <w:b w:val="0"/>
                <w:lang w:val="es-CO"/>
              </w:rPr>
              <w:t>Hay protocolos de seguridad establecidos para proteger los registros (físicos o electrónicos)</w:t>
            </w:r>
            <w:r w:rsidR="00323DC2" w:rsidRPr="00131BB2">
              <w:rPr>
                <w:b w:val="0"/>
                <w:lang w:val="es-CO"/>
              </w:rPr>
              <w:t>.</w:t>
            </w:r>
          </w:p>
        </w:tc>
      </w:tr>
      <w:tr w:rsidR="00686135" w:rsidRPr="00131BB2" w14:paraId="45F50863" w14:textId="77777777" w:rsidTr="00ED45EE">
        <w:trPr>
          <w:trHeight w:val="366"/>
        </w:trPr>
        <w:tc>
          <w:tcPr>
            <w:cnfStyle w:val="000010000000" w:firstRow="0" w:lastRow="0" w:firstColumn="0" w:lastColumn="0" w:oddVBand="1" w:evenVBand="0" w:oddHBand="0" w:evenHBand="0" w:firstRowFirstColumn="0" w:firstRowLastColumn="0" w:lastRowFirstColumn="0" w:lastRowLastColumn="0"/>
            <w:tcW w:w="5000" w:type="pct"/>
            <w:shd w:val="clear" w:color="auto" w:fill="FFFFFF" w:themeFill="background1"/>
          </w:tcPr>
          <w:p w14:paraId="6F55B45B" w14:textId="462CCB6C" w:rsidR="00686135" w:rsidRPr="00131BB2" w:rsidRDefault="00686135" w:rsidP="00ED45EE">
            <w:pPr>
              <w:rPr>
                <w:lang w:val="es-CO"/>
              </w:rPr>
            </w:pPr>
            <w:r w:rsidRPr="00131BB2">
              <w:rPr>
                <w:b/>
                <w:lang w:val="es-CO"/>
              </w:rPr>
              <w:t>Conclusión</w:t>
            </w:r>
            <w:r w:rsidRPr="00131BB2">
              <w:rPr>
                <w:lang w:val="es-CO"/>
              </w:rPr>
              <w:t xml:space="preserve">: </w:t>
            </w:r>
            <w:sdt>
              <w:sdtPr>
                <w:rPr>
                  <w:lang w:val="es-CO"/>
                </w:rPr>
                <w:alias w:val="Conclusion"/>
                <w:tag w:val="Conclusion"/>
                <w:id w:val="-893740229"/>
                <w:placeholder>
                  <w:docPart w:val="AA7C3664070D46CD9E532048DBED2A73"/>
                </w:placeholder>
                <w:showingPlcHdr/>
                <w:dropDownList>
                  <w:listItem w:value="Choose an item."/>
                  <w:listItem w:displayText="Brecha de alto riesgo + bandera roja" w:value="Brecha de alto riesgo + bandera roja"/>
                  <w:listItem w:displayText="Brecha de alto riesgo" w:value="Brecha de alto riesgo"/>
                  <w:listItem w:displayText="Brecha de riesgo medio" w:value="Brecha de riesgo medio"/>
                  <w:listItem w:displayText="Brecha de bajo riesgo" w:value="Brecha de bajo riesgo"/>
                  <w:listItem w:displayText="Sin brecha" w:value="Sin brecha"/>
                </w:dropDownList>
              </w:sdtPr>
              <w:sdtEndPr/>
              <w:sdtContent>
                <w:r w:rsidR="00F3549F" w:rsidRPr="00131BB2">
                  <w:rPr>
                    <w:rStyle w:val="PlaceholderText"/>
                    <w:lang w:val="es-CO"/>
                  </w:rPr>
                  <w:t>Choose an item.</w:t>
                </w:r>
              </w:sdtContent>
            </w:sdt>
          </w:p>
        </w:tc>
      </w:tr>
      <w:tr w:rsidR="00323DC2" w:rsidRPr="00131BB2" w14:paraId="55EE7F8A" w14:textId="77777777" w:rsidTr="004E16A4">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447BA179" w14:textId="5AA4396B" w:rsidR="00323DC2" w:rsidRPr="00131BB2" w:rsidRDefault="000B6C6D" w:rsidP="004631DE">
            <w:pPr>
              <w:jc w:val="left"/>
              <w:rPr>
                <w:b w:val="0"/>
                <w:lang w:val="es-CO"/>
              </w:rPr>
            </w:pPr>
            <w:r w:rsidRPr="00131BB2">
              <w:rPr>
                <w:lang w:val="es-CO"/>
              </w:rPr>
              <w:t>Análisis cualitativo</w:t>
            </w:r>
            <w:r w:rsidR="00F47E0B" w:rsidRPr="00131BB2">
              <w:rPr>
                <w:lang w:val="es-CO"/>
              </w:rPr>
              <w:br/>
            </w:r>
          </w:p>
        </w:tc>
      </w:tr>
      <w:tr w:rsidR="00323DC2" w:rsidRPr="00131BB2" w14:paraId="698A2211" w14:textId="77777777" w:rsidTr="004E16A4">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66731F71" w14:textId="767EF9D4" w:rsidR="00323DC2" w:rsidRPr="00131BB2" w:rsidRDefault="000B6C6D" w:rsidP="004631DE">
            <w:pPr>
              <w:jc w:val="left"/>
              <w:rPr>
                <w:b w:val="0"/>
                <w:lang w:val="es-CO"/>
              </w:rPr>
            </w:pPr>
            <w:r w:rsidRPr="00131BB2">
              <w:rPr>
                <w:lang w:val="es-CO"/>
              </w:rPr>
              <w:t>Análisis de brechas</w:t>
            </w:r>
            <w:r w:rsidR="00F47E0B" w:rsidRPr="00131BB2">
              <w:rPr>
                <w:lang w:val="es-CO"/>
              </w:rPr>
              <w:br/>
            </w:r>
          </w:p>
        </w:tc>
      </w:tr>
      <w:tr w:rsidR="00323DC2" w:rsidRPr="00131BB2" w14:paraId="0C525327" w14:textId="77777777" w:rsidTr="004E16A4">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7285A686" w14:textId="7BEB5991" w:rsidR="00323DC2" w:rsidRPr="00131BB2" w:rsidRDefault="000B6C6D" w:rsidP="004631DE">
            <w:pPr>
              <w:jc w:val="left"/>
              <w:rPr>
                <w:b w:val="0"/>
                <w:lang w:val="es-CO"/>
              </w:rPr>
            </w:pPr>
            <w:r w:rsidRPr="00131BB2">
              <w:rPr>
                <w:lang w:val="es-CO"/>
              </w:rPr>
              <w:t>Recomendaciones</w:t>
            </w:r>
            <w:r w:rsidR="00F47E0B" w:rsidRPr="00131BB2">
              <w:rPr>
                <w:lang w:val="es-CO"/>
              </w:rPr>
              <w:br/>
            </w:r>
          </w:p>
        </w:tc>
      </w:tr>
      <w:tr w:rsidR="00B66B41" w:rsidRPr="00131BB2" w14:paraId="15EF5F54" w14:textId="77777777" w:rsidTr="00B66B41">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FCE0AE" w:themeFill="accent1" w:themeFillTint="66"/>
          </w:tcPr>
          <w:p w14:paraId="70D7211C" w14:textId="1A53A8ED" w:rsidR="00B66B41" w:rsidRPr="00131BB2" w:rsidRDefault="000B6C6D" w:rsidP="00B66B41">
            <w:pPr>
              <w:jc w:val="center"/>
              <w:rPr>
                <w:lang w:val="es-CO"/>
              </w:rPr>
            </w:pPr>
            <w:r w:rsidRPr="00131BB2">
              <w:rPr>
                <w:lang w:val="es-CO"/>
              </w:rPr>
              <w:t>Subindicador</w:t>
            </w:r>
            <w:r w:rsidR="00B66B41" w:rsidRPr="00131BB2">
              <w:rPr>
                <w:lang w:val="es-CO"/>
              </w:rPr>
              <w:t xml:space="preserve"> 1(l) </w:t>
            </w:r>
          </w:p>
          <w:p w14:paraId="081E2CE8" w14:textId="3FAEAFEC" w:rsidR="00B66B41" w:rsidRPr="00131BB2" w:rsidRDefault="003F27B3" w:rsidP="00B66B41">
            <w:pPr>
              <w:jc w:val="center"/>
              <w:rPr>
                <w:lang w:val="es-CO"/>
              </w:rPr>
            </w:pPr>
            <w:r w:rsidRPr="00131BB2">
              <w:rPr>
                <w:lang w:val="es-CO"/>
              </w:rPr>
              <w:t>Principios de contratación pública en la legislación especializada</w:t>
            </w:r>
          </w:p>
          <w:p w14:paraId="0D8DD9F6" w14:textId="1C3A436E" w:rsidR="00B66B41" w:rsidRPr="00131BB2" w:rsidRDefault="003F27B3" w:rsidP="00B66B41">
            <w:pPr>
              <w:jc w:val="center"/>
              <w:rPr>
                <w:lang w:val="es-CO"/>
              </w:rPr>
            </w:pPr>
            <w:r w:rsidRPr="00131BB2">
              <w:rPr>
                <w:b w:val="0"/>
                <w:lang w:val="es-CO"/>
              </w:rPr>
              <w:t xml:space="preserve">El </w:t>
            </w:r>
            <w:r w:rsidR="00755ABE" w:rsidRPr="00131BB2">
              <w:rPr>
                <w:b w:val="0"/>
                <w:lang w:val="es-CO"/>
              </w:rPr>
              <w:t>cuerpo</w:t>
            </w:r>
            <w:r w:rsidRPr="00131BB2">
              <w:rPr>
                <w:b w:val="0"/>
                <w:lang w:val="es-CO"/>
              </w:rPr>
              <w:t xml:space="preserve"> legal y regulatorio de normas cumple con las siguientes condiciones</w:t>
            </w:r>
            <w:r w:rsidR="00B66B41" w:rsidRPr="00131BB2">
              <w:rPr>
                <w:b w:val="0"/>
                <w:lang w:val="es-CO"/>
              </w:rPr>
              <w:t>:</w:t>
            </w:r>
          </w:p>
        </w:tc>
      </w:tr>
      <w:tr w:rsidR="00323DC2" w:rsidRPr="002954F6" w14:paraId="242D28DE" w14:textId="77777777" w:rsidTr="007231DC">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5000" w:type="pct"/>
          </w:tcPr>
          <w:p w14:paraId="43C34941" w14:textId="706D4ACF" w:rsidR="00323DC2" w:rsidRPr="00131BB2" w:rsidRDefault="000B6C6D" w:rsidP="00323DC2">
            <w:pPr>
              <w:rPr>
                <w:b w:val="0"/>
                <w:lang w:val="es-CO"/>
              </w:rPr>
            </w:pPr>
            <w:r w:rsidRPr="00131BB2">
              <w:rPr>
                <w:lang w:val="es-CO"/>
              </w:rPr>
              <w:t xml:space="preserve">Criterio de evaluación </w:t>
            </w:r>
            <w:r w:rsidR="006C59FB" w:rsidRPr="00131BB2">
              <w:rPr>
                <w:lang w:val="es-CO"/>
              </w:rPr>
              <w:t>1</w:t>
            </w:r>
            <w:r w:rsidR="00297B27" w:rsidRPr="00131BB2">
              <w:rPr>
                <w:lang w:val="es-CO"/>
              </w:rPr>
              <w:t>(l)(</w:t>
            </w:r>
            <w:r w:rsidR="00323DC2" w:rsidRPr="00131BB2">
              <w:rPr>
                <w:lang w:val="es-CO"/>
              </w:rPr>
              <w:t>a):</w:t>
            </w:r>
          </w:p>
          <w:p w14:paraId="35DE1735" w14:textId="44FAF7D2" w:rsidR="00323DC2" w:rsidRPr="00131BB2" w:rsidRDefault="00755ABE" w:rsidP="00323DC2">
            <w:pPr>
              <w:rPr>
                <w:b w:val="0"/>
                <w:lang w:val="es-CO"/>
              </w:rPr>
            </w:pPr>
            <w:r w:rsidRPr="00131BB2">
              <w:rPr>
                <w:b w:val="0"/>
                <w:lang w:val="es-CO"/>
              </w:rPr>
              <w:t>Los principios y/o el marco legal de contratación pública se aplican a lo largo de la legislación especializada que rige la contratación por parte de entidades que operan en sectores específicos, como corresponda</w:t>
            </w:r>
            <w:r w:rsidR="00323DC2" w:rsidRPr="00131BB2">
              <w:rPr>
                <w:b w:val="0"/>
                <w:lang w:val="es-CO"/>
              </w:rPr>
              <w:t>.</w:t>
            </w:r>
          </w:p>
        </w:tc>
      </w:tr>
      <w:tr w:rsidR="00686135" w:rsidRPr="00131BB2" w14:paraId="2EFFC07B" w14:textId="77777777" w:rsidTr="00ED45EE">
        <w:trPr>
          <w:trHeight w:val="366"/>
        </w:trPr>
        <w:tc>
          <w:tcPr>
            <w:cnfStyle w:val="000010000000" w:firstRow="0" w:lastRow="0" w:firstColumn="0" w:lastColumn="0" w:oddVBand="1" w:evenVBand="0" w:oddHBand="0" w:evenHBand="0" w:firstRowFirstColumn="0" w:firstRowLastColumn="0" w:lastRowFirstColumn="0" w:lastRowLastColumn="0"/>
            <w:tcW w:w="5000" w:type="pct"/>
            <w:shd w:val="clear" w:color="auto" w:fill="FFFFFF" w:themeFill="background1"/>
          </w:tcPr>
          <w:p w14:paraId="551C052F" w14:textId="17B8FC01" w:rsidR="00686135" w:rsidRPr="00131BB2" w:rsidRDefault="00686135" w:rsidP="00ED45EE">
            <w:pPr>
              <w:rPr>
                <w:lang w:val="es-CO"/>
              </w:rPr>
            </w:pPr>
            <w:r w:rsidRPr="00131BB2">
              <w:rPr>
                <w:b/>
                <w:lang w:val="es-CO"/>
              </w:rPr>
              <w:t>Conclusión</w:t>
            </w:r>
            <w:r w:rsidRPr="00131BB2">
              <w:rPr>
                <w:lang w:val="es-CO"/>
              </w:rPr>
              <w:t xml:space="preserve">: </w:t>
            </w:r>
            <w:sdt>
              <w:sdtPr>
                <w:rPr>
                  <w:lang w:val="es-CO"/>
                </w:rPr>
                <w:alias w:val="Conclusion"/>
                <w:tag w:val="Conclusion"/>
                <w:id w:val="1248693301"/>
                <w:placeholder>
                  <w:docPart w:val="ED9D1C68C7DC4CCC91FF16F18CE6A636"/>
                </w:placeholder>
                <w:showingPlcHdr/>
                <w:dropDownList>
                  <w:listItem w:value="Choose an item."/>
                  <w:listItem w:displayText="Brecha de alto riesgo + bandera roja" w:value="Brecha de alto riesgo + bandera roja"/>
                  <w:listItem w:displayText="Brecha de alto riesgo" w:value="Brecha de alto riesgo"/>
                  <w:listItem w:displayText="Brecha de riesgo medio" w:value="Brecha de riesgo medio"/>
                  <w:listItem w:displayText="Brecha de bajo riesgo" w:value="Brecha de bajo riesgo"/>
                  <w:listItem w:displayText="Sin brecha" w:value="Sin brecha"/>
                </w:dropDownList>
              </w:sdtPr>
              <w:sdtEndPr/>
              <w:sdtContent>
                <w:r w:rsidR="00F3549F" w:rsidRPr="00131BB2">
                  <w:rPr>
                    <w:rStyle w:val="PlaceholderText"/>
                    <w:lang w:val="es-CO"/>
                  </w:rPr>
                  <w:t>Choose an item.</w:t>
                </w:r>
              </w:sdtContent>
            </w:sdt>
          </w:p>
        </w:tc>
      </w:tr>
      <w:tr w:rsidR="00323DC2" w:rsidRPr="00131BB2" w14:paraId="58BE3C4B" w14:textId="77777777" w:rsidTr="004E16A4">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0325B5DB" w14:textId="70D1181B" w:rsidR="00323DC2" w:rsidRPr="00131BB2" w:rsidRDefault="000B6C6D" w:rsidP="004631DE">
            <w:pPr>
              <w:jc w:val="left"/>
              <w:rPr>
                <w:b w:val="0"/>
                <w:lang w:val="es-CO"/>
              </w:rPr>
            </w:pPr>
            <w:r w:rsidRPr="00131BB2">
              <w:rPr>
                <w:lang w:val="es-CO"/>
              </w:rPr>
              <w:t>Análisis cualitativo</w:t>
            </w:r>
            <w:r w:rsidR="00F47E0B" w:rsidRPr="00131BB2">
              <w:rPr>
                <w:lang w:val="es-CO"/>
              </w:rPr>
              <w:br/>
            </w:r>
          </w:p>
        </w:tc>
      </w:tr>
      <w:tr w:rsidR="00323DC2" w:rsidRPr="00131BB2" w14:paraId="5E9B4B37" w14:textId="77777777" w:rsidTr="004E16A4">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54A87B9E" w14:textId="3A747E37" w:rsidR="00323DC2" w:rsidRPr="00131BB2" w:rsidRDefault="000B6C6D" w:rsidP="004631DE">
            <w:pPr>
              <w:jc w:val="left"/>
              <w:rPr>
                <w:b w:val="0"/>
                <w:lang w:val="es-CO"/>
              </w:rPr>
            </w:pPr>
            <w:r w:rsidRPr="00131BB2">
              <w:rPr>
                <w:lang w:val="es-CO"/>
              </w:rPr>
              <w:t>Análisis de brechas</w:t>
            </w:r>
            <w:r w:rsidR="00F47E0B" w:rsidRPr="00131BB2">
              <w:rPr>
                <w:lang w:val="es-CO"/>
              </w:rPr>
              <w:br/>
            </w:r>
          </w:p>
        </w:tc>
      </w:tr>
      <w:tr w:rsidR="00323DC2" w:rsidRPr="00131BB2" w14:paraId="1D53AB92" w14:textId="77777777" w:rsidTr="004E16A4">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7A43FD27" w14:textId="1CC1BB72" w:rsidR="00323DC2" w:rsidRPr="00131BB2" w:rsidRDefault="000B6C6D" w:rsidP="004631DE">
            <w:pPr>
              <w:jc w:val="left"/>
              <w:rPr>
                <w:b w:val="0"/>
                <w:lang w:val="es-CO"/>
              </w:rPr>
            </w:pPr>
            <w:r w:rsidRPr="00131BB2">
              <w:rPr>
                <w:lang w:val="es-CO"/>
              </w:rPr>
              <w:t>Recomendaciones</w:t>
            </w:r>
            <w:r w:rsidR="00F47E0B" w:rsidRPr="00131BB2">
              <w:rPr>
                <w:lang w:val="es-CO"/>
              </w:rPr>
              <w:br/>
            </w:r>
          </w:p>
        </w:tc>
      </w:tr>
      <w:tr w:rsidR="00323DC2" w:rsidRPr="002954F6" w14:paraId="7F0D95F3" w14:textId="77777777" w:rsidTr="007231DC">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FDEFD6" w:themeFill="accent1" w:themeFillTint="33"/>
          </w:tcPr>
          <w:p w14:paraId="79312547" w14:textId="605F70D5" w:rsidR="00323DC2" w:rsidRPr="00131BB2" w:rsidRDefault="000B6C6D" w:rsidP="00323DC2">
            <w:pPr>
              <w:rPr>
                <w:b w:val="0"/>
                <w:lang w:val="es-CO"/>
              </w:rPr>
            </w:pPr>
            <w:r w:rsidRPr="00131BB2">
              <w:rPr>
                <w:lang w:val="es-CO"/>
              </w:rPr>
              <w:t xml:space="preserve">Criterio de evaluación </w:t>
            </w:r>
            <w:r w:rsidR="006C59FB" w:rsidRPr="00131BB2">
              <w:rPr>
                <w:lang w:val="es-CO"/>
              </w:rPr>
              <w:t>1</w:t>
            </w:r>
            <w:r w:rsidR="00297B27" w:rsidRPr="00131BB2">
              <w:rPr>
                <w:lang w:val="es-CO"/>
              </w:rPr>
              <w:t>(l)(</w:t>
            </w:r>
            <w:r w:rsidR="00323DC2" w:rsidRPr="00131BB2">
              <w:rPr>
                <w:lang w:val="es-CO"/>
              </w:rPr>
              <w:t>b):</w:t>
            </w:r>
          </w:p>
          <w:p w14:paraId="6D700F73" w14:textId="39639AF4" w:rsidR="00323DC2" w:rsidRPr="00131BB2" w:rsidRDefault="00755ABE" w:rsidP="00323DC2">
            <w:pPr>
              <w:rPr>
                <w:b w:val="0"/>
                <w:lang w:val="es-CO"/>
              </w:rPr>
            </w:pPr>
            <w:r w:rsidRPr="00131BB2">
              <w:rPr>
                <w:b w:val="0"/>
                <w:lang w:val="es-CO"/>
              </w:rPr>
              <w:t>Los principios y/o leyes de contratación pública se aplican a la selección y contratación de APP, incluyendo las adjudicaciones, como corresponda</w:t>
            </w:r>
            <w:r w:rsidR="00323DC2" w:rsidRPr="00131BB2">
              <w:rPr>
                <w:b w:val="0"/>
                <w:lang w:val="es-CO"/>
              </w:rPr>
              <w:t>.</w:t>
            </w:r>
          </w:p>
        </w:tc>
      </w:tr>
      <w:tr w:rsidR="00686135" w:rsidRPr="00131BB2" w14:paraId="681851E1" w14:textId="77777777" w:rsidTr="00ED45EE">
        <w:trPr>
          <w:cnfStyle w:val="000000100000" w:firstRow="0" w:lastRow="0" w:firstColumn="0" w:lastColumn="0" w:oddVBand="0" w:evenVBand="0" w:oddHBand="1" w:evenHBand="0" w:firstRowFirstColumn="0" w:firstRowLastColumn="0" w:lastRowFirstColumn="0" w:lastRowLastColumn="0"/>
          <w:trHeight w:val="366"/>
        </w:trPr>
        <w:tc>
          <w:tcPr>
            <w:cnfStyle w:val="000010000000" w:firstRow="0" w:lastRow="0" w:firstColumn="0" w:lastColumn="0" w:oddVBand="1" w:evenVBand="0" w:oddHBand="0" w:evenHBand="0" w:firstRowFirstColumn="0" w:firstRowLastColumn="0" w:lastRowFirstColumn="0" w:lastRowLastColumn="0"/>
            <w:tcW w:w="5000" w:type="pct"/>
            <w:shd w:val="clear" w:color="auto" w:fill="FFFFFF" w:themeFill="background1"/>
          </w:tcPr>
          <w:p w14:paraId="7E679DA9" w14:textId="750488CD" w:rsidR="00686135" w:rsidRPr="00131BB2" w:rsidRDefault="00686135" w:rsidP="00ED45EE">
            <w:pPr>
              <w:rPr>
                <w:lang w:val="es-CO"/>
              </w:rPr>
            </w:pPr>
            <w:r w:rsidRPr="00131BB2">
              <w:rPr>
                <w:b/>
                <w:lang w:val="es-CO"/>
              </w:rPr>
              <w:t>Conclusión</w:t>
            </w:r>
            <w:r w:rsidRPr="00131BB2">
              <w:rPr>
                <w:lang w:val="es-CO"/>
              </w:rPr>
              <w:t xml:space="preserve">: </w:t>
            </w:r>
            <w:sdt>
              <w:sdtPr>
                <w:rPr>
                  <w:lang w:val="es-CO"/>
                </w:rPr>
                <w:alias w:val="Conclusion"/>
                <w:tag w:val="Conclusion"/>
                <w:id w:val="1442415166"/>
                <w:placeholder>
                  <w:docPart w:val="E56A865AB4704836A9971A3CD8EF4218"/>
                </w:placeholder>
                <w:showingPlcHdr/>
                <w:dropDownList>
                  <w:listItem w:value="Choose an item."/>
                  <w:listItem w:displayText="Brecha de alto riesgo + bandera roja" w:value="Brecha de alto riesgo + bandera roja"/>
                  <w:listItem w:displayText="Brecha de alto riesgo" w:value="Brecha de alto riesgo"/>
                  <w:listItem w:displayText="Brecha de riesgo medio" w:value="Brecha de riesgo medio"/>
                  <w:listItem w:displayText="Brecha de bajo riesgo" w:value="Brecha de bajo riesgo"/>
                  <w:listItem w:displayText="Sin brecha" w:value="Sin brecha"/>
                </w:dropDownList>
              </w:sdtPr>
              <w:sdtEndPr/>
              <w:sdtContent>
                <w:r w:rsidR="00F3549F" w:rsidRPr="00131BB2">
                  <w:rPr>
                    <w:rStyle w:val="PlaceholderText"/>
                    <w:lang w:val="es-CO"/>
                  </w:rPr>
                  <w:t>Choose an item.</w:t>
                </w:r>
              </w:sdtContent>
            </w:sdt>
          </w:p>
        </w:tc>
      </w:tr>
      <w:tr w:rsidR="00323DC2" w:rsidRPr="00131BB2" w14:paraId="1662992C" w14:textId="77777777" w:rsidTr="004E16A4">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187D34E3" w14:textId="2E0C8BF7" w:rsidR="00323DC2" w:rsidRPr="00131BB2" w:rsidRDefault="000B6C6D" w:rsidP="004631DE">
            <w:pPr>
              <w:jc w:val="left"/>
              <w:rPr>
                <w:b w:val="0"/>
                <w:lang w:val="es-CO"/>
              </w:rPr>
            </w:pPr>
            <w:r w:rsidRPr="00131BB2">
              <w:rPr>
                <w:lang w:val="es-CO"/>
              </w:rPr>
              <w:t>Análisis cualitativo</w:t>
            </w:r>
            <w:r w:rsidR="00F47E0B" w:rsidRPr="00131BB2">
              <w:rPr>
                <w:lang w:val="es-CO"/>
              </w:rPr>
              <w:br/>
            </w:r>
          </w:p>
        </w:tc>
      </w:tr>
      <w:tr w:rsidR="00323DC2" w:rsidRPr="00131BB2" w14:paraId="405D4D11" w14:textId="77777777" w:rsidTr="004E16A4">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3931A395" w14:textId="3B8B1EC2" w:rsidR="00323DC2" w:rsidRPr="00131BB2" w:rsidRDefault="000B6C6D" w:rsidP="004631DE">
            <w:pPr>
              <w:jc w:val="left"/>
              <w:rPr>
                <w:b w:val="0"/>
                <w:lang w:val="es-CO"/>
              </w:rPr>
            </w:pPr>
            <w:r w:rsidRPr="00131BB2">
              <w:rPr>
                <w:lang w:val="es-CO"/>
              </w:rPr>
              <w:t>Análisis de brechas</w:t>
            </w:r>
            <w:r w:rsidR="00F47E0B" w:rsidRPr="00131BB2">
              <w:rPr>
                <w:lang w:val="es-CO"/>
              </w:rPr>
              <w:br/>
            </w:r>
          </w:p>
        </w:tc>
      </w:tr>
      <w:tr w:rsidR="00323DC2" w:rsidRPr="00131BB2" w14:paraId="4B3203C3" w14:textId="77777777" w:rsidTr="004E16A4">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15FDF879" w14:textId="3AD4FDC9" w:rsidR="00323DC2" w:rsidRPr="00131BB2" w:rsidRDefault="000B6C6D" w:rsidP="004631DE">
            <w:pPr>
              <w:jc w:val="left"/>
              <w:rPr>
                <w:b w:val="0"/>
                <w:lang w:val="es-CO"/>
              </w:rPr>
            </w:pPr>
            <w:r w:rsidRPr="00131BB2">
              <w:rPr>
                <w:lang w:val="es-CO"/>
              </w:rPr>
              <w:t>Recomendaciones</w:t>
            </w:r>
            <w:r w:rsidR="00F47E0B" w:rsidRPr="00131BB2">
              <w:rPr>
                <w:lang w:val="es-CO"/>
              </w:rPr>
              <w:br/>
            </w:r>
          </w:p>
        </w:tc>
      </w:tr>
      <w:tr w:rsidR="00323DC2" w:rsidRPr="002954F6" w14:paraId="1F39836F" w14:textId="77777777" w:rsidTr="007231DC">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5000" w:type="pct"/>
          </w:tcPr>
          <w:p w14:paraId="6B1B2F71" w14:textId="535464D9" w:rsidR="00323DC2" w:rsidRPr="00131BB2" w:rsidRDefault="000B6C6D" w:rsidP="00323DC2">
            <w:pPr>
              <w:rPr>
                <w:b w:val="0"/>
                <w:lang w:val="es-CO"/>
              </w:rPr>
            </w:pPr>
            <w:r w:rsidRPr="00131BB2">
              <w:rPr>
                <w:lang w:val="es-CO"/>
              </w:rPr>
              <w:t xml:space="preserve">Criterio de evaluación </w:t>
            </w:r>
            <w:r w:rsidR="006C59FB" w:rsidRPr="00131BB2">
              <w:rPr>
                <w:lang w:val="es-CO"/>
              </w:rPr>
              <w:t>1</w:t>
            </w:r>
            <w:r w:rsidR="00297B27" w:rsidRPr="00131BB2">
              <w:rPr>
                <w:lang w:val="es-CO"/>
              </w:rPr>
              <w:t>(l)(</w:t>
            </w:r>
            <w:r w:rsidR="00323DC2" w:rsidRPr="00131BB2">
              <w:rPr>
                <w:lang w:val="es-CO"/>
              </w:rPr>
              <w:t>c):</w:t>
            </w:r>
          </w:p>
          <w:p w14:paraId="0CF7F332" w14:textId="4767AE9B" w:rsidR="00323DC2" w:rsidRPr="00131BB2" w:rsidRDefault="00755ABE" w:rsidP="00323DC2">
            <w:pPr>
              <w:rPr>
                <w:b w:val="0"/>
                <w:lang w:val="es-CO"/>
              </w:rPr>
            </w:pPr>
            <w:r w:rsidRPr="00131BB2">
              <w:rPr>
                <w:b w:val="0"/>
                <w:lang w:val="es-CO"/>
              </w:rPr>
              <w:t>Las responsabilidades para el desarrollo de políticas y el apoyo para la implementación de APP, incluyendo las adjudicaciones, están claramente definidas</w:t>
            </w:r>
            <w:r w:rsidR="00323DC2" w:rsidRPr="00131BB2">
              <w:rPr>
                <w:b w:val="0"/>
                <w:lang w:val="es-CO"/>
              </w:rPr>
              <w:t>.</w:t>
            </w:r>
          </w:p>
        </w:tc>
      </w:tr>
      <w:tr w:rsidR="00686135" w:rsidRPr="00131BB2" w14:paraId="03FD1CEE" w14:textId="77777777" w:rsidTr="00ED45EE">
        <w:trPr>
          <w:trHeight w:val="366"/>
        </w:trPr>
        <w:tc>
          <w:tcPr>
            <w:cnfStyle w:val="000010000000" w:firstRow="0" w:lastRow="0" w:firstColumn="0" w:lastColumn="0" w:oddVBand="1" w:evenVBand="0" w:oddHBand="0" w:evenHBand="0" w:firstRowFirstColumn="0" w:firstRowLastColumn="0" w:lastRowFirstColumn="0" w:lastRowLastColumn="0"/>
            <w:tcW w:w="5000" w:type="pct"/>
            <w:shd w:val="clear" w:color="auto" w:fill="FFFFFF" w:themeFill="background1"/>
          </w:tcPr>
          <w:p w14:paraId="7F5F3EE7" w14:textId="2B1F51E3" w:rsidR="00686135" w:rsidRPr="00131BB2" w:rsidRDefault="00686135" w:rsidP="00ED45EE">
            <w:pPr>
              <w:rPr>
                <w:lang w:val="es-CO"/>
              </w:rPr>
            </w:pPr>
            <w:r w:rsidRPr="00131BB2">
              <w:rPr>
                <w:b/>
                <w:lang w:val="es-CO"/>
              </w:rPr>
              <w:t>Conclusión</w:t>
            </w:r>
            <w:r w:rsidRPr="00131BB2">
              <w:rPr>
                <w:lang w:val="es-CO"/>
              </w:rPr>
              <w:t xml:space="preserve">: </w:t>
            </w:r>
            <w:sdt>
              <w:sdtPr>
                <w:rPr>
                  <w:lang w:val="es-CO"/>
                </w:rPr>
                <w:alias w:val="Conclusion"/>
                <w:tag w:val="Conclusion"/>
                <w:id w:val="1142236387"/>
                <w:placeholder>
                  <w:docPart w:val="40C7406ED8434492BFC88D0D931D2482"/>
                </w:placeholder>
                <w:showingPlcHdr/>
                <w:dropDownList>
                  <w:listItem w:value="Choose an item."/>
                  <w:listItem w:displayText="Brecha de alto riesgo + bandera roja" w:value="Brecha de alto riesgo + bandera roja"/>
                  <w:listItem w:displayText="Brecha de alto riesgo" w:value="Brecha de alto riesgo"/>
                  <w:listItem w:displayText="Brecha de riesgo medio" w:value="Brecha de riesgo medio"/>
                  <w:listItem w:displayText="Brecha de bajo riesgo" w:value="Brecha de bajo riesgo"/>
                  <w:listItem w:displayText="Sin brecha" w:value="Sin brecha"/>
                </w:dropDownList>
              </w:sdtPr>
              <w:sdtEndPr/>
              <w:sdtContent>
                <w:r w:rsidR="00F3549F" w:rsidRPr="00131BB2">
                  <w:rPr>
                    <w:rStyle w:val="PlaceholderText"/>
                    <w:lang w:val="es-CO"/>
                  </w:rPr>
                  <w:t>Choose an item.</w:t>
                </w:r>
              </w:sdtContent>
            </w:sdt>
          </w:p>
        </w:tc>
      </w:tr>
      <w:tr w:rsidR="00323DC2" w:rsidRPr="00131BB2" w14:paraId="6193615E" w14:textId="77777777" w:rsidTr="004E16A4">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58A5895C" w14:textId="071892D3" w:rsidR="00323DC2" w:rsidRPr="00131BB2" w:rsidRDefault="000B6C6D" w:rsidP="004631DE">
            <w:pPr>
              <w:jc w:val="left"/>
              <w:rPr>
                <w:b w:val="0"/>
                <w:lang w:val="es-CO"/>
              </w:rPr>
            </w:pPr>
            <w:r w:rsidRPr="00131BB2">
              <w:rPr>
                <w:lang w:val="es-CO"/>
              </w:rPr>
              <w:t>Análisis cualitativo</w:t>
            </w:r>
            <w:r w:rsidR="00F47E0B" w:rsidRPr="00131BB2">
              <w:rPr>
                <w:lang w:val="es-CO"/>
              </w:rPr>
              <w:br/>
            </w:r>
          </w:p>
        </w:tc>
      </w:tr>
      <w:tr w:rsidR="00323DC2" w:rsidRPr="00131BB2" w14:paraId="4E94E8C8" w14:textId="77777777" w:rsidTr="004E16A4">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3D750D88" w14:textId="15D0A37F" w:rsidR="00323DC2" w:rsidRPr="00131BB2" w:rsidRDefault="000B6C6D" w:rsidP="004631DE">
            <w:pPr>
              <w:jc w:val="left"/>
              <w:rPr>
                <w:b w:val="0"/>
                <w:lang w:val="es-CO"/>
              </w:rPr>
            </w:pPr>
            <w:r w:rsidRPr="00131BB2">
              <w:rPr>
                <w:lang w:val="es-CO"/>
              </w:rPr>
              <w:lastRenderedPageBreak/>
              <w:t>Análisis de brechas</w:t>
            </w:r>
            <w:r w:rsidR="00F47E0B" w:rsidRPr="00131BB2">
              <w:rPr>
                <w:lang w:val="es-CO"/>
              </w:rPr>
              <w:br/>
            </w:r>
          </w:p>
        </w:tc>
      </w:tr>
      <w:tr w:rsidR="00323DC2" w:rsidRPr="00131BB2" w14:paraId="093849D0" w14:textId="77777777" w:rsidTr="004E16A4">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0F068C12" w14:textId="69B73493" w:rsidR="00323DC2" w:rsidRPr="00131BB2" w:rsidRDefault="000B6C6D" w:rsidP="004631DE">
            <w:pPr>
              <w:jc w:val="left"/>
              <w:rPr>
                <w:b w:val="0"/>
                <w:lang w:val="es-CO"/>
              </w:rPr>
            </w:pPr>
            <w:r w:rsidRPr="00131BB2">
              <w:rPr>
                <w:lang w:val="es-CO"/>
              </w:rPr>
              <w:t>Recomendaciones</w:t>
            </w:r>
            <w:r w:rsidR="00F47E0B" w:rsidRPr="00131BB2">
              <w:rPr>
                <w:lang w:val="es-CO"/>
              </w:rPr>
              <w:br/>
            </w:r>
          </w:p>
        </w:tc>
      </w:tr>
    </w:tbl>
    <w:p w14:paraId="1C5436B5" w14:textId="77777777" w:rsidR="005D3198" w:rsidRPr="00131BB2" w:rsidRDefault="005D3198" w:rsidP="005D3198">
      <w:pPr>
        <w:rPr>
          <w:lang w:val="es-CO"/>
        </w:rPr>
      </w:pPr>
    </w:p>
    <w:p w14:paraId="445066E3" w14:textId="7F2C17E1" w:rsidR="008E677D" w:rsidRPr="00131BB2" w:rsidRDefault="000B6C6D" w:rsidP="005D3198">
      <w:pPr>
        <w:pStyle w:val="Heading2"/>
        <w:rPr>
          <w:lang w:val="es-CO"/>
        </w:rPr>
      </w:pPr>
      <w:bookmarkStart w:id="5" w:name="_Toc191029196"/>
      <w:r w:rsidRPr="00131BB2">
        <w:rPr>
          <w:lang w:val="es-CO"/>
        </w:rPr>
        <w:t>Indicador</w:t>
      </w:r>
      <w:r w:rsidR="008E677D" w:rsidRPr="00131BB2">
        <w:rPr>
          <w:lang w:val="es-CO"/>
        </w:rPr>
        <w:t xml:space="preserve"> 2. </w:t>
      </w:r>
      <w:r w:rsidR="00755ABE" w:rsidRPr="00131BB2">
        <w:rPr>
          <w:lang w:val="es-CO"/>
        </w:rPr>
        <w:t>Reglamentos y herramientas en apoyo de la implementación del marco legal.</w:t>
      </w:r>
      <w:bookmarkEnd w:id="5"/>
    </w:p>
    <w:tbl>
      <w:tblPr>
        <w:tblStyle w:val="GridTable4-Accent11"/>
        <w:tblW w:w="4820" w:type="pct"/>
        <w:tblInd w:w="445" w:type="dxa"/>
        <w:tblBorders>
          <w:top w:val="single" w:sz="4" w:space="0" w:color="F6C89E" w:themeColor="accent5" w:themeTint="66"/>
          <w:left w:val="single" w:sz="4" w:space="0" w:color="F6C89E" w:themeColor="accent5" w:themeTint="66"/>
          <w:bottom w:val="single" w:sz="4" w:space="0" w:color="F6C89E" w:themeColor="accent5" w:themeTint="66"/>
          <w:right w:val="single" w:sz="4" w:space="0" w:color="F6C89E" w:themeColor="accent5" w:themeTint="66"/>
          <w:insideH w:val="single" w:sz="4" w:space="0" w:color="F6C89E" w:themeColor="accent5" w:themeTint="66"/>
          <w:insideV w:val="single" w:sz="4" w:space="0" w:color="F6C89E" w:themeColor="accent5" w:themeTint="66"/>
        </w:tblBorders>
        <w:tblLook w:val="0000" w:firstRow="0" w:lastRow="0" w:firstColumn="0" w:lastColumn="0" w:noHBand="0" w:noVBand="0"/>
      </w:tblPr>
      <w:tblGrid>
        <w:gridCol w:w="10080"/>
      </w:tblGrid>
      <w:tr w:rsidR="00B3780C" w:rsidRPr="002954F6" w14:paraId="5373AD3B" w14:textId="77777777" w:rsidTr="00B3780C">
        <w:trPr>
          <w:cnfStyle w:val="000000100000" w:firstRow="0" w:lastRow="0" w:firstColumn="0" w:lastColumn="0" w:oddVBand="0" w:evenVBand="0" w:oddHBand="1" w:evenHBand="0" w:firstRowFirstColumn="0" w:firstRowLastColumn="0" w:lastRowFirstColumn="0" w:lastRowLastColumn="0"/>
          <w:trHeight w:val="299"/>
        </w:trPr>
        <w:tc>
          <w:tcPr>
            <w:cnfStyle w:val="000010000000" w:firstRow="0" w:lastRow="0" w:firstColumn="0" w:lastColumn="0" w:oddVBand="1" w:evenVBand="0" w:oddHBand="0" w:evenHBand="0" w:firstRowFirstColumn="0" w:firstRowLastColumn="0" w:lastRowFirstColumn="0" w:lastRowLastColumn="0"/>
            <w:tcW w:w="5000" w:type="pct"/>
            <w:shd w:val="clear" w:color="auto" w:fill="FCE0AE" w:themeFill="accent1" w:themeFillTint="66"/>
          </w:tcPr>
          <w:p w14:paraId="7E4E77C3" w14:textId="6F242D85" w:rsidR="00B3780C" w:rsidRPr="00131BB2" w:rsidRDefault="000B6C6D" w:rsidP="00B3780C">
            <w:pPr>
              <w:jc w:val="center"/>
              <w:rPr>
                <w:b/>
                <w:lang w:val="es-CO"/>
              </w:rPr>
            </w:pPr>
            <w:r w:rsidRPr="00131BB2">
              <w:rPr>
                <w:b/>
                <w:lang w:val="es-CO"/>
              </w:rPr>
              <w:t>Subindicador</w:t>
            </w:r>
            <w:r w:rsidR="00B3780C" w:rsidRPr="00131BB2">
              <w:rPr>
                <w:b/>
                <w:lang w:val="es-CO"/>
              </w:rPr>
              <w:t xml:space="preserve"> 2(a) </w:t>
            </w:r>
          </w:p>
          <w:p w14:paraId="270DB208" w14:textId="0A22C810" w:rsidR="00B3780C" w:rsidRPr="00131BB2" w:rsidRDefault="00755ABE" w:rsidP="00B3780C">
            <w:pPr>
              <w:jc w:val="center"/>
              <w:rPr>
                <w:b/>
                <w:lang w:val="es-CO"/>
              </w:rPr>
            </w:pPr>
            <w:r w:rsidRPr="00131BB2">
              <w:rPr>
                <w:b/>
                <w:lang w:val="es-CO"/>
              </w:rPr>
              <w:t>Implementación de normas que definen procesos y procedimientos</w:t>
            </w:r>
          </w:p>
        </w:tc>
      </w:tr>
      <w:tr w:rsidR="00B3780C" w:rsidRPr="002954F6" w14:paraId="02CB36E5" w14:textId="77777777" w:rsidTr="004E16A4">
        <w:trPr>
          <w:trHeight w:val="299"/>
        </w:trPr>
        <w:tc>
          <w:tcPr>
            <w:cnfStyle w:val="000010000000" w:firstRow="0" w:lastRow="0" w:firstColumn="0" w:lastColumn="0" w:oddVBand="1" w:evenVBand="0" w:oddHBand="0" w:evenHBand="0" w:firstRowFirstColumn="0" w:firstRowLastColumn="0" w:lastRowFirstColumn="0" w:lastRowLastColumn="0"/>
            <w:tcW w:w="5000" w:type="pct"/>
          </w:tcPr>
          <w:p w14:paraId="5CD3D0D2" w14:textId="479284F7" w:rsidR="00B3780C" w:rsidRPr="00131BB2" w:rsidRDefault="000B6C6D" w:rsidP="00B3780C">
            <w:pPr>
              <w:rPr>
                <w:b/>
                <w:lang w:val="es-CO"/>
              </w:rPr>
            </w:pPr>
            <w:r w:rsidRPr="00131BB2">
              <w:rPr>
                <w:b/>
                <w:lang w:val="es-CO"/>
              </w:rPr>
              <w:t xml:space="preserve">Criterio de evaluación </w:t>
            </w:r>
            <w:r w:rsidR="00297B27" w:rsidRPr="00131BB2">
              <w:rPr>
                <w:b/>
                <w:lang w:val="es-CO"/>
              </w:rPr>
              <w:t>2(a)(</w:t>
            </w:r>
            <w:r w:rsidR="00B3780C" w:rsidRPr="00131BB2">
              <w:rPr>
                <w:b/>
                <w:lang w:val="es-CO"/>
              </w:rPr>
              <w:t>a):</w:t>
            </w:r>
          </w:p>
          <w:p w14:paraId="44FEECB2" w14:textId="4845EE78" w:rsidR="00B3780C" w:rsidRPr="00131BB2" w:rsidRDefault="00755ABE" w:rsidP="00B3780C">
            <w:pPr>
              <w:rPr>
                <w:lang w:val="es-CO"/>
              </w:rPr>
            </w:pPr>
            <w:r w:rsidRPr="00131BB2">
              <w:rPr>
                <w:lang w:val="es-CO"/>
              </w:rPr>
              <w:t xml:space="preserve">Hay reglamentos que complementan y detallan las disposiciones de la ley sobre contratación, y </w:t>
            </w:r>
            <w:r w:rsidR="00554A5F">
              <w:rPr>
                <w:lang w:val="es-CO"/>
              </w:rPr>
              <w:t xml:space="preserve">estos </w:t>
            </w:r>
            <w:r w:rsidRPr="00131BB2">
              <w:rPr>
                <w:lang w:val="es-CO"/>
              </w:rPr>
              <w:t>no contradicen la ley</w:t>
            </w:r>
            <w:r w:rsidR="00B3780C" w:rsidRPr="00131BB2">
              <w:rPr>
                <w:lang w:val="es-CO"/>
              </w:rPr>
              <w:t>.</w:t>
            </w:r>
          </w:p>
        </w:tc>
      </w:tr>
      <w:tr w:rsidR="00686135" w:rsidRPr="00131BB2" w14:paraId="19DE1BE4" w14:textId="77777777" w:rsidTr="00ED45EE">
        <w:trPr>
          <w:cnfStyle w:val="000000100000" w:firstRow="0" w:lastRow="0" w:firstColumn="0" w:lastColumn="0" w:oddVBand="0" w:evenVBand="0" w:oddHBand="1" w:evenHBand="0" w:firstRowFirstColumn="0" w:firstRowLastColumn="0" w:lastRowFirstColumn="0" w:lastRowLastColumn="0"/>
          <w:trHeight w:val="366"/>
        </w:trPr>
        <w:tc>
          <w:tcPr>
            <w:cnfStyle w:val="000010000000" w:firstRow="0" w:lastRow="0" w:firstColumn="0" w:lastColumn="0" w:oddVBand="1" w:evenVBand="0" w:oddHBand="0" w:evenHBand="0" w:firstRowFirstColumn="0" w:firstRowLastColumn="0" w:lastRowFirstColumn="0" w:lastRowLastColumn="0"/>
            <w:tcW w:w="5000" w:type="pct"/>
            <w:shd w:val="clear" w:color="auto" w:fill="FFFFFF" w:themeFill="background1"/>
          </w:tcPr>
          <w:p w14:paraId="4E7FDA14" w14:textId="62186440" w:rsidR="00686135" w:rsidRPr="00131BB2" w:rsidRDefault="00686135" w:rsidP="00ED45EE">
            <w:pPr>
              <w:rPr>
                <w:lang w:val="es-CO"/>
              </w:rPr>
            </w:pPr>
            <w:r w:rsidRPr="00131BB2">
              <w:rPr>
                <w:b/>
                <w:lang w:val="es-CO"/>
              </w:rPr>
              <w:t>Conclusión</w:t>
            </w:r>
            <w:r w:rsidRPr="00131BB2">
              <w:rPr>
                <w:lang w:val="es-CO"/>
              </w:rPr>
              <w:t xml:space="preserve">: </w:t>
            </w:r>
            <w:sdt>
              <w:sdtPr>
                <w:rPr>
                  <w:lang w:val="es-CO"/>
                </w:rPr>
                <w:alias w:val="Conclusion"/>
                <w:tag w:val="Conclusion"/>
                <w:id w:val="-642127731"/>
                <w:placeholder>
                  <w:docPart w:val="532D1790BB02491B8342400C3B1B570D"/>
                </w:placeholder>
                <w:showingPlcHdr/>
                <w:dropDownList>
                  <w:listItem w:value="Choose an item."/>
                  <w:listItem w:displayText="Brecha de alto riesgo + bandera roja" w:value="Brecha de alto riesgo + bandera roja"/>
                  <w:listItem w:displayText="Brecha de alto riesgo" w:value="Brecha de alto riesgo"/>
                  <w:listItem w:displayText="Brecha de riesgo medio" w:value="Brecha de riesgo medio"/>
                  <w:listItem w:displayText="Brecha de bajo riesgo" w:value="Brecha de bajo riesgo"/>
                  <w:listItem w:displayText="Sin brecha" w:value="Sin brecha"/>
                </w:dropDownList>
              </w:sdtPr>
              <w:sdtEndPr/>
              <w:sdtContent>
                <w:r w:rsidR="00F3549F" w:rsidRPr="00131BB2">
                  <w:rPr>
                    <w:rStyle w:val="PlaceholderText"/>
                    <w:lang w:val="es-CO"/>
                  </w:rPr>
                  <w:t>Choose an item.</w:t>
                </w:r>
              </w:sdtContent>
            </w:sdt>
          </w:p>
        </w:tc>
      </w:tr>
      <w:tr w:rsidR="00B3780C" w:rsidRPr="00131BB2" w14:paraId="13F30766" w14:textId="77777777" w:rsidTr="004E16A4">
        <w:trPr>
          <w:trHeight w:val="770"/>
        </w:trPr>
        <w:tc>
          <w:tcPr>
            <w:cnfStyle w:val="000010000000" w:firstRow="0" w:lastRow="0" w:firstColumn="0" w:lastColumn="0" w:oddVBand="1" w:evenVBand="0" w:oddHBand="0" w:evenHBand="0" w:firstRowFirstColumn="0" w:firstRowLastColumn="0" w:lastRowFirstColumn="0" w:lastRowLastColumn="0"/>
            <w:tcW w:w="5000" w:type="pct"/>
            <w:shd w:val="clear" w:color="auto" w:fill="FFFFFF" w:themeFill="background1"/>
          </w:tcPr>
          <w:p w14:paraId="0038892C" w14:textId="798E0CFE" w:rsidR="00B3780C" w:rsidRPr="00131BB2" w:rsidRDefault="000B6C6D" w:rsidP="004631DE">
            <w:pPr>
              <w:jc w:val="left"/>
              <w:rPr>
                <w:b/>
                <w:lang w:val="es-CO"/>
              </w:rPr>
            </w:pPr>
            <w:r w:rsidRPr="00131BB2">
              <w:rPr>
                <w:b/>
                <w:lang w:val="es-CO"/>
              </w:rPr>
              <w:t>Análisis cualitativo</w:t>
            </w:r>
            <w:r w:rsidR="00F47E0B" w:rsidRPr="00131BB2">
              <w:rPr>
                <w:b/>
                <w:lang w:val="es-CO"/>
              </w:rPr>
              <w:br/>
            </w:r>
          </w:p>
        </w:tc>
      </w:tr>
      <w:tr w:rsidR="00B3780C" w:rsidRPr="00131BB2" w14:paraId="5F876656" w14:textId="77777777" w:rsidTr="004E16A4">
        <w:trPr>
          <w:cnfStyle w:val="000000100000" w:firstRow="0" w:lastRow="0" w:firstColumn="0" w:lastColumn="0" w:oddVBand="0" w:evenVBand="0" w:oddHBand="1" w:evenHBand="0" w:firstRowFirstColumn="0" w:firstRowLastColumn="0" w:lastRowFirstColumn="0" w:lastRowLastColumn="0"/>
          <w:trHeight w:val="856"/>
        </w:trPr>
        <w:tc>
          <w:tcPr>
            <w:cnfStyle w:val="000010000000" w:firstRow="0" w:lastRow="0" w:firstColumn="0" w:lastColumn="0" w:oddVBand="1" w:evenVBand="0" w:oddHBand="0" w:evenHBand="0" w:firstRowFirstColumn="0" w:firstRowLastColumn="0" w:lastRowFirstColumn="0" w:lastRowLastColumn="0"/>
            <w:tcW w:w="5000" w:type="pct"/>
            <w:shd w:val="clear" w:color="auto" w:fill="auto"/>
          </w:tcPr>
          <w:p w14:paraId="259851D0" w14:textId="48AD9AE3" w:rsidR="00B3780C" w:rsidRPr="00131BB2" w:rsidRDefault="000B6C6D" w:rsidP="004631DE">
            <w:pPr>
              <w:jc w:val="left"/>
              <w:rPr>
                <w:b/>
                <w:lang w:val="es-CO"/>
              </w:rPr>
            </w:pPr>
            <w:r w:rsidRPr="00131BB2">
              <w:rPr>
                <w:b/>
                <w:lang w:val="es-CO"/>
              </w:rPr>
              <w:t>Análisis de brechas</w:t>
            </w:r>
            <w:r w:rsidR="00F47E0B" w:rsidRPr="00131BB2">
              <w:rPr>
                <w:b/>
                <w:lang w:val="es-CO"/>
              </w:rPr>
              <w:br/>
            </w:r>
          </w:p>
        </w:tc>
      </w:tr>
      <w:tr w:rsidR="00B3780C" w:rsidRPr="00131BB2" w14:paraId="11197EF8" w14:textId="77777777" w:rsidTr="004E16A4">
        <w:trPr>
          <w:trHeight w:val="526"/>
        </w:trPr>
        <w:tc>
          <w:tcPr>
            <w:cnfStyle w:val="000010000000" w:firstRow="0" w:lastRow="0" w:firstColumn="0" w:lastColumn="0" w:oddVBand="1" w:evenVBand="0" w:oddHBand="0" w:evenHBand="0" w:firstRowFirstColumn="0" w:firstRowLastColumn="0" w:lastRowFirstColumn="0" w:lastRowLastColumn="0"/>
            <w:tcW w:w="5000" w:type="pct"/>
            <w:shd w:val="clear" w:color="auto" w:fill="FFFFFF" w:themeFill="background1"/>
          </w:tcPr>
          <w:p w14:paraId="5A33D259" w14:textId="41DC8491" w:rsidR="00B3780C" w:rsidRPr="00131BB2" w:rsidRDefault="000B6C6D" w:rsidP="004631DE">
            <w:pPr>
              <w:jc w:val="left"/>
              <w:rPr>
                <w:b/>
                <w:lang w:val="es-CO"/>
              </w:rPr>
            </w:pPr>
            <w:r w:rsidRPr="00131BB2">
              <w:rPr>
                <w:b/>
                <w:lang w:val="es-CO"/>
              </w:rPr>
              <w:t>Recomendaciones</w:t>
            </w:r>
            <w:r w:rsidR="00F47E0B" w:rsidRPr="00131BB2">
              <w:rPr>
                <w:b/>
                <w:lang w:val="es-CO"/>
              </w:rPr>
              <w:br/>
            </w:r>
          </w:p>
        </w:tc>
      </w:tr>
      <w:tr w:rsidR="00B3780C" w:rsidRPr="002954F6" w14:paraId="79FE983B" w14:textId="77777777" w:rsidTr="004E16A4">
        <w:trPr>
          <w:cnfStyle w:val="000000100000" w:firstRow="0" w:lastRow="0" w:firstColumn="0" w:lastColumn="0" w:oddVBand="0" w:evenVBand="0" w:oddHBand="1" w:evenHBand="0" w:firstRowFirstColumn="0" w:firstRowLastColumn="0" w:lastRowFirstColumn="0" w:lastRowLastColumn="0"/>
          <w:trHeight w:val="526"/>
        </w:trPr>
        <w:tc>
          <w:tcPr>
            <w:cnfStyle w:val="000010000000" w:firstRow="0" w:lastRow="0" w:firstColumn="0" w:lastColumn="0" w:oddVBand="1" w:evenVBand="0" w:oddHBand="0" w:evenHBand="0" w:firstRowFirstColumn="0" w:firstRowLastColumn="0" w:lastRowFirstColumn="0" w:lastRowLastColumn="0"/>
            <w:tcW w:w="5000" w:type="pct"/>
          </w:tcPr>
          <w:p w14:paraId="26766E6D" w14:textId="02909992" w:rsidR="00B3780C" w:rsidRPr="00131BB2" w:rsidRDefault="000B6C6D" w:rsidP="00B3780C">
            <w:pPr>
              <w:rPr>
                <w:b/>
                <w:lang w:val="es-CO"/>
              </w:rPr>
            </w:pPr>
            <w:r w:rsidRPr="00131BB2">
              <w:rPr>
                <w:b/>
                <w:lang w:val="es-CO"/>
              </w:rPr>
              <w:t xml:space="preserve">Criterio de evaluación </w:t>
            </w:r>
            <w:r w:rsidR="00297B27" w:rsidRPr="00131BB2">
              <w:rPr>
                <w:b/>
                <w:lang w:val="es-CO"/>
              </w:rPr>
              <w:t>2(a)(</w:t>
            </w:r>
            <w:r w:rsidR="00B3780C" w:rsidRPr="00131BB2">
              <w:rPr>
                <w:b/>
                <w:lang w:val="es-CO"/>
              </w:rPr>
              <w:t>b):</w:t>
            </w:r>
          </w:p>
          <w:p w14:paraId="28770B70" w14:textId="0A27FDB9" w:rsidR="00B3780C" w:rsidRPr="00131BB2" w:rsidRDefault="00755ABE" w:rsidP="00B3780C">
            <w:pPr>
              <w:rPr>
                <w:lang w:val="es-CO"/>
              </w:rPr>
            </w:pPr>
            <w:r w:rsidRPr="00131BB2">
              <w:rPr>
                <w:lang w:val="es-CO"/>
              </w:rPr>
              <w:t>Los reglamentos son claros, comprehensivos y están consolidados como un conjunto de normas de fácil acceso en un único lugar accesible</w:t>
            </w:r>
            <w:r w:rsidR="00B3780C" w:rsidRPr="00131BB2">
              <w:rPr>
                <w:lang w:val="es-CO"/>
              </w:rPr>
              <w:t>.</w:t>
            </w:r>
          </w:p>
        </w:tc>
      </w:tr>
      <w:tr w:rsidR="00686135" w:rsidRPr="00131BB2" w14:paraId="49FA5B75" w14:textId="77777777" w:rsidTr="00ED45EE">
        <w:trPr>
          <w:trHeight w:val="366"/>
        </w:trPr>
        <w:tc>
          <w:tcPr>
            <w:cnfStyle w:val="000010000000" w:firstRow="0" w:lastRow="0" w:firstColumn="0" w:lastColumn="0" w:oddVBand="1" w:evenVBand="0" w:oddHBand="0" w:evenHBand="0" w:firstRowFirstColumn="0" w:firstRowLastColumn="0" w:lastRowFirstColumn="0" w:lastRowLastColumn="0"/>
            <w:tcW w:w="5000" w:type="pct"/>
            <w:shd w:val="clear" w:color="auto" w:fill="FFFFFF" w:themeFill="background1"/>
          </w:tcPr>
          <w:p w14:paraId="317754BB" w14:textId="3AC27263" w:rsidR="00686135" w:rsidRPr="00131BB2" w:rsidRDefault="00686135" w:rsidP="00ED45EE">
            <w:pPr>
              <w:rPr>
                <w:lang w:val="es-CO"/>
              </w:rPr>
            </w:pPr>
            <w:r w:rsidRPr="00131BB2">
              <w:rPr>
                <w:b/>
                <w:lang w:val="es-CO"/>
              </w:rPr>
              <w:t>Conclusión</w:t>
            </w:r>
            <w:r w:rsidRPr="00131BB2">
              <w:rPr>
                <w:lang w:val="es-CO"/>
              </w:rPr>
              <w:t xml:space="preserve">: </w:t>
            </w:r>
            <w:sdt>
              <w:sdtPr>
                <w:rPr>
                  <w:lang w:val="es-CO"/>
                </w:rPr>
                <w:alias w:val="Conclusion"/>
                <w:tag w:val="Conclusion"/>
                <w:id w:val="-577906117"/>
                <w:placeholder>
                  <w:docPart w:val="368792FD0A5445EF9563966479AC39A0"/>
                </w:placeholder>
                <w:showingPlcHdr/>
                <w:dropDownList>
                  <w:listItem w:value="Choose an item."/>
                  <w:listItem w:displayText="Brecha de alto riesgo + bandera roja" w:value="Brecha de alto riesgo + bandera roja"/>
                  <w:listItem w:displayText="Brecha de alto riesgo" w:value="Brecha de alto riesgo"/>
                  <w:listItem w:displayText="Brecha de riesgo medio" w:value="Brecha de riesgo medio"/>
                  <w:listItem w:displayText="Brecha de bajo riesgo" w:value="Brecha de bajo riesgo"/>
                  <w:listItem w:displayText="Sin brecha" w:value="Sin brecha"/>
                </w:dropDownList>
              </w:sdtPr>
              <w:sdtEndPr/>
              <w:sdtContent>
                <w:r w:rsidR="00F3549F" w:rsidRPr="00131BB2">
                  <w:rPr>
                    <w:rStyle w:val="PlaceholderText"/>
                    <w:lang w:val="es-CO"/>
                  </w:rPr>
                  <w:t>Choose an item.</w:t>
                </w:r>
              </w:sdtContent>
            </w:sdt>
          </w:p>
        </w:tc>
      </w:tr>
      <w:tr w:rsidR="00B3780C" w:rsidRPr="00131BB2" w14:paraId="4C10AA7D" w14:textId="77777777" w:rsidTr="004E16A4">
        <w:trPr>
          <w:cnfStyle w:val="000000100000" w:firstRow="0" w:lastRow="0" w:firstColumn="0" w:lastColumn="0" w:oddVBand="0" w:evenVBand="0" w:oddHBand="1" w:evenHBand="0" w:firstRowFirstColumn="0" w:firstRowLastColumn="0" w:lastRowFirstColumn="0" w:lastRowLastColumn="0"/>
          <w:trHeight w:val="526"/>
        </w:trPr>
        <w:tc>
          <w:tcPr>
            <w:cnfStyle w:val="000010000000" w:firstRow="0" w:lastRow="0" w:firstColumn="0" w:lastColumn="0" w:oddVBand="1" w:evenVBand="0" w:oddHBand="0" w:evenHBand="0" w:firstRowFirstColumn="0" w:firstRowLastColumn="0" w:lastRowFirstColumn="0" w:lastRowLastColumn="0"/>
            <w:tcW w:w="5000" w:type="pct"/>
            <w:shd w:val="clear" w:color="auto" w:fill="FFFFFF" w:themeFill="background1"/>
          </w:tcPr>
          <w:p w14:paraId="299173B5" w14:textId="78D9C664" w:rsidR="00B3780C" w:rsidRPr="00131BB2" w:rsidRDefault="000B6C6D" w:rsidP="004631DE">
            <w:pPr>
              <w:jc w:val="left"/>
              <w:rPr>
                <w:b/>
                <w:lang w:val="es-CO"/>
              </w:rPr>
            </w:pPr>
            <w:r w:rsidRPr="00131BB2">
              <w:rPr>
                <w:b/>
                <w:lang w:val="es-CO"/>
              </w:rPr>
              <w:t>Análisis cualitativo</w:t>
            </w:r>
            <w:r w:rsidR="00F47E0B" w:rsidRPr="00131BB2">
              <w:rPr>
                <w:b/>
                <w:lang w:val="es-CO"/>
              </w:rPr>
              <w:br/>
            </w:r>
          </w:p>
        </w:tc>
      </w:tr>
      <w:tr w:rsidR="00B3780C" w:rsidRPr="00131BB2" w14:paraId="0FFFE99A" w14:textId="77777777" w:rsidTr="004E16A4">
        <w:trPr>
          <w:trHeight w:val="526"/>
        </w:trPr>
        <w:tc>
          <w:tcPr>
            <w:cnfStyle w:val="000010000000" w:firstRow="0" w:lastRow="0" w:firstColumn="0" w:lastColumn="0" w:oddVBand="1" w:evenVBand="0" w:oddHBand="0" w:evenHBand="0" w:firstRowFirstColumn="0" w:firstRowLastColumn="0" w:lastRowFirstColumn="0" w:lastRowLastColumn="0"/>
            <w:tcW w:w="5000" w:type="pct"/>
            <w:shd w:val="clear" w:color="auto" w:fill="FFFFFF" w:themeFill="background1"/>
          </w:tcPr>
          <w:p w14:paraId="27C6C853" w14:textId="23F9E32B" w:rsidR="00B3780C" w:rsidRPr="00131BB2" w:rsidRDefault="000B6C6D" w:rsidP="004631DE">
            <w:pPr>
              <w:jc w:val="left"/>
              <w:rPr>
                <w:b/>
                <w:lang w:val="es-CO"/>
              </w:rPr>
            </w:pPr>
            <w:r w:rsidRPr="00131BB2">
              <w:rPr>
                <w:b/>
                <w:lang w:val="es-CO"/>
              </w:rPr>
              <w:t>Análisis de brechas</w:t>
            </w:r>
            <w:r w:rsidR="00F47E0B" w:rsidRPr="00131BB2">
              <w:rPr>
                <w:b/>
                <w:lang w:val="es-CO"/>
              </w:rPr>
              <w:br/>
            </w:r>
          </w:p>
        </w:tc>
      </w:tr>
      <w:tr w:rsidR="00B3780C" w:rsidRPr="00131BB2" w14:paraId="06324EDB" w14:textId="77777777" w:rsidTr="004E16A4">
        <w:trPr>
          <w:cnfStyle w:val="000000100000" w:firstRow="0" w:lastRow="0" w:firstColumn="0" w:lastColumn="0" w:oddVBand="0" w:evenVBand="0" w:oddHBand="1" w:evenHBand="0" w:firstRowFirstColumn="0" w:firstRowLastColumn="0" w:lastRowFirstColumn="0" w:lastRowLastColumn="0"/>
          <w:trHeight w:val="526"/>
        </w:trPr>
        <w:tc>
          <w:tcPr>
            <w:cnfStyle w:val="000010000000" w:firstRow="0" w:lastRow="0" w:firstColumn="0" w:lastColumn="0" w:oddVBand="1" w:evenVBand="0" w:oddHBand="0" w:evenHBand="0" w:firstRowFirstColumn="0" w:firstRowLastColumn="0" w:lastRowFirstColumn="0" w:lastRowLastColumn="0"/>
            <w:tcW w:w="5000" w:type="pct"/>
            <w:shd w:val="clear" w:color="auto" w:fill="FFFFFF" w:themeFill="background1"/>
          </w:tcPr>
          <w:p w14:paraId="1F25BF8D" w14:textId="01D55EEE" w:rsidR="00B3780C" w:rsidRPr="00131BB2" w:rsidRDefault="000B6C6D" w:rsidP="004631DE">
            <w:pPr>
              <w:jc w:val="left"/>
              <w:rPr>
                <w:b/>
                <w:lang w:val="es-CO"/>
              </w:rPr>
            </w:pPr>
            <w:r w:rsidRPr="00131BB2">
              <w:rPr>
                <w:b/>
                <w:lang w:val="es-CO"/>
              </w:rPr>
              <w:t>Recomendaciones</w:t>
            </w:r>
            <w:r w:rsidR="00F47E0B" w:rsidRPr="00131BB2">
              <w:rPr>
                <w:b/>
                <w:lang w:val="es-CO"/>
              </w:rPr>
              <w:br/>
            </w:r>
          </w:p>
        </w:tc>
      </w:tr>
      <w:tr w:rsidR="00B3780C" w:rsidRPr="002954F6" w14:paraId="7BC0C1ED" w14:textId="77777777" w:rsidTr="004E16A4">
        <w:trPr>
          <w:trHeight w:val="526"/>
        </w:trPr>
        <w:tc>
          <w:tcPr>
            <w:cnfStyle w:val="000010000000" w:firstRow="0" w:lastRow="0" w:firstColumn="0" w:lastColumn="0" w:oddVBand="1" w:evenVBand="0" w:oddHBand="0" w:evenHBand="0" w:firstRowFirstColumn="0" w:firstRowLastColumn="0" w:lastRowFirstColumn="0" w:lastRowLastColumn="0"/>
            <w:tcW w:w="5000" w:type="pct"/>
          </w:tcPr>
          <w:p w14:paraId="6EEC3FA1" w14:textId="0D1DBC04" w:rsidR="00B3780C" w:rsidRPr="00131BB2" w:rsidRDefault="000B6C6D" w:rsidP="00B3780C">
            <w:pPr>
              <w:rPr>
                <w:b/>
                <w:lang w:val="es-CO"/>
              </w:rPr>
            </w:pPr>
            <w:r w:rsidRPr="00131BB2">
              <w:rPr>
                <w:b/>
                <w:lang w:val="es-CO"/>
              </w:rPr>
              <w:t xml:space="preserve">Criterio de evaluación </w:t>
            </w:r>
            <w:r w:rsidR="00297B27" w:rsidRPr="00131BB2">
              <w:rPr>
                <w:b/>
                <w:lang w:val="es-CO"/>
              </w:rPr>
              <w:t>2(a)(</w:t>
            </w:r>
            <w:r w:rsidR="00B3780C" w:rsidRPr="00131BB2">
              <w:rPr>
                <w:b/>
                <w:lang w:val="es-CO"/>
              </w:rPr>
              <w:t>c):</w:t>
            </w:r>
          </w:p>
          <w:p w14:paraId="7851F8BF" w14:textId="35FBAB20" w:rsidR="00B3780C" w:rsidRPr="00131BB2" w:rsidRDefault="00755ABE" w:rsidP="00B3780C">
            <w:pPr>
              <w:rPr>
                <w:b/>
                <w:lang w:val="es-CO"/>
              </w:rPr>
            </w:pPr>
            <w:r w:rsidRPr="00131BB2">
              <w:rPr>
                <w:lang w:val="es-CO"/>
              </w:rPr>
              <w:t>La responsabilidad por el mantenimiento de</w:t>
            </w:r>
            <w:r w:rsidR="00083255" w:rsidRPr="00131BB2">
              <w:rPr>
                <w:lang w:val="es-CO"/>
              </w:rPr>
              <w:t xml:space="preserve"> </w:t>
            </w:r>
            <w:r w:rsidRPr="00131BB2">
              <w:rPr>
                <w:lang w:val="es-CO"/>
              </w:rPr>
              <w:t xml:space="preserve">los reglamentos está claramente establecida y </w:t>
            </w:r>
            <w:r w:rsidR="00554A5F">
              <w:rPr>
                <w:lang w:val="es-CO"/>
              </w:rPr>
              <w:t>estos</w:t>
            </w:r>
            <w:r w:rsidRPr="00131BB2">
              <w:rPr>
                <w:lang w:val="es-CO"/>
              </w:rPr>
              <w:t xml:space="preserve"> se actualizan con regularidad.</w:t>
            </w:r>
          </w:p>
        </w:tc>
      </w:tr>
      <w:tr w:rsidR="00686135" w:rsidRPr="00131BB2" w14:paraId="617BFEC0" w14:textId="77777777" w:rsidTr="00ED45EE">
        <w:trPr>
          <w:cnfStyle w:val="000000100000" w:firstRow="0" w:lastRow="0" w:firstColumn="0" w:lastColumn="0" w:oddVBand="0" w:evenVBand="0" w:oddHBand="1" w:evenHBand="0" w:firstRowFirstColumn="0" w:firstRowLastColumn="0" w:lastRowFirstColumn="0" w:lastRowLastColumn="0"/>
          <w:trHeight w:val="366"/>
        </w:trPr>
        <w:tc>
          <w:tcPr>
            <w:cnfStyle w:val="000010000000" w:firstRow="0" w:lastRow="0" w:firstColumn="0" w:lastColumn="0" w:oddVBand="1" w:evenVBand="0" w:oddHBand="0" w:evenHBand="0" w:firstRowFirstColumn="0" w:firstRowLastColumn="0" w:lastRowFirstColumn="0" w:lastRowLastColumn="0"/>
            <w:tcW w:w="5000" w:type="pct"/>
            <w:shd w:val="clear" w:color="auto" w:fill="FFFFFF" w:themeFill="background1"/>
          </w:tcPr>
          <w:p w14:paraId="36792B39" w14:textId="2BD40361" w:rsidR="00686135" w:rsidRPr="00131BB2" w:rsidRDefault="00686135" w:rsidP="00ED45EE">
            <w:pPr>
              <w:rPr>
                <w:lang w:val="es-CO"/>
              </w:rPr>
            </w:pPr>
            <w:r w:rsidRPr="00131BB2">
              <w:rPr>
                <w:b/>
                <w:lang w:val="es-CO"/>
              </w:rPr>
              <w:t>Conclusión</w:t>
            </w:r>
            <w:r w:rsidRPr="00131BB2">
              <w:rPr>
                <w:lang w:val="es-CO"/>
              </w:rPr>
              <w:t xml:space="preserve">: </w:t>
            </w:r>
            <w:sdt>
              <w:sdtPr>
                <w:rPr>
                  <w:lang w:val="es-CO"/>
                </w:rPr>
                <w:alias w:val="Conclusion"/>
                <w:tag w:val="Conclusion"/>
                <w:id w:val="1184936103"/>
                <w:placeholder>
                  <w:docPart w:val="22B1623930444CEE9F1198C3B3F5D559"/>
                </w:placeholder>
                <w:showingPlcHdr/>
                <w:dropDownList>
                  <w:listItem w:value="Choose an item."/>
                  <w:listItem w:displayText="Brecha de alto riesgo + bandera roja" w:value="Brecha de alto riesgo + bandera roja"/>
                  <w:listItem w:displayText="Brecha de alto riesgo" w:value="Brecha de alto riesgo"/>
                  <w:listItem w:displayText="Brecha de riesgo medio" w:value="Brecha de riesgo medio"/>
                  <w:listItem w:displayText="Brecha de bajo riesgo" w:value="Brecha de bajo riesgo"/>
                  <w:listItem w:displayText="Sin brecha" w:value="Sin brecha"/>
                </w:dropDownList>
              </w:sdtPr>
              <w:sdtEndPr/>
              <w:sdtContent>
                <w:r w:rsidR="00F3549F" w:rsidRPr="00131BB2">
                  <w:rPr>
                    <w:rStyle w:val="PlaceholderText"/>
                    <w:lang w:val="es-CO"/>
                  </w:rPr>
                  <w:t>Choose an item.</w:t>
                </w:r>
              </w:sdtContent>
            </w:sdt>
          </w:p>
        </w:tc>
      </w:tr>
      <w:tr w:rsidR="00B3780C" w:rsidRPr="00131BB2" w14:paraId="7A804519" w14:textId="77777777" w:rsidTr="004E16A4">
        <w:trPr>
          <w:trHeight w:val="526"/>
        </w:trPr>
        <w:tc>
          <w:tcPr>
            <w:cnfStyle w:val="000010000000" w:firstRow="0" w:lastRow="0" w:firstColumn="0" w:lastColumn="0" w:oddVBand="1" w:evenVBand="0" w:oddHBand="0" w:evenHBand="0" w:firstRowFirstColumn="0" w:firstRowLastColumn="0" w:lastRowFirstColumn="0" w:lastRowLastColumn="0"/>
            <w:tcW w:w="5000" w:type="pct"/>
            <w:shd w:val="clear" w:color="auto" w:fill="FFFFFF" w:themeFill="background1"/>
          </w:tcPr>
          <w:p w14:paraId="65293FC5" w14:textId="143AA97C" w:rsidR="00B3780C" w:rsidRPr="00131BB2" w:rsidRDefault="000B6C6D" w:rsidP="004631DE">
            <w:pPr>
              <w:jc w:val="left"/>
              <w:rPr>
                <w:b/>
                <w:lang w:val="es-CO"/>
              </w:rPr>
            </w:pPr>
            <w:r w:rsidRPr="00131BB2">
              <w:rPr>
                <w:b/>
                <w:lang w:val="es-CO"/>
              </w:rPr>
              <w:t>Análisis cualitativo</w:t>
            </w:r>
            <w:r w:rsidR="00F47E0B" w:rsidRPr="00131BB2">
              <w:rPr>
                <w:b/>
                <w:lang w:val="es-CO"/>
              </w:rPr>
              <w:br/>
            </w:r>
          </w:p>
        </w:tc>
      </w:tr>
      <w:tr w:rsidR="00B3780C" w:rsidRPr="00131BB2" w14:paraId="1482C42B" w14:textId="77777777" w:rsidTr="004E16A4">
        <w:trPr>
          <w:cnfStyle w:val="000000100000" w:firstRow="0" w:lastRow="0" w:firstColumn="0" w:lastColumn="0" w:oddVBand="0" w:evenVBand="0" w:oddHBand="1" w:evenHBand="0" w:firstRowFirstColumn="0" w:firstRowLastColumn="0" w:lastRowFirstColumn="0" w:lastRowLastColumn="0"/>
          <w:trHeight w:val="526"/>
        </w:trPr>
        <w:tc>
          <w:tcPr>
            <w:cnfStyle w:val="000010000000" w:firstRow="0" w:lastRow="0" w:firstColumn="0" w:lastColumn="0" w:oddVBand="1" w:evenVBand="0" w:oddHBand="0" w:evenHBand="0" w:firstRowFirstColumn="0" w:firstRowLastColumn="0" w:lastRowFirstColumn="0" w:lastRowLastColumn="0"/>
            <w:tcW w:w="5000" w:type="pct"/>
            <w:shd w:val="clear" w:color="auto" w:fill="FFFFFF" w:themeFill="background1"/>
          </w:tcPr>
          <w:p w14:paraId="3687D853" w14:textId="22E99129" w:rsidR="00B3780C" w:rsidRPr="00131BB2" w:rsidRDefault="000B6C6D" w:rsidP="004631DE">
            <w:pPr>
              <w:jc w:val="left"/>
              <w:rPr>
                <w:b/>
                <w:lang w:val="es-CO"/>
              </w:rPr>
            </w:pPr>
            <w:r w:rsidRPr="00131BB2">
              <w:rPr>
                <w:b/>
                <w:lang w:val="es-CO"/>
              </w:rPr>
              <w:t>Análisis de brechas</w:t>
            </w:r>
            <w:r w:rsidR="00F47E0B" w:rsidRPr="00131BB2">
              <w:rPr>
                <w:b/>
                <w:lang w:val="es-CO"/>
              </w:rPr>
              <w:br/>
            </w:r>
          </w:p>
        </w:tc>
      </w:tr>
      <w:tr w:rsidR="00B3780C" w:rsidRPr="00131BB2" w14:paraId="10488B98" w14:textId="77777777" w:rsidTr="004E16A4">
        <w:trPr>
          <w:trHeight w:val="526"/>
        </w:trPr>
        <w:tc>
          <w:tcPr>
            <w:cnfStyle w:val="000010000000" w:firstRow="0" w:lastRow="0" w:firstColumn="0" w:lastColumn="0" w:oddVBand="1" w:evenVBand="0" w:oddHBand="0" w:evenHBand="0" w:firstRowFirstColumn="0" w:firstRowLastColumn="0" w:lastRowFirstColumn="0" w:lastRowLastColumn="0"/>
            <w:tcW w:w="5000" w:type="pct"/>
            <w:shd w:val="clear" w:color="auto" w:fill="FFFFFF" w:themeFill="background1"/>
          </w:tcPr>
          <w:p w14:paraId="2A336222" w14:textId="5B473B94" w:rsidR="00B3780C" w:rsidRPr="00131BB2" w:rsidRDefault="000B6C6D" w:rsidP="004631DE">
            <w:pPr>
              <w:jc w:val="left"/>
              <w:rPr>
                <w:b/>
                <w:lang w:val="es-CO"/>
              </w:rPr>
            </w:pPr>
            <w:r w:rsidRPr="00131BB2">
              <w:rPr>
                <w:b/>
                <w:lang w:val="es-CO"/>
              </w:rPr>
              <w:t>Recomendaciones</w:t>
            </w:r>
            <w:r w:rsidR="00F47E0B" w:rsidRPr="00131BB2">
              <w:rPr>
                <w:b/>
                <w:lang w:val="es-CO"/>
              </w:rPr>
              <w:br/>
            </w:r>
          </w:p>
        </w:tc>
      </w:tr>
      <w:tr w:rsidR="00B3780C" w:rsidRPr="002954F6" w14:paraId="3DB1A607" w14:textId="77777777" w:rsidTr="00B3780C">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299"/>
        </w:trPr>
        <w:tc>
          <w:tcPr>
            <w:cnfStyle w:val="001000000000" w:firstRow="0" w:lastRow="0" w:firstColumn="1" w:lastColumn="0" w:oddVBand="0" w:evenVBand="0" w:oddHBand="0" w:evenHBand="0" w:firstRowFirstColumn="0" w:firstRowLastColumn="0" w:lastRowFirstColumn="0" w:lastRowLastColumn="0"/>
            <w:tcW w:w="5000" w:type="pct"/>
            <w:shd w:val="clear" w:color="auto" w:fill="FCE0AE" w:themeFill="accent1" w:themeFillTint="66"/>
          </w:tcPr>
          <w:p w14:paraId="1F67FE82" w14:textId="5AA69CB6" w:rsidR="00B3780C" w:rsidRPr="00131BB2" w:rsidRDefault="000B6C6D" w:rsidP="00B3780C">
            <w:pPr>
              <w:jc w:val="center"/>
              <w:rPr>
                <w:b w:val="0"/>
                <w:lang w:val="es-CO"/>
              </w:rPr>
            </w:pPr>
            <w:r w:rsidRPr="00131BB2">
              <w:rPr>
                <w:lang w:val="es-CO"/>
              </w:rPr>
              <w:t>Subindicador</w:t>
            </w:r>
            <w:r w:rsidR="00B3780C" w:rsidRPr="00131BB2">
              <w:rPr>
                <w:lang w:val="es-CO"/>
              </w:rPr>
              <w:t xml:space="preserve"> 2(b) </w:t>
            </w:r>
          </w:p>
          <w:p w14:paraId="6DD5C9F5" w14:textId="4EBDEC7A" w:rsidR="00B3780C" w:rsidRPr="00131BB2" w:rsidRDefault="00755ABE" w:rsidP="00B3780C">
            <w:pPr>
              <w:jc w:val="center"/>
              <w:rPr>
                <w:lang w:val="es-CO"/>
              </w:rPr>
            </w:pPr>
            <w:r w:rsidRPr="00131BB2">
              <w:rPr>
                <w:lang w:val="es-CO"/>
              </w:rPr>
              <w:t>Documentos modelo de contrataciones públicas para bienes, obras y servicios</w:t>
            </w:r>
          </w:p>
        </w:tc>
      </w:tr>
      <w:tr w:rsidR="00B3780C" w:rsidRPr="002954F6" w14:paraId="055DF2E3" w14:textId="77777777" w:rsidTr="00CB0C58">
        <w:tblPrEx>
          <w:tblLook w:val="04A0" w:firstRow="1" w:lastRow="0" w:firstColumn="1" w:lastColumn="0" w:noHBand="0" w:noVBand="1"/>
        </w:tblPrEx>
        <w:trPr>
          <w:trHeight w:val="299"/>
        </w:trPr>
        <w:tc>
          <w:tcPr>
            <w:cnfStyle w:val="001000000000" w:firstRow="0" w:lastRow="0" w:firstColumn="1" w:lastColumn="0" w:oddVBand="0" w:evenVBand="0" w:oddHBand="0" w:evenHBand="0" w:firstRowFirstColumn="0" w:firstRowLastColumn="0" w:lastRowFirstColumn="0" w:lastRowLastColumn="0"/>
            <w:tcW w:w="5000" w:type="pct"/>
            <w:shd w:val="clear" w:color="auto" w:fill="FDEFD6" w:themeFill="accent1" w:themeFillTint="33"/>
          </w:tcPr>
          <w:p w14:paraId="14E6F6D3" w14:textId="0F8EB133" w:rsidR="00B3780C" w:rsidRPr="00131BB2" w:rsidRDefault="000B6C6D" w:rsidP="00B3780C">
            <w:pPr>
              <w:rPr>
                <w:b w:val="0"/>
                <w:lang w:val="es-CO"/>
              </w:rPr>
            </w:pPr>
            <w:r w:rsidRPr="00131BB2">
              <w:rPr>
                <w:lang w:val="es-CO"/>
              </w:rPr>
              <w:t xml:space="preserve">Criterio de evaluación </w:t>
            </w:r>
            <w:r w:rsidR="00297B27" w:rsidRPr="00131BB2">
              <w:rPr>
                <w:lang w:val="es-CO"/>
              </w:rPr>
              <w:t>2(b)(</w:t>
            </w:r>
            <w:r w:rsidR="00B3780C" w:rsidRPr="00131BB2">
              <w:rPr>
                <w:lang w:val="es-CO"/>
              </w:rPr>
              <w:t>a):</w:t>
            </w:r>
          </w:p>
          <w:p w14:paraId="7B97B093" w14:textId="799ADC10" w:rsidR="00B3780C" w:rsidRPr="00131BB2" w:rsidRDefault="00755ABE" w:rsidP="00B3780C">
            <w:pPr>
              <w:rPr>
                <w:b w:val="0"/>
                <w:lang w:val="es-CO"/>
              </w:rPr>
            </w:pPr>
            <w:r w:rsidRPr="00131BB2">
              <w:rPr>
                <w:b w:val="0"/>
                <w:lang w:val="es-CO"/>
              </w:rPr>
              <w:t>Se proveen documentos de contratación modelo para usar para una amplia gama de bienes, obras y Servicios, incluyendo servicios de consultoría proporcionados por organismos del gobierno</w:t>
            </w:r>
            <w:r w:rsidR="00B3780C" w:rsidRPr="00131BB2">
              <w:rPr>
                <w:b w:val="0"/>
                <w:lang w:val="es-CO"/>
              </w:rPr>
              <w:t>.</w:t>
            </w:r>
          </w:p>
        </w:tc>
      </w:tr>
      <w:tr w:rsidR="00686135" w:rsidRPr="00131BB2" w14:paraId="434F56A8" w14:textId="77777777" w:rsidTr="00ED45EE">
        <w:trPr>
          <w:cnfStyle w:val="000000100000" w:firstRow="0" w:lastRow="0" w:firstColumn="0" w:lastColumn="0" w:oddVBand="0" w:evenVBand="0" w:oddHBand="1" w:evenHBand="0" w:firstRowFirstColumn="0" w:firstRowLastColumn="0" w:lastRowFirstColumn="0" w:lastRowLastColumn="0"/>
          <w:trHeight w:val="366"/>
        </w:trPr>
        <w:tc>
          <w:tcPr>
            <w:cnfStyle w:val="000010000000" w:firstRow="0" w:lastRow="0" w:firstColumn="0" w:lastColumn="0" w:oddVBand="1" w:evenVBand="0" w:oddHBand="0" w:evenHBand="0" w:firstRowFirstColumn="0" w:firstRowLastColumn="0" w:lastRowFirstColumn="0" w:lastRowLastColumn="0"/>
            <w:tcW w:w="5000" w:type="pct"/>
            <w:shd w:val="clear" w:color="auto" w:fill="FFFFFF" w:themeFill="background1"/>
          </w:tcPr>
          <w:p w14:paraId="6B08952A" w14:textId="3C3F3CDB" w:rsidR="00686135" w:rsidRPr="00131BB2" w:rsidRDefault="00686135" w:rsidP="00ED45EE">
            <w:pPr>
              <w:rPr>
                <w:lang w:val="es-CO"/>
              </w:rPr>
            </w:pPr>
            <w:r w:rsidRPr="00131BB2">
              <w:rPr>
                <w:b/>
                <w:lang w:val="es-CO"/>
              </w:rPr>
              <w:t>Conclusión</w:t>
            </w:r>
            <w:r w:rsidRPr="00131BB2">
              <w:rPr>
                <w:lang w:val="es-CO"/>
              </w:rPr>
              <w:t xml:space="preserve">: </w:t>
            </w:r>
            <w:sdt>
              <w:sdtPr>
                <w:rPr>
                  <w:lang w:val="es-CO"/>
                </w:rPr>
                <w:alias w:val="Conclusion"/>
                <w:tag w:val="Conclusion"/>
                <w:id w:val="554892838"/>
                <w:placeholder>
                  <w:docPart w:val="AD84106A4D814C9B9B2D1A45DAE269C8"/>
                </w:placeholder>
                <w:showingPlcHdr/>
                <w:dropDownList>
                  <w:listItem w:value="Choose an item."/>
                  <w:listItem w:displayText="Brecha de alto riesgo + bandera roja" w:value="Brecha de alto riesgo + bandera roja"/>
                  <w:listItem w:displayText="Brecha de alto riesgo" w:value="Brecha de alto riesgo"/>
                  <w:listItem w:displayText="Brecha de riesgo medio" w:value="Brecha de riesgo medio"/>
                  <w:listItem w:displayText="Brecha de bajo riesgo" w:value="Brecha de bajo riesgo"/>
                  <w:listItem w:displayText="Sin brecha" w:value="Sin brecha"/>
                </w:dropDownList>
              </w:sdtPr>
              <w:sdtEndPr/>
              <w:sdtContent>
                <w:r w:rsidR="00F3549F" w:rsidRPr="00131BB2">
                  <w:rPr>
                    <w:rStyle w:val="PlaceholderText"/>
                    <w:lang w:val="es-CO"/>
                  </w:rPr>
                  <w:t>Choose an item.</w:t>
                </w:r>
              </w:sdtContent>
            </w:sdt>
          </w:p>
        </w:tc>
      </w:tr>
      <w:tr w:rsidR="00B3780C" w:rsidRPr="00131BB2" w14:paraId="244B5699" w14:textId="77777777" w:rsidTr="004E16A4">
        <w:tblPrEx>
          <w:tblLook w:val="04A0" w:firstRow="1" w:lastRow="0" w:firstColumn="1" w:lastColumn="0" w:noHBand="0" w:noVBand="1"/>
        </w:tblPrEx>
        <w:trPr>
          <w:trHeight w:val="770"/>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06EBEF63" w14:textId="58DC163A" w:rsidR="00B3780C" w:rsidRPr="00131BB2" w:rsidRDefault="000B6C6D" w:rsidP="004631DE">
            <w:pPr>
              <w:jc w:val="left"/>
              <w:rPr>
                <w:b w:val="0"/>
                <w:lang w:val="es-CO"/>
              </w:rPr>
            </w:pPr>
            <w:r w:rsidRPr="00131BB2">
              <w:rPr>
                <w:lang w:val="es-CO"/>
              </w:rPr>
              <w:t>Análisis cualitativo</w:t>
            </w:r>
            <w:r w:rsidR="00F47E0B" w:rsidRPr="00131BB2">
              <w:rPr>
                <w:lang w:val="es-CO"/>
              </w:rPr>
              <w:br/>
            </w:r>
          </w:p>
        </w:tc>
      </w:tr>
      <w:tr w:rsidR="00B3780C" w:rsidRPr="00131BB2" w14:paraId="07F9A384" w14:textId="77777777" w:rsidTr="004E16A4">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856"/>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33EF8CCF" w14:textId="15C5E115" w:rsidR="00B3780C" w:rsidRPr="00131BB2" w:rsidRDefault="000B6C6D" w:rsidP="004631DE">
            <w:pPr>
              <w:jc w:val="left"/>
              <w:rPr>
                <w:b w:val="0"/>
                <w:lang w:val="es-CO"/>
              </w:rPr>
            </w:pPr>
            <w:r w:rsidRPr="00131BB2">
              <w:rPr>
                <w:lang w:val="es-CO"/>
              </w:rPr>
              <w:lastRenderedPageBreak/>
              <w:t>Análisis de brechas</w:t>
            </w:r>
            <w:r w:rsidR="00F47E0B" w:rsidRPr="00131BB2">
              <w:rPr>
                <w:lang w:val="es-CO"/>
              </w:rPr>
              <w:br/>
            </w:r>
          </w:p>
        </w:tc>
      </w:tr>
      <w:tr w:rsidR="00B3780C" w:rsidRPr="00131BB2" w14:paraId="2DD15321" w14:textId="77777777" w:rsidTr="004E16A4">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7416E80E" w14:textId="322D742F" w:rsidR="00B3780C" w:rsidRPr="00131BB2" w:rsidRDefault="000B6C6D" w:rsidP="004631DE">
            <w:pPr>
              <w:jc w:val="left"/>
              <w:rPr>
                <w:b w:val="0"/>
                <w:lang w:val="es-CO"/>
              </w:rPr>
            </w:pPr>
            <w:r w:rsidRPr="00131BB2">
              <w:rPr>
                <w:lang w:val="es-CO"/>
              </w:rPr>
              <w:t>Recomendaciones</w:t>
            </w:r>
            <w:r w:rsidR="00F47E0B" w:rsidRPr="00131BB2">
              <w:rPr>
                <w:lang w:val="es-CO"/>
              </w:rPr>
              <w:br/>
            </w:r>
          </w:p>
        </w:tc>
      </w:tr>
      <w:tr w:rsidR="00B3780C" w:rsidRPr="002954F6" w14:paraId="268321C8" w14:textId="77777777" w:rsidTr="004469EC">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5000" w:type="pct"/>
          </w:tcPr>
          <w:p w14:paraId="024D2463" w14:textId="6BC84066" w:rsidR="00B3780C" w:rsidRPr="00131BB2" w:rsidRDefault="000B6C6D" w:rsidP="00B3780C">
            <w:pPr>
              <w:rPr>
                <w:b w:val="0"/>
                <w:lang w:val="es-CO"/>
              </w:rPr>
            </w:pPr>
            <w:r w:rsidRPr="00131BB2">
              <w:rPr>
                <w:lang w:val="es-CO"/>
              </w:rPr>
              <w:t xml:space="preserve">Criterio de evaluación </w:t>
            </w:r>
            <w:r w:rsidR="00297B27" w:rsidRPr="00131BB2">
              <w:rPr>
                <w:lang w:val="es-CO"/>
              </w:rPr>
              <w:t>2(b)(</w:t>
            </w:r>
            <w:r w:rsidR="00B3780C" w:rsidRPr="00131BB2">
              <w:rPr>
                <w:lang w:val="es-CO"/>
              </w:rPr>
              <w:t>b):</w:t>
            </w:r>
          </w:p>
          <w:p w14:paraId="64798F81" w14:textId="58B28A43" w:rsidR="00B3780C" w:rsidRPr="00131BB2" w:rsidRDefault="00755ABE" w:rsidP="00B3780C">
            <w:pPr>
              <w:rPr>
                <w:b w:val="0"/>
                <w:lang w:val="es-CO"/>
              </w:rPr>
            </w:pPr>
            <w:r w:rsidRPr="00131BB2">
              <w:rPr>
                <w:b w:val="0"/>
                <w:lang w:val="es-CO"/>
              </w:rPr>
              <w:t>Como mínimo, hay un conjunto estandarizado y obligatorio de cláusulas o plantillas que reflejan el marco legal. Estas cláusulas pueden usarse en documentos preparados para licitaciones/ofertas competitivas</w:t>
            </w:r>
            <w:r w:rsidR="00B3780C" w:rsidRPr="00131BB2">
              <w:rPr>
                <w:b w:val="0"/>
                <w:lang w:val="es-CO"/>
              </w:rPr>
              <w:t>.</w:t>
            </w:r>
          </w:p>
        </w:tc>
      </w:tr>
      <w:tr w:rsidR="00686135" w:rsidRPr="00131BB2" w14:paraId="612189A3" w14:textId="77777777" w:rsidTr="00ED45EE">
        <w:trPr>
          <w:trHeight w:val="366"/>
        </w:trPr>
        <w:tc>
          <w:tcPr>
            <w:cnfStyle w:val="000010000000" w:firstRow="0" w:lastRow="0" w:firstColumn="0" w:lastColumn="0" w:oddVBand="1" w:evenVBand="0" w:oddHBand="0" w:evenHBand="0" w:firstRowFirstColumn="0" w:firstRowLastColumn="0" w:lastRowFirstColumn="0" w:lastRowLastColumn="0"/>
            <w:tcW w:w="5000" w:type="pct"/>
            <w:shd w:val="clear" w:color="auto" w:fill="FFFFFF" w:themeFill="background1"/>
          </w:tcPr>
          <w:p w14:paraId="071C3B74" w14:textId="4C8DD8A1" w:rsidR="00686135" w:rsidRPr="00131BB2" w:rsidRDefault="00686135" w:rsidP="00ED45EE">
            <w:pPr>
              <w:rPr>
                <w:lang w:val="es-CO"/>
              </w:rPr>
            </w:pPr>
            <w:r w:rsidRPr="00131BB2">
              <w:rPr>
                <w:b/>
                <w:lang w:val="es-CO"/>
              </w:rPr>
              <w:t>Conclusión</w:t>
            </w:r>
            <w:r w:rsidRPr="00131BB2">
              <w:rPr>
                <w:lang w:val="es-CO"/>
              </w:rPr>
              <w:t xml:space="preserve">: </w:t>
            </w:r>
            <w:sdt>
              <w:sdtPr>
                <w:rPr>
                  <w:lang w:val="es-CO"/>
                </w:rPr>
                <w:alias w:val="Conclusion"/>
                <w:tag w:val="Conclusion"/>
                <w:id w:val="-1507580193"/>
                <w:placeholder>
                  <w:docPart w:val="A7DB2E4B175E493EA9754BE449FB93B6"/>
                </w:placeholder>
                <w:showingPlcHdr/>
                <w:dropDownList>
                  <w:listItem w:value="Choose an item."/>
                  <w:listItem w:displayText="Brecha de alto riesgo + bandera roja" w:value="Brecha de alto riesgo + bandera roja"/>
                  <w:listItem w:displayText="Brecha de alto riesgo" w:value="Brecha de alto riesgo"/>
                  <w:listItem w:displayText="Brecha de riesgo medio" w:value="Brecha de riesgo medio"/>
                  <w:listItem w:displayText="Brecha de bajo riesgo" w:value="Brecha de bajo riesgo"/>
                  <w:listItem w:displayText="Sin brecha" w:value="Sin brecha"/>
                </w:dropDownList>
              </w:sdtPr>
              <w:sdtEndPr/>
              <w:sdtContent>
                <w:r w:rsidR="00F3549F" w:rsidRPr="00131BB2">
                  <w:rPr>
                    <w:rStyle w:val="PlaceholderText"/>
                    <w:lang w:val="es-CO"/>
                  </w:rPr>
                  <w:t>Choose an item.</w:t>
                </w:r>
              </w:sdtContent>
            </w:sdt>
          </w:p>
        </w:tc>
      </w:tr>
      <w:tr w:rsidR="00B3780C" w:rsidRPr="00131BB2" w14:paraId="75AC3839" w14:textId="77777777" w:rsidTr="004E16A4">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29211841" w14:textId="140DC9C1" w:rsidR="00B3780C" w:rsidRPr="00131BB2" w:rsidRDefault="000B6C6D" w:rsidP="004631DE">
            <w:pPr>
              <w:jc w:val="left"/>
              <w:rPr>
                <w:b w:val="0"/>
                <w:lang w:val="es-CO"/>
              </w:rPr>
            </w:pPr>
            <w:r w:rsidRPr="00131BB2">
              <w:rPr>
                <w:lang w:val="es-CO"/>
              </w:rPr>
              <w:t>Análisis cualitativo</w:t>
            </w:r>
            <w:r w:rsidR="00F47E0B" w:rsidRPr="00131BB2">
              <w:rPr>
                <w:lang w:val="es-CO"/>
              </w:rPr>
              <w:br/>
            </w:r>
          </w:p>
        </w:tc>
      </w:tr>
      <w:tr w:rsidR="00B3780C" w:rsidRPr="00131BB2" w14:paraId="47EB14C9" w14:textId="77777777" w:rsidTr="004E16A4">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0F86F82A" w14:textId="2EC41726" w:rsidR="00B3780C" w:rsidRPr="00131BB2" w:rsidRDefault="000B6C6D" w:rsidP="004631DE">
            <w:pPr>
              <w:jc w:val="left"/>
              <w:rPr>
                <w:b w:val="0"/>
                <w:lang w:val="es-CO"/>
              </w:rPr>
            </w:pPr>
            <w:r w:rsidRPr="00131BB2">
              <w:rPr>
                <w:lang w:val="es-CO"/>
              </w:rPr>
              <w:t>Análisis de brechas</w:t>
            </w:r>
            <w:r w:rsidR="00F47E0B" w:rsidRPr="00131BB2">
              <w:rPr>
                <w:lang w:val="es-CO"/>
              </w:rPr>
              <w:br/>
            </w:r>
          </w:p>
        </w:tc>
      </w:tr>
      <w:tr w:rsidR="00B3780C" w:rsidRPr="00131BB2" w14:paraId="1EBB6801" w14:textId="77777777" w:rsidTr="004E16A4">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4C4F7153" w14:textId="07812AF5" w:rsidR="00B3780C" w:rsidRPr="00131BB2" w:rsidRDefault="000B6C6D" w:rsidP="004631DE">
            <w:pPr>
              <w:jc w:val="left"/>
              <w:rPr>
                <w:b w:val="0"/>
                <w:lang w:val="es-CO"/>
              </w:rPr>
            </w:pPr>
            <w:r w:rsidRPr="00131BB2">
              <w:rPr>
                <w:lang w:val="es-CO"/>
              </w:rPr>
              <w:t>Recomendaciones</w:t>
            </w:r>
            <w:r w:rsidR="00F47E0B" w:rsidRPr="00131BB2">
              <w:rPr>
                <w:lang w:val="es-CO"/>
              </w:rPr>
              <w:br/>
            </w:r>
          </w:p>
        </w:tc>
      </w:tr>
      <w:tr w:rsidR="00B3780C" w:rsidRPr="002954F6" w14:paraId="26A57EE7" w14:textId="77777777" w:rsidTr="00CB0C58">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FDEFD6" w:themeFill="accent1" w:themeFillTint="33"/>
          </w:tcPr>
          <w:p w14:paraId="6C17457B" w14:textId="48EF9B49" w:rsidR="00B3780C" w:rsidRPr="00131BB2" w:rsidRDefault="000B6C6D" w:rsidP="00B3780C">
            <w:pPr>
              <w:rPr>
                <w:b w:val="0"/>
                <w:lang w:val="es-CO"/>
              </w:rPr>
            </w:pPr>
            <w:r w:rsidRPr="00131BB2">
              <w:rPr>
                <w:lang w:val="es-CO"/>
              </w:rPr>
              <w:t xml:space="preserve">Criterio de evaluación </w:t>
            </w:r>
            <w:r w:rsidR="00297B27" w:rsidRPr="00131BB2">
              <w:rPr>
                <w:lang w:val="es-CO"/>
              </w:rPr>
              <w:t>2(b)(</w:t>
            </w:r>
            <w:r w:rsidR="00B3780C" w:rsidRPr="00131BB2">
              <w:rPr>
                <w:lang w:val="es-CO"/>
              </w:rPr>
              <w:t>c):</w:t>
            </w:r>
          </w:p>
          <w:p w14:paraId="53D17C97" w14:textId="60D3A57C" w:rsidR="00B3780C" w:rsidRPr="00131BB2" w:rsidRDefault="00755ABE" w:rsidP="00B3780C">
            <w:pPr>
              <w:rPr>
                <w:b w:val="0"/>
                <w:lang w:val="es-CO"/>
              </w:rPr>
            </w:pPr>
            <w:r w:rsidRPr="00131BB2">
              <w:rPr>
                <w:b w:val="0"/>
                <w:lang w:val="es-CO"/>
              </w:rPr>
              <w:t>Los documentos se actualizan y se encuentra claramente definida la responsabilidad de su preparación y actualización</w:t>
            </w:r>
            <w:r w:rsidR="00B3780C" w:rsidRPr="00131BB2">
              <w:rPr>
                <w:b w:val="0"/>
                <w:lang w:val="es-CO"/>
              </w:rPr>
              <w:t>.</w:t>
            </w:r>
          </w:p>
        </w:tc>
      </w:tr>
      <w:tr w:rsidR="00686135" w:rsidRPr="00131BB2" w14:paraId="68E430AE" w14:textId="77777777" w:rsidTr="00ED45EE">
        <w:trPr>
          <w:cnfStyle w:val="000000100000" w:firstRow="0" w:lastRow="0" w:firstColumn="0" w:lastColumn="0" w:oddVBand="0" w:evenVBand="0" w:oddHBand="1" w:evenHBand="0" w:firstRowFirstColumn="0" w:firstRowLastColumn="0" w:lastRowFirstColumn="0" w:lastRowLastColumn="0"/>
          <w:trHeight w:val="366"/>
        </w:trPr>
        <w:tc>
          <w:tcPr>
            <w:cnfStyle w:val="000010000000" w:firstRow="0" w:lastRow="0" w:firstColumn="0" w:lastColumn="0" w:oddVBand="1" w:evenVBand="0" w:oddHBand="0" w:evenHBand="0" w:firstRowFirstColumn="0" w:firstRowLastColumn="0" w:lastRowFirstColumn="0" w:lastRowLastColumn="0"/>
            <w:tcW w:w="5000" w:type="pct"/>
            <w:shd w:val="clear" w:color="auto" w:fill="FFFFFF" w:themeFill="background1"/>
          </w:tcPr>
          <w:p w14:paraId="4AA9A322" w14:textId="04B4FD67" w:rsidR="00686135" w:rsidRPr="00131BB2" w:rsidRDefault="00686135" w:rsidP="00ED45EE">
            <w:pPr>
              <w:rPr>
                <w:lang w:val="es-CO"/>
              </w:rPr>
            </w:pPr>
            <w:r w:rsidRPr="00131BB2">
              <w:rPr>
                <w:b/>
                <w:lang w:val="es-CO"/>
              </w:rPr>
              <w:t>Conclusión</w:t>
            </w:r>
            <w:r w:rsidRPr="00131BB2">
              <w:rPr>
                <w:lang w:val="es-CO"/>
              </w:rPr>
              <w:t xml:space="preserve">: </w:t>
            </w:r>
            <w:sdt>
              <w:sdtPr>
                <w:rPr>
                  <w:lang w:val="es-CO"/>
                </w:rPr>
                <w:alias w:val="Conclusion"/>
                <w:tag w:val="Conclusion"/>
                <w:id w:val="-241109936"/>
                <w:placeholder>
                  <w:docPart w:val="4648E2B19FCD4C4F9DF86E111FE5C6FE"/>
                </w:placeholder>
                <w:showingPlcHdr/>
                <w:dropDownList>
                  <w:listItem w:value="Choose an item."/>
                  <w:listItem w:displayText="Brecha de alto riesgo + bandera roja" w:value="Brecha de alto riesgo + bandera roja"/>
                  <w:listItem w:displayText="Brecha de alto riesgo" w:value="Brecha de alto riesgo"/>
                  <w:listItem w:displayText="Brecha de riesgo medio" w:value="Brecha de riesgo medio"/>
                  <w:listItem w:displayText="Brecha de bajo riesgo" w:value="Brecha de bajo riesgo"/>
                  <w:listItem w:displayText="Sin brecha" w:value="Sin brecha"/>
                </w:dropDownList>
              </w:sdtPr>
              <w:sdtEndPr/>
              <w:sdtContent>
                <w:r w:rsidR="00F3549F" w:rsidRPr="00131BB2">
                  <w:rPr>
                    <w:rStyle w:val="PlaceholderText"/>
                    <w:lang w:val="es-CO"/>
                  </w:rPr>
                  <w:t>Choose an item.</w:t>
                </w:r>
              </w:sdtContent>
            </w:sdt>
          </w:p>
        </w:tc>
      </w:tr>
      <w:tr w:rsidR="00B3780C" w:rsidRPr="00131BB2" w14:paraId="3EB2DFB8" w14:textId="77777777" w:rsidTr="004E16A4">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5382097D" w14:textId="3BD86D77" w:rsidR="00B3780C" w:rsidRPr="00131BB2" w:rsidRDefault="000B6C6D" w:rsidP="004631DE">
            <w:pPr>
              <w:jc w:val="left"/>
              <w:rPr>
                <w:b w:val="0"/>
                <w:lang w:val="es-CO"/>
              </w:rPr>
            </w:pPr>
            <w:r w:rsidRPr="00131BB2">
              <w:rPr>
                <w:lang w:val="es-CO"/>
              </w:rPr>
              <w:t>Análisis cualitativo</w:t>
            </w:r>
            <w:r w:rsidR="00F47E0B" w:rsidRPr="00131BB2">
              <w:rPr>
                <w:lang w:val="es-CO"/>
              </w:rPr>
              <w:br/>
            </w:r>
          </w:p>
        </w:tc>
      </w:tr>
      <w:tr w:rsidR="00B3780C" w:rsidRPr="00131BB2" w14:paraId="1F61C42E" w14:textId="77777777" w:rsidTr="004E16A4">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5A6CEA34" w14:textId="68ECDF88" w:rsidR="00B3780C" w:rsidRPr="00131BB2" w:rsidRDefault="000B6C6D" w:rsidP="004631DE">
            <w:pPr>
              <w:jc w:val="left"/>
              <w:rPr>
                <w:b w:val="0"/>
                <w:lang w:val="es-CO"/>
              </w:rPr>
            </w:pPr>
            <w:r w:rsidRPr="00131BB2">
              <w:rPr>
                <w:lang w:val="es-CO"/>
              </w:rPr>
              <w:t>Análisis de brechas</w:t>
            </w:r>
            <w:r w:rsidR="00F47E0B" w:rsidRPr="00131BB2">
              <w:rPr>
                <w:lang w:val="es-CO"/>
              </w:rPr>
              <w:br/>
            </w:r>
          </w:p>
        </w:tc>
      </w:tr>
      <w:tr w:rsidR="00B3780C" w:rsidRPr="00131BB2" w14:paraId="7D9FB4F0" w14:textId="77777777" w:rsidTr="004E16A4">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683613BA" w14:textId="620AD7FB" w:rsidR="00B3780C" w:rsidRPr="00131BB2" w:rsidRDefault="000B6C6D" w:rsidP="004631DE">
            <w:pPr>
              <w:jc w:val="left"/>
              <w:rPr>
                <w:b w:val="0"/>
                <w:lang w:val="es-CO"/>
              </w:rPr>
            </w:pPr>
            <w:r w:rsidRPr="00131BB2">
              <w:rPr>
                <w:lang w:val="es-CO"/>
              </w:rPr>
              <w:t>Recomendaciones</w:t>
            </w:r>
            <w:r w:rsidR="00F47E0B" w:rsidRPr="00131BB2">
              <w:rPr>
                <w:lang w:val="es-CO"/>
              </w:rPr>
              <w:br/>
            </w:r>
          </w:p>
        </w:tc>
      </w:tr>
      <w:tr w:rsidR="00B3780C" w:rsidRPr="00131BB2" w14:paraId="261886A0" w14:textId="77777777" w:rsidTr="00B3780C">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299"/>
        </w:trPr>
        <w:tc>
          <w:tcPr>
            <w:cnfStyle w:val="001000000000" w:firstRow="0" w:lastRow="0" w:firstColumn="1" w:lastColumn="0" w:oddVBand="0" w:evenVBand="0" w:oddHBand="0" w:evenHBand="0" w:firstRowFirstColumn="0" w:firstRowLastColumn="0" w:lastRowFirstColumn="0" w:lastRowLastColumn="0"/>
            <w:tcW w:w="5000" w:type="pct"/>
            <w:shd w:val="clear" w:color="auto" w:fill="FCE0AE" w:themeFill="accent1" w:themeFillTint="66"/>
          </w:tcPr>
          <w:p w14:paraId="45F488B0" w14:textId="0828968F" w:rsidR="00B3780C" w:rsidRPr="00131BB2" w:rsidRDefault="000B6C6D" w:rsidP="00B3780C">
            <w:pPr>
              <w:jc w:val="center"/>
              <w:rPr>
                <w:b w:val="0"/>
                <w:lang w:val="es-CO"/>
              </w:rPr>
            </w:pPr>
            <w:r w:rsidRPr="00131BB2">
              <w:rPr>
                <w:lang w:val="es-CO"/>
              </w:rPr>
              <w:t>Subindicador</w:t>
            </w:r>
            <w:r w:rsidR="00B3780C" w:rsidRPr="00131BB2">
              <w:rPr>
                <w:lang w:val="es-CO"/>
              </w:rPr>
              <w:t xml:space="preserve"> 2(c) </w:t>
            </w:r>
          </w:p>
          <w:p w14:paraId="16506AA9" w14:textId="2B043C4A" w:rsidR="00B3780C" w:rsidRPr="00131BB2" w:rsidRDefault="00755ABE" w:rsidP="00B3780C">
            <w:pPr>
              <w:jc w:val="center"/>
              <w:rPr>
                <w:lang w:val="es-CO"/>
              </w:rPr>
            </w:pPr>
            <w:r w:rsidRPr="00131BB2">
              <w:rPr>
                <w:lang w:val="es-CO"/>
              </w:rPr>
              <w:t>Condiciones contractuales estándar</w:t>
            </w:r>
          </w:p>
        </w:tc>
      </w:tr>
      <w:tr w:rsidR="00B3780C" w:rsidRPr="002954F6" w14:paraId="0638BEF3" w14:textId="77777777" w:rsidTr="007231DC">
        <w:tblPrEx>
          <w:tblLook w:val="04A0" w:firstRow="1" w:lastRow="0" w:firstColumn="1" w:lastColumn="0" w:noHBand="0" w:noVBand="1"/>
        </w:tblPrEx>
        <w:trPr>
          <w:trHeight w:val="299"/>
        </w:trPr>
        <w:tc>
          <w:tcPr>
            <w:cnfStyle w:val="001000000000" w:firstRow="0" w:lastRow="0" w:firstColumn="1" w:lastColumn="0" w:oddVBand="0" w:evenVBand="0" w:oddHBand="0" w:evenHBand="0" w:firstRowFirstColumn="0" w:firstRowLastColumn="0" w:lastRowFirstColumn="0" w:lastRowLastColumn="0"/>
            <w:tcW w:w="5000" w:type="pct"/>
            <w:shd w:val="clear" w:color="auto" w:fill="FDEFD6" w:themeFill="accent1" w:themeFillTint="33"/>
          </w:tcPr>
          <w:p w14:paraId="0802FF6D" w14:textId="32A45C2F" w:rsidR="00B3780C" w:rsidRPr="00131BB2" w:rsidRDefault="000B6C6D" w:rsidP="00B3780C">
            <w:pPr>
              <w:rPr>
                <w:b w:val="0"/>
                <w:lang w:val="es-CO"/>
              </w:rPr>
            </w:pPr>
            <w:r w:rsidRPr="00131BB2">
              <w:rPr>
                <w:lang w:val="es-CO"/>
              </w:rPr>
              <w:t xml:space="preserve">Criterio de evaluación </w:t>
            </w:r>
            <w:r w:rsidR="00297B27" w:rsidRPr="00131BB2">
              <w:rPr>
                <w:lang w:val="es-CO"/>
              </w:rPr>
              <w:t>2(c)(</w:t>
            </w:r>
            <w:r w:rsidR="00B3780C" w:rsidRPr="00131BB2">
              <w:rPr>
                <w:lang w:val="es-CO"/>
              </w:rPr>
              <w:t>a):</w:t>
            </w:r>
          </w:p>
          <w:p w14:paraId="760DB07E" w14:textId="5F9DCECE" w:rsidR="00B3780C" w:rsidRPr="00131BB2" w:rsidRDefault="00755ABE" w:rsidP="00B3780C">
            <w:pPr>
              <w:rPr>
                <w:b w:val="0"/>
                <w:lang w:val="es-CO"/>
              </w:rPr>
            </w:pPr>
            <w:r w:rsidRPr="00131BB2">
              <w:rPr>
                <w:b w:val="0"/>
                <w:lang w:val="es-CO"/>
              </w:rPr>
              <w:t>Hay condiciones contractuales estándar para los tipos de contratos más comunes y su utilización es obligatoria</w:t>
            </w:r>
            <w:r w:rsidR="00B3780C" w:rsidRPr="00131BB2">
              <w:rPr>
                <w:b w:val="0"/>
                <w:lang w:val="es-CO"/>
              </w:rPr>
              <w:t>.</w:t>
            </w:r>
          </w:p>
        </w:tc>
      </w:tr>
      <w:tr w:rsidR="00686135" w:rsidRPr="00131BB2" w14:paraId="3ADE8A80" w14:textId="77777777" w:rsidTr="00ED45EE">
        <w:trPr>
          <w:cnfStyle w:val="000000100000" w:firstRow="0" w:lastRow="0" w:firstColumn="0" w:lastColumn="0" w:oddVBand="0" w:evenVBand="0" w:oddHBand="1" w:evenHBand="0" w:firstRowFirstColumn="0" w:firstRowLastColumn="0" w:lastRowFirstColumn="0" w:lastRowLastColumn="0"/>
          <w:trHeight w:val="366"/>
        </w:trPr>
        <w:tc>
          <w:tcPr>
            <w:cnfStyle w:val="000010000000" w:firstRow="0" w:lastRow="0" w:firstColumn="0" w:lastColumn="0" w:oddVBand="1" w:evenVBand="0" w:oddHBand="0" w:evenHBand="0" w:firstRowFirstColumn="0" w:firstRowLastColumn="0" w:lastRowFirstColumn="0" w:lastRowLastColumn="0"/>
            <w:tcW w:w="5000" w:type="pct"/>
            <w:shd w:val="clear" w:color="auto" w:fill="FFFFFF" w:themeFill="background1"/>
          </w:tcPr>
          <w:p w14:paraId="0E6B0654" w14:textId="414F98DC" w:rsidR="00686135" w:rsidRPr="00131BB2" w:rsidRDefault="00686135" w:rsidP="00ED45EE">
            <w:pPr>
              <w:rPr>
                <w:lang w:val="es-CO"/>
              </w:rPr>
            </w:pPr>
            <w:r w:rsidRPr="00131BB2">
              <w:rPr>
                <w:b/>
                <w:lang w:val="es-CO"/>
              </w:rPr>
              <w:t>Conclusión</w:t>
            </w:r>
            <w:r w:rsidRPr="00131BB2">
              <w:rPr>
                <w:lang w:val="es-CO"/>
              </w:rPr>
              <w:t xml:space="preserve">: </w:t>
            </w:r>
            <w:sdt>
              <w:sdtPr>
                <w:rPr>
                  <w:lang w:val="es-CO"/>
                </w:rPr>
                <w:alias w:val="Conclusion"/>
                <w:tag w:val="Conclusion"/>
                <w:id w:val="-733773506"/>
                <w:placeholder>
                  <w:docPart w:val="1CD9DA8AD6F14982AFB5661C4AFDDC4E"/>
                </w:placeholder>
                <w:showingPlcHdr/>
                <w:dropDownList>
                  <w:listItem w:value="Choose an item."/>
                  <w:listItem w:displayText="Brecha de alto riesgo + bandera roja" w:value="Brecha de alto riesgo + bandera roja"/>
                  <w:listItem w:displayText="Brecha de alto riesgo" w:value="Brecha de alto riesgo"/>
                  <w:listItem w:displayText="Brecha de riesgo medio" w:value="Brecha de riesgo medio"/>
                  <w:listItem w:displayText="Brecha de bajo riesgo" w:value="Brecha de bajo riesgo"/>
                  <w:listItem w:displayText="Sin brecha" w:value="Sin brecha"/>
                </w:dropDownList>
              </w:sdtPr>
              <w:sdtEndPr/>
              <w:sdtContent>
                <w:r w:rsidR="00F3549F" w:rsidRPr="00131BB2">
                  <w:rPr>
                    <w:rStyle w:val="PlaceholderText"/>
                    <w:lang w:val="es-CO"/>
                  </w:rPr>
                  <w:t>Choose an item.</w:t>
                </w:r>
              </w:sdtContent>
            </w:sdt>
          </w:p>
        </w:tc>
      </w:tr>
      <w:tr w:rsidR="00B3780C" w:rsidRPr="00131BB2" w14:paraId="240F50F1" w14:textId="77777777" w:rsidTr="004E16A4">
        <w:tblPrEx>
          <w:tblLook w:val="04A0" w:firstRow="1" w:lastRow="0" w:firstColumn="1" w:lastColumn="0" w:noHBand="0" w:noVBand="1"/>
        </w:tblPrEx>
        <w:trPr>
          <w:trHeight w:val="770"/>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2DBF6EED" w14:textId="7B914C69" w:rsidR="00B3780C" w:rsidRPr="00131BB2" w:rsidRDefault="000B6C6D" w:rsidP="004631DE">
            <w:pPr>
              <w:jc w:val="left"/>
              <w:rPr>
                <w:b w:val="0"/>
                <w:lang w:val="es-CO"/>
              </w:rPr>
            </w:pPr>
            <w:r w:rsidRPr="00131BB2">
              <w:rPr>
                <w:lang w:val="es-CO"/>
              </w:rPr>
              <w:t>Análisis cualitativo</w:t>
            </w:r>
            <w:r w:rsidR="00F47E0B" w:rsidRPr="00131BB2">
              <w:rPr>
                <w:lang w:val="es-CO"/>
              </w:rPr>
              <w:br/>
            </w:r>
          </w:p>
        </w:tc>
      </w:tr>
      <w:tr w:rsidR="00B3780C" w:rsidRPr="00131BB2" w14:paraId="494384B5" w14:textId="77777777" w:rsidTr="004E16A4">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856"/>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1C9CDFD4" w14:textId="18ECD919" w:rsidR="00B3780C" w:rsidRPr="00131BB2" w:rsidRDefault="000B6C6D" w:rsidP="004631DE">
            <w:pPr>
              <w:jc w:val="left"/>
              <w:rPr>
                <w:b w:val="0"/>
                <w:lang w:val="es-CO"/>
              </w:rPr>
            </w:pPr>
            <w:r w:rsidRPr="00131BB2">
              <w:rPr>
                <w:lang w:val="es-CO"/>
              </w:rPr>
              <w:t>Análisis de brechas</w:t>
            </w:r>
            <w:r w:rsidR="00F47E0B" w:rsidRPr="00131BB2">
              <w:rPr>
                <w:lang w:val="es-CO"/>
              </w:rPr>
              <w:br/>
            </w:r>
          </w:p>
        </w:tc>
      </w:tr>
      <w:tr w:rsidR="00B3780C" w:rsidRPr="00131BB2" w14:paraId="437D9E00" w14:textId="77777777" w:rsidTr="004E16A4">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42D3695B" w14:textId="560531EF" w:rsidR="00B3780C" w:rsidRPr="00131BB2" w:rsidRDefault="000B6C6D" w:rsidP="004631DE">
            <w:pPr>
              <w:jc w:val="left"/>
              <w:rPr>
                <w:b w:val="0"/>
                <w:lang w:val="es-CO"/>
              </w:rPr>
            </w:pPr>
            <w:r w:rsidRPr="00131BB2">
              <w:rPr>
                <w:lang w:val="es-CO"/>
              </w:rPr>
              <w:t>Recomendaciones</w:t>
            </w:r>
            <w:r w:rsidR="00F47E0B" w:rsidRPr="00131BB2">
              <w:rPr>
                <w:lang w:val="es-CO"/>
              </w:rPr>
              <w:br/>
            </w:r>
          </w:p>
        </w:tc>
      </w:tr>
      <w:tr w:rsidR="00B3780C" w:rsidRPr="002954F6" w14:paraId="2D1D4649" w14:textId="77777777" w:rsidTr="007231DC">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5000" w:type="pct"/>
          </w:tcPr>
          <w:p w14:paraId="764BF624" w14:textId="10CDBBCE" w:rsidR="00B3780C" w:rsidRPr="00131BB2" w:rsidRDefault="000B6C6D" w:rsidP="00B3780C">
            <w:pPr>
              <w:rPr>
                <w:b w:val="0"/>
                <w:lang w:val="es-CO"/>
              </w:rPr>
            </w:pPr>
            <w:r w:rsidRPr="00131BB2">
              <w:rPr>
                <w:lang w:val="es-CO"/>
              </w:rPr>
              <w:t xml:space="preserve">Criterio de evaluación </w:t>
            </w:r>
            <w:r w:rsidR="00297B27" w:rsidRPr="00131BB2">
              <w:rPr>
                <w:lang w:val="es-CO"/>
              </w:rPr>
              <w:t>2(c)(</w:t>
            </w:r>
            <w:r w:rsidR="00B3780C" w:rsidRPr="00131BB2">
              <w:rPr>
                <w:lang w:val="es-CO"/>
              </w:rPr>
              <w:t>b):</w:t>
            </w:r>
          </w:p>
          <w:p w14:paraId="5B2ECA8C" w14:textId="77D1952D" w:rsidR="00B3780C" w:rsidRPr="00131BB2" w:rsidRDefault="00755ABE" w:rsidP="00B3780C">
            <w:pPr>
              <w:rPr>
                <w:b w:val="0"/>
                <w:lang w:val="es-CO"/>
              </w:rPr>
            </w:pPr>
            <w:r w:rsidRPr="00131BB2">
              <w:rPr>
                <w:b w:val="0"/>
                <w:lang w:val="es-CO"/>
              </w:rPr>
              <w:t>El contenido de las condiciones contractuales estándar suele ser consistente con las prácticas aceptadas a nivel internacional</w:t>
            </w:r>
            <w:r w:rsidR="00B3780C" w:rsidRPr="00131BB2">
              <w:rPr>
                <w:b w:val="0"/>
                <w:lang w:val="es-CO"/>
              </w:rPr>
              <w:t>.</w:t>
            </w:r>
          </w:p>
        </w:tc>
      </w:tr>
      <w:tr w:rsidR="00686135" w:rsidRPr="00131BB2" w14:paraId="4696C12F" w14:textId="77777777" w:rsidTr="00ED45EE">
        <w:trPr>
          <w:trHeight w:val="366"/>
        </w:trPr>
        <w:tc>
          <w:tcPr>
            <w:cnfStyle w:val="000010000000" w:firstRow="0" w:lastRow="0" w:firstColumn="0" w:lastColumn="0" w:oddVBand="1" w:evenVBand="0" w:oddHBand="0" w:evenHBand="0" w:firstRowFirstColumn="0" w:firstRowLastColumn="0" w:lastRowFirstColumn="0" w:lastRowLastColumn="0"/>
            <w:tcW w:w="5000" w:type="pct"/>
            <w:shd w:val="clear" w:color="auto" w:fill="FFFFFF" w:themeFill="background1"/>
          </w:tcPr>
          <w:p w14:paraId="4D86C740" w14:textId="3FE25C3C" w:rsidR="00686135" w:rsidRPr="00131BB2" w:rsidRDefault="00686135" w:rsidP="00ED45EE">
            <w:pPr>
              <w:rPr>
                <w:lang w:val="es-CO"/>
              </w:rPr>
            </w:pPr>
            <w:r w:rsidRPr="00131BB2">
              <w:rPr>
                <w:b/>
                <w:lang w:val="es-CO"/>
              </w:rPr>
              <w:t>Conclusión</w:t>
            </w:r>
            <w:r w:rsidRPr="00131BB2">
              <w:rPr>
                <w:lang w:val="es-CO"/>
              </w:rPr>
              <w:t xml:space="preserve">: </w:t>
            </w:r>
            <w:sdt>
              <w:sdtPr>
                <w:rPr>
                  <w:lang w:val="es-CO"/>
                </w:rPr>
                <w:alias w:val="Conclusion"/>
                <w:tag w:val="Conclusion"/>
                <w:id w:val="1882748111"/>
                <w:placeholder>
                  <w:docPart w:val="AD0D76B4CCA54B19A70447883ABDFFEA"/>
                </w:placeholder>
                <w:showingPlcHdr/>
                <w:dropDownList>
                  <w:listItem w:value="Choose an item."/>
                  <w:listItem w:displayText="Brecha de alto riesgo + bandera roja" w:value="Brecha de alto riesgo + bandera roja"/>
                  <w:listItem w:displayText="Brecha de alto riesgo" w:value="Brecha de alto riesgo"/>
                  <w:listItem w:displayText="Brecha de riesgo medio" w:value="Brecha de riesgo medio"/>
                  <w:listItem w:displayText="Brecha de bajo riesgo" w:value="Brecha de bajo riesgo"/>
                  <w:listItem w:displayText="Sin brecha" w:value="Sin brecha"/>
                </w:dropDownList>
              </w:sdtPr>
              <w:sdtEndPr/>
              <w:sdtContent>
                <w:r w:rsidR="00F3549F" w:rsidRPr="00131BB2">
                  <w:rPr>
                    <w:rStyle w:val="PlaceholderText"/>
                    <w:lang w:val="es-CO"/>
                  </w:rPr>
                  <w:t>Choose an item.</w:t>
                </w:r>
              </w:sdtContent>
            </w:sdt>
          </w:p>
        </w:tc>
      </w:tr>
      <w:tr w:rsidR="00B3780C" w:rsidRPr="00131BB2" w14:paraId="6B6374F6" w14:textId="77777777" w:rsidTr="004E16A4">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7046E8F2" w14:textId="3BB2A217" w:rsidR="00B3780C" w:rsidRPr="00131BB2" w:rsidRDefault="000B6C6D" w:rsidP="004631DE">
            <w:pPr>
              <w:jc w:val="left"/>
              <w:rPr>
                <w:b w:val="0"/>
                <w:lang w:val="es-CO"/>
              </w:rPr>
            </w:pPr>
            <w:r w:rsidRPr="00131BB2">
              <w:rPr>
                <w:lang w:val="es-CO"/>
              </w:rPr>
              <w:t>Análisis cualitativo</w:t>
            </w:r>
            <w:r w:rsidR="00F47E0B" w:rsidRPr="00131BB2">
              <w:rPr>
                <w:lang w:val="es-CO"/>
              </w:rPr>
              <w:br/>
            </w:r>
          </w:p>
        </w:tc>
      </w:tr>
      <w:tr w:rsidR="00B3780C" w:rsidRPr="00131BB2" w14:paraId="455E6480" w14:textId="77777777" w:rsidTr="004E16A4">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6AEDF1B4" w14:textId="5A9E8360" w:rsidR="00B3780C" w:rsidRPr="00131BB2" w:rsidRDefault="000B6C6D" w:rsidP="004631DE">
            <w:pPr>
              <w:jc w:val="left"/>
              <w:rPr>
                <w:b w:val="0"/>
                <w:lang w:val="es-CO"/>
              </w:rPr>
            </w:pPr>
            <w:r w:rsidRPr="00131BB2">
              <w:rPr>
                <w:lang w:val="es-CO"/>
              </w:rPr>
              <w:t>Análisis de brechas</w:t>
            </w:r>
            <w:r w:rsidR="00F47E0B" w:rsidRPr="00131BB2">
              <w:rPr>
                <w:lang w:val="es-CO"/>
              </w:rPr>
              <w:br/>
            </w:r>
          </w:p>
        </w:tc>
      </w:tr>
      <w:tr w:rsidR="00B3780C" w:rsidRPr="00131BB2" w14:paraId="3CD21050" w14:textId="77777777" w:rsidTr="004E16A4">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7AAC3DF6" w14:textId="70B7CC33" w:rsidR="00B3780C" w:rsidRPr="00131BB2" w:rsidRDefault="000B6C6D" w:rsidP="004631DE">
            <w:pPr>
              <w:jc w:val="left"/>
              <w:rPr>
                <w:b w:val="0"/>
                <w:lang w:val="es-CO"/>
              </w:rPr>
            </w:pPr>
            <w:r w:rsidRPr="00131BB2">
              <w:rPr>
                <w:lang w:val="es-CO"/>
              </w:rPr>
              <w:t>Recomendaciones</w:t>
            </w:r>
            <w:r w:rsidR="00F47E0B" w:rsidRPr="00131BB2">
              <w:rPr>
                <w:lang w:val="es-CO"/>
              </w:rPr>
              <w:br/>
            </w:r>
          </w:p>
        </w:tc>
      </w:tr>
      <w:tr w:rsidR="00B3780C" w:rsidRPr="002954F6" w14:paraId="74AA1810" w14:textId="77777777" w:rsidTr="007231DC">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FDEFD6" w:themeFill="accent1" w:themeFillTint="33"/>
          </w:tcPr>
          <w:p w14:paraId="66482529" w14:textId="77FE77EC" w:rsidR="00B3780C" w:rsidRPr="00131BB2" w:rsidRDefault="000B6C6D" w:rsidP="00B3780C">
            <w:pPr>
              <w:rPr>
                <w:b w:val="0"/>
                <w:lang w:val="es-CO"/>
              </w:rPr>
            </w:pPr>
            <w:r w:rsidRPr="00131BB2">
              <w:rPr>
                <w:lang w:val="es-CO"/>
              </w:rPr>
              <w:t xml:space="preserve">Criterio de evaluación </w:t>
            </w:r>
            <w:r w:rsidR="00297B27" w:rsidRPr="00131BB2">
              <w:rPr>
                <w:lang w:val="es-CO"/>
              </w:rPr>
              <w:t>2(c)(</w:t>
            </w:r>
            <w:r w:rsidR="00B3780C" w:rsidRPr="00131BB2">
              <w:rPr>
                <w:lang w:val="es-CO"/>
              </w:rPr>
              <w:t>c):</w:t>
            </w:r>
          </w:p>
          <w:p w14:paraId="78C690B3" w14:textId="0B3AA26B" w:rsidR="00B3780C" w:rsidRPr="00131BB2" w:rsidRDefault="00755ABE" w:rsidP="00B3780C">
            <w:pPr>
              <w:rPr>
                <w:b w:val="0"/>
                <w:lang w:val="es-CO"/>
              </w:rPr>
            </w:pPr>
            <w:r w:rsidRPr="00131BB2">
              <w:rPr>
                <w:b w:val="0"/>
                <w:lang w:val="es-CO"/>
              </w:rPr>
              <w:lastRenderedPageBreak/>
              <w:t>Las condiciones contractuales estándar forman parte integral de los documentos de licitación y se ponen a disposición de los participantes de los procedimientos de contratación</w:t>
            </w:r>
            <w:r w:rsidR="00B3780C" w:rsidRPr="00131BB2">
              <w:rPr>
                <w:b w:val="0"/>
                <w:lang w:val="es-CO"/>
              </w:rPr>
              <w:t>.</w:t>
            </w:r>
          </w:p>
        </w:tc>
      </w:tr>
      <w:tr w:rsidR="00686135" w:rsidRPr="00131BB2" w14:paraId="57756294" w14:textId="77777777" w:rsidTr="00ED45EE">
        <w:trPr>
          <w:cnfStyle w:val="000000100000" w:firstRow="0" w:lastRow="0" w:firstColumn="0" w:lastColumn="0" w:oddVBand="0" w:evenVBand="0" w:oddHBand="1" w:evenHBand="0" w:firstRowFirstColumn="0" w:firstRowLastColumn="0" w:lastRowFirstColumn="0" w:lastRowLastColumn="0"/>
          <w:trHeight w:val="366"/>
        </w:trPr>
        <w:tc>
          <w:tcPr>
            <w:cnfStyle w:val="000010000000" w:firstRow="0" w:lastRow="0" w:firstColumn="0" w:lastColumn="0" w:oddVBand="1" w:evenVBand="0" w:oddHBand="0" w:evenHBand="0" w:firstRowFirstColumn="0" w:firstRowLastColumn="0" w:lastRowFirstColumn="0" w:lastRowLastColumn="0"/>
            <w:tcW w:w="5000" w:type="pct"/>
            <w:shd w:val="clear" w:color="auto" w:fill="FFFFFF" w:themeFill="background1"/>
          </w:tcPr>
          <w:p w14:paraId="13BD1257" w14:textId="6AFE51D8" w:rsidR="00686135" w:rsidRPr="00131BB2" w:rsidRDefault="00686135" w:rsidP="00ED45EE">
            <w:pPr>
              <w:rPr>
                <w:lang w:val="es-CO"/>
              </w:rPr>
            </w:pPr>
            <w:r w:rsidRPr="00131BB2">
              <w:rPr>
                <w:b/>
                <w:lang w:val="es-CO"/>
              </w:rPr>
              <w:lastRenderedPageBreak/>
              <w:t>Conclusión</w:t>
            </w:r>
            <w:r w:rsidRPr="00131BB2">
              <w:rPr>
                <w:lang w:val="es-CO"/>
              </w:rPr>
              <w:t xml:space="preserve">: </w:t>
            </w:r>
            <w:sdt>
              <w:sdtPr>
                <w:rPr>
                  <w:lang w:val="es-CO"/>
                </w:rPr>
                <w:alias w:val="Conclusion"/>
                <w:tag w:val="Conclusion"/>
                <w:id w:val="1651717478"/>
                <w:placeholder>
                  <w:docPart w:val="9A694C46F8D847CC88AD547915EDCE35"/>
                </w:placeholder>
                <w:showingPlcHdr/>
                <w:dropDownList>
                  <w:listItem w:value="Choose an item."/>
                  <w:listItem w:displayText="Brecha de alto riesgo + bandera roja" w:value="Brecha de alto riesgo + bandera roja"/>
                  <w:listItem w:displayText="Brecha de alto riesgo" w:value="Brecha de alto riesgo"/>
                  <w:listItem w:displayText="Brecha de riesgo medio" w:value="Brecha de riesgo medio"/>
                  <w:listItem w:displayText="Brecha de bajo riesgo" w:value="Brecha de bajo riesgo"/>
                  <w:listItem w:displayText="Sin brecha" w:value="Sin brecha"/>
                </w:dropDownList>
              </w:sdtPr>
              <w:sdtEndPr/>
              <w:sdtContent>
                <w:r w:rsidR="00F3549F" w:rsidRPr="00131BB2">
                  <w:rPr>
                    <w:rStyle w:val="PlaceholderText"/>
                    <w:lang w:val="es-CO"/>
                  </w:rPr>
                  <w:t>Choose an item.</w:t>
                </w:r>
              </w:sdtContent>
            </w:sdt>
          </w:p>
        </w:tc>
      </w:tr>
      <w:tr w:rsidR="00B3780C" w:rsidRPr="00131BB2" w14:paraId="59C1062A" w14:textId="77777777" w:rsidTr="004E16A4">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226A0EA8" w14:textId="7C6D3B93" w:rsidR="00B3780C" w:rsidRPr="00131BB2" w:rsidRDefault="000B6C6D" w:rsidP="004631DE">
            <w:pPr>
              <w:jc w:val="left"/>
              <w:rPr>
                <w:b w:val="0"/>
                <w:lang w:val="es-CO"/>
              </w:rPr>
            </w:pPr>
            <w:r w:rsidRPr="00131BB2">
              <w:rPr>
                <w:lang w:val="es-CO"/>
              </w:rPr>
              <w:t>Análisis cualitativo</w:t>
            </w:r>
            <w:r w:rsidR="00F47E0B" w:rsidRPr="00131BB2">
              <w:rPr>
                <w:lang w:val="es-CO"/>
              </w:rPr>
              <w:br/>
            </w:r>
          </w:p>
        </w:tc>
      </w:tr>
      <w:tr w:rsidR="00B3780C" w:rsidRPr="00131BB2" w14:paraId="5D6F9B39" w14:textId="77777777" w:rsidTr="004E16A4">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53E042CD" w14:textId="2C687C11" w:rsidR="00B3780C" w:rsidRPr="00131BB2" w:rsidRDefault="000B6C6D" w:rsidP="004631DE">
            <w:pPr>
              <w:jc w:val="left"/>
              <w:rPr>
                <w:b w:val="0"/>
                <w:lang w:val="es-CO"/>
              </w:rPr>
            </w:pPr>
            <w:r w:rsidRPr="00131BB2">
              <w:rPr>
                <w:lang w:val="es-CO"/>
              </w:rPr>
              <w:t>Análisis de brechas</w:t>
            </w:r>
            <w:r w:rsidR="00F47E0B" w:rsidRPr="00131BB2">
              <w:rPr>
                <w:lang w:val="es-CO"/>
              </w:rPr>
              <w:br/>
            </w:r>
          </w:p>
        </w:tc>
      </w:tr>
      <w:tr w:rsidR="00B3780C" w:rsidRPr="00131BB2" w14:paraId="453BD183" w14:textId="77777777" w:rsidTr="004E16A4">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056D17EF" w14:textId="7800FF8B" w:rsidR="00B3780C" w:rsidRPr="00131BB2" w:rsidRDefault="000B6C6D" w:rsidP="004631DE">
            <w:pPr>
              <w:jc w:val="left"/>
              <w:rPr>
                <w:b w:val="0"/>
                <w:lang w:val="es-CO"/>
              </w:rPr>
            </w:pPr>
            <w:r w:rsidRPr="00131BB2">
              <w:rPr>
                <w:lang w:val="es-CO"/>
              </w:rPr>
              <w:t>Recomendaciones</w:t>
            </w:r>
            <w:r w:rsidR="00F47E0B" w:rsidRPr="00131BB2">
              <w:rPr>
                <w:lang w:val="es-CO"/>
              </w:rPr>
              <w:br/>
            </w:r>
          </w:p>
        </w:tc>
      </w:tr>
      <w:tr w:rsidR="00B3780C" w:rsidRPr="00131BB2" w14:paraId="528A357C" w14:textId="77777777" w:rsidTr="00B3780C">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299"/>
        </w:trPr>
        <w:tc>
          <w:tcPr>
            <w:cnfStyle w:val="001000000000" w:firstRow="0" w:lastRow="0" w:firstColumn="1" w:lastColumn="0" w:oddVBand="0" w:evenVBand="0" w:oddHBand="0" w:evenHBand="0" w:firstRowFirstColumn="0" w:firstRowLastColumn="0" w:lastRowFirstColumn="0" w:lastRowLastColumn="0"/>
            <w:tcW w:w="5000" w:type="pct"/>
            <w:shd w:val="clear" w:color="auto" w:fill="FCE0AE" w:themeFill="accent1" w:themeFillTint="66"/>
          </w:tcPr>
          <w:p w14:paraId="11A122A6" w14:textId="017BC915" w:rsidR="00B3780C" w:rsidRPr="00131BB2" w:rsidRDefault="000B6C6D" w:rsidP="00B3780C">
            <w:pPr>
              <w:jc w:val="center"/>
              <w:rPr>
                <w:b w:val="0"/>
                <w:lang w:val="es-CO"/>
              </w:rPr>
            </w:pPr>
            <w:r w:rsidRPr="00131BB2">
              <w:rPr>
                <w:lang w:val="es-CO"/>
              </w:rPr>
              <w:t>Subindicador</w:t>
            </w:r>
            <w:r w:rsidR="00B3780C" w:rsidRPr="00131BB2">
              <w:rPr>
                <w:lang w:val="es-CO"/>
              </w:rPr>
              <w:t xml:space="preserve"> 2(d) </w:t>
            </w:r>
          </w:p>
          <w:p w14:paraId="6A94338A" w14:textId="1327B5E5" w:rsidR="00B3780C" w:rsidRPr="00131BB2" w:rsidRDefault="00755ABE" w:rsidP="00B3780C">
            <w:pPr>
              <w:jc w:val="center"/>
              <w:rPr>
                <w:lang w:val="es-CO"/>
              </w:rPr>
            </w:pPr>
            <w:r w:rsidRPr="00131BB2">
              <w:rPr>
                <w:lang w:val="es-CO"/>
              </w:rPr>
              <w:t>Guía o Manual del Usuario para entidades contratantes</w:t>
            </w:r>
          </w:p>
        </w:tc>
      </w:tr>
      <w:tr w:rsidR="00B3780C" w:rsidRPr="002954F6" w14:paraId="4B566A4F" w14:textId="77777777" w:rsidTr="00CB0C58">
        <w:tblPrEx>
          <w:tblLook w:val="04A0" w:firstRow="1" w:lastRow="0" w:firstColumn="1" w:lastColumn="0" w:noHBand="0" w:noVBand="1"/>
        </w:tblPrEx>
        <w:trPr>
          <w:trHeight w:val="299"/>
        </w:trPr>
        <w:tc>
          <w:tcPr>
            <w:cnfStyle w:val="001000000000" w:firstRow="0" w:lastRow="0" w:firstColumn="1" w:lastColumn="0" w:oddVBand="0" w:evenVBand="0" w:oddHBand="0" w:evenHBand="0" w:firstRowFirstColumn="0" w:firstRowLastColumn="0" w:lastRowFirstColumn="0" w:lastRowLastColumn="0"/>
            <w:tcW w:w="5000" w:type="pct"/>
            <w:shd w:val="clear" w:color="auto" w:fill="FDEFD6" w:themeFill="accent1" w:themeFillTint="33"/>
          </w:tcPr>
          <w:p w14:paraId="6B83AE85" w14:textId="0D7CECD6" w:rsidR="00B3780C" w:rsidRPr="00131BB2" w:rsidRDefault="000B6C6D" w:rsidP="00B3780C">
            <w:pPr>
              <w:rPr>
                <w:b w:val="0"/>
                <w:lang w:val="es-CO"/>
              </w:rPr>
            </w:pPr>
            <w:r w:rsidRPr="00131BB2">
              <w:rPr>
                <w:lang w:val="es-CO"/>
              </w:rPr>
              <w:t xml:space="preserve">Criterio de evaluación </w:t>
            </w:r>
            <w:r w:rsidR="00297B27" w:rsidRPr="00131BB2">
              <w:rPr>
                <w:lang w:val="es-CO"/>
              </w:rPr>
              <w:t>2(d)(</w:t>
            </w:r>
            <w:r w:rsidR="00B3780C" w:rsidRPr="00131BB2">
              <w:rPr>
                <w:lang w:val="es-CO"/>
              </w:rPr>
              <w:t>a):</w:t>
            </w:r>
          </w:p>
          <w:p w14:paraId="35CB17A2" w14:textId="1F7257A1" w:rsidR="00B3780C" w:rsidRPr="00131BB2" w:rsidRDefault="00755ABE" w:rsidP="00B3780C">
            <w:pPr>
              <w:rPr>
                <w:b w:val="0"/>
                <w:lang w:val="es-CO"/>
              </w:rPr>
            </w:pPr>
            <w:r w:rsidRPr="00131BB2">
              <w:rPr>
                <w:b w:val="0"/>
                <w:lang w:val="es-CO"/>
              </w:rPr>
              <w:t xml:space="preserve">Hay </w:t>
            </w:r>
            <w:r w:rsidR="00ED62FE">
              <w:rPr>
                <w:b w:val="0"/>
                <w:lang w:val="es-CO"/>
              </w:rPr>
              <w:t>uno o varios manuales integrales</w:t>
            </w:r>
            <w:r w:rsidRPr="00131BB2">
              <w:rPr>
                <w:b w:val="0"/>
                <w:lang w:val="es-CO"/>
              </w:rPr>
              <w:t xml:space="preserve"> sobre contratación pública que detalla</w:t>
            </w:r>
            <w:r w:rsidR="00ED62FE">
              <w:rPr>
                <w:b w:val="0"/>
                <w:lang w:val="es-CO"/>
              </w:rPr>
              <w:t>n</w:t>
            </w:r>
            <w:r w:rsidRPr="00131BB2">
              <w:rPr>
                <w:b w:val="0"/>
                <w:lang w:val="es-CO"/>
              </w:rPr>
              <w:t>todos los procedimientos para la correcta implementación de las leyes y reglamentaciones de contratación</w:t>
            </w:r>
            <w:r w:rsidR="00B3780C" w:rsidRPr="00131BB2">
              <w:rPr>
                <w:b w:val="0"/>
                <w:lang w:val="es-CO"/>
              </w:rPr>
              <w:t>.</w:t>
            </w:r>
          </w:p>
        </w:tc>
      </w:tr>
      <w:tr w:rsidR="00686135" w:rsidRPr="00131BB2" w14:paraId="45E831FF" w14:textId="77777777" w:rsidTr="00ED45EE">
        <w:trPr>
          <w:cnfStyle w:val="000000100000" w:firstRow="0" w:lastRow="0" w:firstColumn="0" w:lastColumn="0" w:oddVBand="0" w:evenVBand="0" w:oddHBand="1" w:evenHBand="0" w:firstRowFirstColumn="0" w:firstRowLastColumn="0" w:lastRowFirstColumn="0" w:lastRowLastColumn="0"/>
          <w:trHeight w:val="366"/>
        </w:trPr>
        <w:tc>
          <w:tcPr>
            <w:cnfStyle w:val="000010000000" w:firstRow="0" w:lastRow="0" w:firstColumn="0" w:lastColumn="0" w:oddVBand="1" w:evenVBand="0" w:oddHBand="0" w:evenHBand="0" w:firstRowFirstColumn="0" w:firstRowLastColumn="0" w:lastRowFirstColumn="0" w:lastRowLastColumn="0"/>
            <w:tcW w:w="5000" w:type="pct"/>
            <w:shd w:val="clear" w:color="auto" w:fill="FFFFFF" w:themeFill="background1"/>
          </w:tcPr>
          <w:p w14:paraId="61BA5F55" w14:textId="66F293DA" w:rsidR="00686135" w:rsidRPr="00131BB2" w:rsidRDefault="00686135" w:rsidP="00ED45EE">
            <w:pPr>
              <w:rPr>
                <w:lang w:val="es-CO"/>
              </w:rPr>
            </w:pPr>
            <w:r w:rsidRPr="00131BB2">
              <w:rPr>
                <w:b/>
                <w:lang w:val="es-CO"/>
              </w:rPr>
              <w:t>Conclusión</w:t>
            </w:r>
            <w:r w:rsidRPr="00131BB2">
              <w:rPr>
                <w:lang w:val="es-CO"/>
              </w:rPr>
              <w:t xml:space="preserve">: </w:t>
            </w:r>
            <w:sdt>
              <w:sdtPr>
                <w:rPr>
                  <w:lang w:val="es-CO"/>
                </w:rPr>
                <w:alias w:val="Conclusion"/>
                <w:tag w:val="Conclusion"/>
                <w:id w:val="93608707"/>
                <w:placeholder>
                  <w:docPart w:val="FEA7C19D203E401EABF174F3C5F21447"/>
                </w:placeholder>
                <w:showingPlcHdr/>
                <w:dropDownList>
                  <w:listItem w:value="Choose an item."/>
                  <w:listItem w:displayText="Brecha de alto riesgo + bandera roja" w:value="Brecha de alto riesgo + bandera roja"/>
                  <w:listItem w:displayText="Brecha de alto riesgo" w:value="Brecha de alto riesgo"/>
                  <w:listItem w:displayText="Brecha de riesgo medio" w:value="Brecha de riesgo medio"/>
                  <w:listItem w:displayText="Brecha de bajo riesgo" w:value="Brecha de bajo riesgo"/>
                  <w:listItem w:displayText="Sin brecha" w:value="Sin brecha"/>
                </w:dropDownList>
              </w:sdtPr>
              <w:sdtEndPr/>
              <w:sdtContent>
                <w:r w:rsidR="00F3549F" w:rsidRPr="00131BB2">
                  <w:rPr>
                    <w:rStyle w:val="PlaceholderText"/>
                    <w:lang w:val="es-CO"/>
                  </w:rPr>
                  <w:t>Choose an item.</w:t>
                </w:r>
              </w:sdtContent>
            </w:sdt>
          </w:p>
        </w:tc>
      </w:tr>
      <w:tr w:rsidR="00B3780C" w:rsidRPr="00131BB2" w14:paraId="4FF383CE" w14:textId="77777777" w:rsidTr="004E16A4">
        <w:tblPrEx>
          <w:tblLook w:val="04A0" w:firstRow="1" w:lastRow="0" w:firstColumn="1" w:lastColumn="0" w:noHBand="0" w:noVBand="1"/>
        </w:tblPrEx>
        <w:trPr>
          <w:trHeight w:val="770"/>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2324A5A6" w14:textId="5DF54245" w:rsidR="00B3780C" w:rsidRPr="00131BB2" w:rsidRDefault="000B6C6D" w:rsidP="004631DE">
            <w:pPr>
              <w:jc w:val="left"/>
              <w:rPr>
                <w:b w:val="0"/>
                <w:lang w:val="es-CO"/>
              </w:rPr>
            </w:pPr>
            <w:r w:rsidRPr="00131BB2">
              <w:rPr>
                <w:lang w:val="es-CO"/>
              </w:rPr>
              <w:t>Análisis cualitativo</w:t>
            </w:r>
            <w:r w:rsidR="00F47E0B" w:rsidRPr="00131BB2">
              <w:rPr>
                <w:lang w:val="es-CO"/>
              </w:rPr>
              <w:br/>
            </w:r>
          </w:p>
        </w:tc>
      </w:tr>
      <w:tr w:rsidR="00B3780C" w:rsidRPr="00131BB2" w14:paraId="7257BDC4" w14:textId="77777777" w:rsidTr="004E16A4">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856"/>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120F5C61" w14:textId="58CF1544" w:rsidR="00B3780C" w:rsidRPr="00131BB2" w:rsidRDefault="000B6C6D" w:rsidP="004631DE">
            <w:pPr>
              <w:jc w:val="left"/>
              <w:rPr>
                <w:b w:val="0"/>
                <w:lang w:val="es-CO"/>
              </w:rPr>
            </w:pPr>
            <w:r w:rsidRPr="00131BB2">
              <w:rPr>
                <w:lang w:val="es-CO"/>
              </w:rPr>
              <w:t>Análisis de brechas</w:t>
            </w:r>
            <w:r w:rsidR="00F47E0B" w:rsidRPr="00131BB2">
              <w:rPr>
                <w:lang w:val="es-CO"/>
              </w:rPr>
              <w:br/>
            </w:r>
          </w:p>
        </w:tc>
      </w:tr>
      <w:tr w:rsidR="00B3780C" w:rsidRPr="00131BB2" w14:paraId="4F4E6806" w14:textId="77777777" w:rsidTr="004E16A4">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530A5AE8" w14:textId="27B7F72B" w:rsidR="00B3780C" w:rsidRPr="00131BB2" w:rsidRDefault="000B6C6D" w:rsidP="004631DE">
            <w:pPr>
              <w:jc w:val="left"/>
              <w:rPr>
                <w:b w:val="0"/>
                <w:lang w:val="es-CO"/>
              </w:rPr>
            </w:pPr>
            <w:r w:rsidRPr="00131BB2">
              <w:rPr>
                <w:lang w:val="es-CO"/>
              </w:rPr>
              <w:t>Recomendaciones</w:t>
            </w:r>
            <w:r w:rsidR="00F47E0B" w:rsidRPr="00131BB2">
              <w:rPr>
                <w:lang w:val="es-CO"/>
              </w:rPr>
              <w:br/>
            </w:r>
          </w:p>
        </w:tc>
      </w:tr>
      <w:tr w:rsidR="00B3780C" w:rsidRPr="00131BB2" w14:paraId="1F4C8FB8" w14:textId="77777777" w:rsidTr="003158CD">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5000" w:type="pct"/>
          </w:tcPr>
          <w:p w14:paraId="37574B56" w14:textId="437BBAD8" w:rsidR="00B3780C" w:rsidRPr="00131BB2" w:rsidRDefault="000B6C6D" w:rsidP="00B3780C">
            <w:pPr>
              <w:rPr>
                <w:b w:val="0"/>
                <w:lang w:val="es-CO"/>
              </w:rPr>
            </w:pPr>
            <w:r w:rsidRPr="00131BB2">
              <w:rPr>
                <w:lang w:val="es-CO"/>
              </w:rPr>
              <w:t xml:space="preserve">Criterio de evaluación </w:t>
            </w:r>
            <w:r w:rsidR="00297B27" w:rsidRPr="00131BB2">
              <w:rPr>
                <w:lang w:val="es-CO"/>
              </w:rPr>
              <w:t>2(d)(</w:t>
            </w:r>
            <w:r w:rsidR="00B3780C" w:rsidRPr="00131BB2">
              <w:rPr>
                <w:lang w:val="es-CO"/>
              </w:rPr>
              <w:t>b):</w:t>
            </w:r>
          </w:p>
          <w:p w14:paraId="2AF1F4E4" w14:textId="314DFCA3" w:rsidR="00B3780C" w:rsidRPr="00ED62FE" w:rsidRDefault="00554A5F" w:rsidP="00B3780C">
            <w:pPr>
              <w:rPr>
                <w:b w:val="0"/>
                <w:bCs w:val="0"/>
                <w:lang w:val="es-CO"/>
              </w:rPr>
            </w:pPr>
            <w:r>
              <w:rPr>
                <w:lang w:val="es-CO"/>
              </w:rPr>
              <w:t>La</w:t>
            </w:r>
            <w:r w:rsidR="00755ABE" w:rsidRPr="00966F2A">
              <w:rPr>
                <w:lang w:val="es-CO"/>
              </w:rPr>
              <w:t xml:space="preserve"> responsabilidad </w:t>
            </w:r>
            <w:r>
              <w:rPr>
                <w:lang w:val="es-CO"/>
              </w:rPr>
              <w:t>del</w:t>
            </w:r>
            <w:r w:rsidR="00755ABE" w:rsidRPr="00966F2A">
              <w:rPr>
                <w:lang w:val="es-CO"/>
              </w:rPr>
              <w:t xml:space="preserve"> mantenimiento del manual </w:t>
            </w:r>
            <w:r>
              <w:rPr>
                <w:lang w:val="es-CO"/>
              </w:rPr>
              <w:t xml:space="preserve">está establecida claramente, </w:t>
            </w:r>
            <w:r w:rsidR="00755ABE" w:rsidRPr="00966F2A">
              <w:rPr>
                <w:lang w:val="es-CO"/>
              </w:rPr>
              <w:t>y</w:t>
            </w:r>
            <w:r>
              <w:rPr>
                <w:lang w:val="es-CO"/>
              </w:rPr>
              <w:t xml:space="preserve"> el manual</w:t>
            </w:r>
            <w:r w:rsidR="00755ABE" w:rsidRPr="00966F2A">
              <w:rPr>
                <w:lang w:val="es-CO"/>
              </w:rPr>
              <w:t xml:space="preserve"> se actualiza con regularidad</w:t>
            </w:r>
            <w:r w:rsidR="00B3780C" w:rsidRPr="00966F2A">
              <w:rPr>
                <w:lang w:val="es-CO"/>
              </w:rPr>
              <w:t>.</w:t>
            </w:r>
          </w:p>
        </w:tc>
      </w:tr>
      <w:tr w:rsidR="00686135" w:rsidRPr="00131BB2" w14:paraId="0B123D6B" w14:textId="77777777" w:rsidTr="00ED45EE">
        <w:trPr>
          <w:trHeight w:val="366"/>
        </w:trPr>
        <w:tc>
          <w:tcPr>
            <w:cnfStyle w:val="000010000000" w:firstRow="0" w:lastRow="0" w:firstColumn="0" w:lastColumn="0" w:oddVBand="1" w:evenVBand="0" w:oddHBand="0" w:evenHBand="0" w:firstRowFirstColumn="0" w:firstRowLastColumn="0" w:lastRowFirstColumn="0" w:lastRowLastColumn="0"/>
            <w:tcW w:w="5000" w:type="pct"/>
            <w:shd w:val="clear" w:color="auto" w:fill="FFFFFF" w:themeFill="background1"/>
          </w:tcPr>
          <w:p w14:paraId="1E1AF413" w14:textId="01B207A1" w:rsidR="00686135" w:rsidRPr="00131BB2" w:rsidRDefault="00686135" w:rsidP="00ED45EE">
            <w:pPr>
              <w:rPr>
                <w:lang w:val="es-CO"/>
              </w:rPr>
            </w:pPr>
            <w:r w:rsidRPr="00131BB2">
              <w:rPr>
                <w:b/>
                <w:lang w:val="es-CO"/>
              </w:rPr>
              <w:t>Conclusión</w:t>
            </w:r>
            <w:r w:rsidRPr="00131BB2">
              <w:rPr>
                <w:lang w:val="es-CO"/>
              </w:rPr>
              <w:t xml:space="preserve">: </w:t>
            </w:r>
            <w:sdt>
              <w:sdtPr>
                <w:rPr>
                  <w:lang w:val="es-CO"/>
                </w:rPr>
                <w:alias w:val="Conclusion"/>
                <w:tag w:val="Conclusion"/>
                <w:id w:val="-862970609"/>
                <w:placeholder>
                  <w:docPart w:val="7D31FC4B26FB46A89FDE69646071D102"/>
                </w:placeholder>
                <w:showingPlcHdr/>
                <w:dropDownList>
                  <w:listItem w:value="Choose an item."/>
                  <w:listItem w:displayText="Brecha de alto riesgo + bandera roja" w:value="Brecha de alto riesgo + bandera roja"/>
                  <w:listItem w:displayText="Brecha de alto riesgo" w:value="Brecha de alto riesgo"/>
                  <w:listItem w:displayText="Brecha de riesgo medio" w:value="Brecha de riesgo medio"/>
                  <w:listItem w:displayText="Brecha de bajo riesgo" w:value="Brecha de bajo riesgo"/>
                  <w:listItem w:displayText="Sin brecha" w:value="Sin brecha"/>
                </w:dropDownList>
              </w:sdtPr>
              <w:sdtEndPr/>
              <w:sdtContent>
                <w:r w:rsidR="00F3549F" w:rsidRPr="00131BB2">
                  <w:rPr>
                    <w:rStyle w:val="PlaceholderText"/>
                    <w:lang w:val="es-CO"/>
                  </w:rPr>
                  <w:t>Choose an item.</w:t>
                </w:r>
              </w:sdtContent>
            </w:sdt>
          </w:p>
        </w:tc>
      </w:tr>
      <w:tr w:rsidR="00B3780C" w:rsidRPr="00131BB2" w14:paraId="28623DDD" w14:textId="77777777" w:rsidTr="004E16A4">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732D354A" w14:textId="41D0EC93" w:rsidR="00B3780C" w:rsidRPr="00131BB2" w:rsidRDefault="000B6C6D" w:rsidP="004631DE">
            <w:pPr>
              <w:jc w:val="left"/>
              <w:rPr>
                <w:b w:val="0"/>
                <w:lang w:val="es-CO"/>
              </w:rPr>
            </w:pPr>
            <w:r w:rsidRPr="00131BB2">
              <w:rPr>
                <w:lang w:val="es-CO"/>
              </w:rPr>
              <w:t>Análisis cualitativo</w:t>
            </w:r>
            <w:r w:rsidR="00F47E0B" w:rsidRPr="00131BB2">
              <w:rPr>
                <w:lang w:val="es-CO"/>
              </w:rPr>
              <w:br/>
            </w:r>
          </w:p>
        </w:tc>
      </w:tr>
      <w:tr w:rsidR="00B3780C" w:rsidRPr="00131BB2" w14:paraId="5275263E" w14:textId="77777777" w:rsidTr="004E16A4">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78DD077C" w14:textId="39D20090" w:rsidR="00B3780C" w:rsidRPr="00131BB2" w:rsidRDefault="000B6C6D" w:rsidP="004631DE">
            <w:pPr>
              <w:jc w:val="left"/>
              <w:rPr>
                <w:b w:val="0"/>
                <w:lang w:val="es-CO"/>
              </w:rPr>
            </w:pPr>
            <w:r w:rsidRPr="00131BB2">
              <w:rPr>
                <w:lang w:val="es-CO"/>
              </w:rPr>
              <w:t>Análisis de brechas</w:t>
            </w:r>
            <w:r w:rsidR="00F47E0B" w:rsidRPr="00131BB2">
              <w:rPr>
                <w:lang w:val="es-CO"/>
              </w:rPr>
              <w:br/>
            </w:r>
          </w:p>
        </w:tc>
      </w:tr>
      <w:tr w:rsidR="00B3780C" w:rsidRPr="00131BB2" w14:paraId="7E88571C" w14:textId="77777777" w:rsidTr="004E16A4">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525E163F" w14:textId="2CBC4AE2" w:rsidR="00B3780C" w:rsidRPr="00131BB2" w:rsidRDefault="000B6C6D" w:rsidP="004631DE">
            <w:pPr>
              <w:jc w:val="left"/>
              <w:rPr>
                <w:b w:val="0"/>
                <w:lang w:val="es-CO"/>
              </w:rPr>
            </w:pPr>
            <w:r w:rsidRPr="00131BB2">
              <w:rPr>
                <w:lang w:val="es-CO"/>
              </w:rPr>
              <w:t>Recomendaciones</w:t>
            </w:r>
            <w:r w:rsidR="00F47E0B" w:rsidRPr="00131BB2">
              <w:rPr>
                <w:lang w:val="es-CO"/>
              </w:rPr>
              <w:br/>
            </w:r>
          </w:p>
        </w:tc>
      </w:tr>
    </w:tbl>
    <w:p w14:paraId="4A1E364E" w14:textId="77777777" w:rsidR="008E677D" w:rsidRPr="00131BB2" w:rsidRDefault="008E677D" w:rsidP="005D3198">
      <w:pPr>
        <w:rPr>
          <w:lang w:val="es-CO"/>
        </w:rPr>
      </w:pPr>
    </w:p>
    <w:p w14:paraId="2334CCD1" w14:textId="4062D285" w:rsidR="008E677D" w:rsidRPr="00131BB2" w:rsidRDefault="000B6C6D" w:rsidP="005D3198">
      <w:pPr>
        <w:pStyle w:val="Heading2"/>
        <w:rPr>
          <w:lang w:val="es-CO"/>
        </w:rPr>
      </w:pPr>
      <w:bookmarkStart w:id="6" w:name="_Toc191029197"/>
      <w:r w:rsidRPr="00131BB2">
        <w:rPr>
          <w:lang w:val="es-CO"/>
        </w:rPr>
        <w:t>Indicador</w:t>
      </w:r>
      <w:r w:rsidR="008E677D" w:rsidRPr="00131BB2">
        <w:rPr>
          <w:lang w:val="es-CO"/>
        </w:rPr>
        <w:t xml:space="preserve"> 3.</w:t>
      </w:r>
      <w:r w:rsidR="00755ABE" w:rsidRPr="00131BB2">
        <w:rPr>
          <w:lang w:val="es-CO"/>
        </w:rPr>
        <w:t xml:space="preserve"> El marco legal refleja los objetivos complementarios de política del país y las obligaciones internacionales</w:t>
      </w:r>
      <w:r w:rsidR="00EC4DFD">
        <w:rPr>
          <w:lang w:val="es-CO"/>
        </w:rPr>
        <w:t>.</w:t>
      </w:r>
      <w:bookmarkEnd w:id="6"/>
    </w:p>
    <w:tbl>
      <w:tblPr>
        <w:tblStyle w:val="GridTable4-Accent11"/>
        <w:tblW w:w="4820" w:type="pct"/>
        <w:tblInd w:w="445" w:type="dxa"/>
        <w:tblBorders>
          <w:top w:val="single" w:sz="4" w:space="0" w:color="F6C89E" w:themeColor="accent5" w:themeTint="66"/>
          <w:left w:val="single" w:sz="4" w:space="0" w:color="F6C89E" w:themeColor="accent5" w:themeTint="66"/>
          <w:bottom w:val="single" w:sz="4" w:space="0" w:color="F6C89E" w:themeColor="accent5" w:themeTint="66"/>
          <w:right w:val="single" w:sz="4" w:space="0" w:color="F6C89E" w:themeColor="accent5" w:themeTint="66"/>
          <w:insideH w:val="single" w:sz="4" w:space="0" w:color="F6C89E" w:themeColor="accent5" w:themeTint="66"/>
          <w:insideV w:val="single" w:sz="4" w:space="0" w:color="F6C89E" w:themeColor="accent5" w:themeTint="66"/>
        </w:tblBorders>
        <w:tblLook w:val="0000" w:firstRow="0" w:lastRow="0" w:firstColumn="0" w:lastColumn="0" w:noHBand="0" w:noVBand="0"/>
      </w:tblPr>
      <w:tblGrid>
        <w:gridCol w:w="10080"/>
      </w:tblGrid>
      <w:tr w:rsidR="00B3780C" w:rsidRPr="00131BB2" w14:paraId="7E595A06" w14:textId="77777777" w:rsidTr="009D4416">
        <w:trPr>
          <w:cnfStyle w:val="000000100000" w:firstRow="0" w:lastRow="0" w:firstColumn="0" w:lastColumn="0" w:oddVBand="0" w:evenVBand="0" w:oddHBand="1" w:evenHBand="0" w:firstRowFirstColumn="0" w:firstRowLastColumn="0" w:lastRowFirstColumn="0" w:lastRowLastColumn="0"/>
          <w:trHeight w:val="299"/>
        </w:trPr>
        <w:tc>
          <w:tcPr>
            <w:cnfStyle w:val="000010000000" w:firstRow="0" w:lastRow="0" w:firstColumn="0" w:lastColumn="0" w:oddVBand="1" w:evenVBand="0" w:oddHBand="0" w:evenHBand="0" w:firstRowFirstColumn="0" w:firstRowLastColumn="0" w:lastRowFirstColumn="0" w:lastRowLastColumn="0"/>
            <w:tcW w:w="5000" w:type="pct"/>
            <w:shd w:val="clear" w:color="auto" w:fill="FCE0AE" w:themeFill="accent1" w:themeFillTint="66"/>
          </w:tcPr>
          <w:p w14:paraId="3A540C3A" w14:textId="4B7033B7" w:rsidR="009D4416" w:rsidRPr="00131BB2" w:rsidRDefault="000B6C6D" w:rsidP="009D4416">
            <w:pPr>
              <w:jc w:val="center"/>
              <w:rPr>
                <w:b/>
                <w:lang w:val="es-CO"/>
              </w:rPr>
            </w:pPr>
            <w:r w:rsidRPr="00131BB2">
              <w:rPr>
                <w:b/>
                <w:lang w:val="es-CO"/>
              </w:rPr>
              <w:t>Subindicador</w:t>
            </w:r>
            <w:r w:rsidR="009D4416" w:rsidRPr="00131BB2">
              <w:rPr>
                <w:b/>
                <w:lang w:val="es-CO"/>
              </w:rPr>
              <w:t xml:space="preserve"> 3(a)</w:t>
            </w:r>
          </w:p>
          <w:p w14:paraId="241CC25E" w14:textId="356A7E78" w:rsidR="00B3780C" w:rsidRPr="00131BB2" w:rsidRDefault="00755ABE" w:rsidP="009D4416">
            <w:pPr>
              <w:jc w:val="center"/>
              <w:rPr>
                <w:b/>
                <w:lang w:val="es-CO"/>
              </w:rPr>
            </w:pPr>
            <w:r w:rsidRPr="00131BB2">
              <w:rPr>
                <w:lang w:val="es-CO"/>
              </w:rPr>
              <w:t>Contratación Pública Sostenible (CPS)</w:t>
            </w:r>
          </w:p>
        </w:tc>
      </w:tr>
      <w:tr w:rsidR="00B3780C" w:rsidRPr="002954F6" w14:paraId="0CCC9BD6" w14:textId="77777777" w:rsidTr="004E16A4">
        <w:trPr>
          <w:trHeight w:val="299"/>
        </w:trPr>
        <w:tc>
          <w:tcPr>
            <w:cnfStyle w:val="000010000000" w:firstRow="0" w:lastRow="0" w:firstColumn="0" w:lastColumn="0" w:oddVBand="1" w:evenVBand="0" w:oddHBand="0" w:evenHBand="0" w:firstRowFirstColumn="0" w:firstRowLastColumn="0" w:lastRowFirstColumn="0" w:lastRowLastColumn="0"/>
            <w:tcW w:w="5000" w:type="pct"/>
          </w:tcPr>
          <w:p w14:paraId="1B871BE8" w14:textId="3895C134" w:rsidR="00B3780C" w:rsidRPr="00131BB2" w:rsidRDefault="000B6C6D" w:rsidP="00B3780C">
            <w:pPr>
              <w:rPr>
                <w:b/>
                <w:lang w:val="es-CO"/>
              </w:rPr>
            </w:pPr>
            <w:r w:rsidRPr="00131BB2">
              <w:rPr>
                <w:b/>
                <w:lang w:val="es-CO"/>
              </w:rPr>
              <w:t xml:space="preserve">Criterio de evaluación </w:t>
            </w:r>
            <w:r w:rsidR="00297B27" w:rsidRPr="00131BB2">
              <w:rPr>
                <w:b/>
                <w:lang w:val="es-CO"/>
              </w:rPr>
              <w:t>3(a)(</w:t>
            </w:r>
            <w:r w:rsidR="00B3780C" w:rsidRPr="00131BB2">
              <w:rPr>
                <w:b/>
                <w:lang w:val="es-CO"/>
              </w:rPr>
              <w:t>a):</w:t>
            </w:r>
          </w:p>
          <w:p w14:paraId="2946663B" w14:textId="4A08B733" w:rsidR="00B3780C" w:rsidRPr="00131BB2" w:rsidRDefault="00755ABE" w:rsidP="00B3780C">
            <w:pPr>
              <w:rPr>
                <w:lang w:val="es-CO"/>
              </w:rPr>
            </w:pPr>
            <w:r w:rsidRPr="00131BB2">
              <w:rPr>
                <w:lang w:val="es-CO"/>
              </w:rPr>
              <w:t xml:space="preserve">El país tiene una política/estrategia para implementar la </w:t>
            </w:r>
            <w:r w:rsidR="00ED62FE">
              <w:rPr>
                <w:lang w:val="es-CO"/>
              </w:rPr>
              <w:t>CPS</w:t>
            </w:r>
            <w:r w:rsidR="00ED62FE" w:rsidRPr="00131BB2">
              <w:rPr>
                <w:lang w:val="es-CO"/>
              </w:rPr>
              <w:t xml:space="preserve"> </w:t>
            </w:r>
            <w:r w:rsidRPr="00131BB2">
              <w:rPr>
                <w:lang w:val="es-CO"/>
              </w:rPr>
              <w:t>en apoyo de objetivos de política nacional más amplios.</w:t>
            </w:r>
          </w:p>
        </w:tc>
      </w:tr>
      <w:tr w:rsidR="00686135" w:rsidRPr="00131BB2" w14:paraId="5F431828" w14:textId="77777777" w:rsidTr="00ED45EE">
        <w:trPr>
          <w:cnfStyle w:val="000000100000" w:firstRow="0" w:lastRow="0" w:firstColumn="0" w:lastColumn="0" w:oddVBand="0" w:evenVBand="0" w:oddHBand="1" w:evenHBand="0" w:firstRowFirstColumn="0" w:firstRowLastColumn="0" w:lastRowFirstColumn="0" w:lastRowLastColumn="0"/>
          <w:trHeight w:val="366"/>
        </w:trPr>
        <w:tc>
          <w:tcPr>
            <w:cnfStyle w:val="000010000000" w:firstRow="0" w:lastRow="0" w:firstColumn="0" w:lastColumn="0" w:oddVBand="1" w:evenVBand="0" w:oddHBand="0" w:evenHBand="0" w:firstRowFirstColumn="0" w:firstRowLastColumn="0" w:lastRowFirstColumn="0" w:lastRowLastColumn="0"/>
            <w:tcW w:w="5000" w:type="pct"/>
            <w:shd w:val="clear" w:color="auto" w:fill="FFFFFF" w:themeFill="background1"/>
          </w:tcPr>
          <w:p w14:paraId="332CF86C" w14:textId="0D51B0EA" w:rsidR="00686135" w:rsidRPr="00131BB2" w:rsidRDefault="00686135" w:rsidP="00ED45EE">
            <w:pPr>
              <w:rPr>
                <w:lang w:val="es-CO"/>
              </w:rPr>
            </w:pPr>
            <w:r w:rsidRPr="00131BB2">
              <w:rPr>
                <w:b/>
                <w:lang w:val="es-CO"/>
              </w:rPr>
              <w:t>Conclusión</w:t>
            </w:r>
            <w:r w:rsidRPr="00131BB2">
              <w:rPr>
                <w:lang w:val="es-CO"/>
              </w:rPr>
              <w:t xml:space="preserve">: </w:t>
            </w:r>
            <w:sdt>
              <w:sdtPr>
                <w:rPr>
                  <w:lang w:val="es-CO"/>
                </w:rPr>
                <w:alias w:val="Conclusion"/>
                <w:tag w:val="Conclusion"/>
                <w:id w:val="1224715866"/>
                <w:placeholder>
                  <w:docPart w:val="90529BFE98B4486493C6CA07864F982F"/>
                </w:placeholder>
                <w:showingPlcHdr/>
                <w:dropDownList>
                  <w:listItem w:value="Choose an item."/>
                  <w:listItem w:displayText="Brecha de alto riesgo + bandera roja" w:value="Brecha de alto riesgo + bandera roja"/>
                  <w:listItem w:displayText="Brecha de alto riesgo" w:value="Brecha de alto riesgo"/>
                  <w:listItem w:displayText="Brecha de riesgo medio" w:value="Brecha de riesgo medio"/>
                  <w:listItem w:displayText="Brecha de bajo riesgo" w:value="Brecha de bajo riesgo"/>
                  <w:listItem w:displayText="Sin brecha" w:value="Sin brecha"/>
                </w:dropDownList>
              </w:sdtPr>
              <w:sdtEndPr/>
              <w:sdtContent>
                <w:r w:rsidR="00F3549F" w:rsidRPr="00131BB2">
                  <w:rPr>
                    <w:rStyle w:val="PlaceholderText"/>
                    <w:lang w:val="es-CO"/>
                  </w:rPr>
                  <w:t>Choose an item.</w:t>
                </w:r>
              </w:sdtContent>
            </w:sdt>
          </w:p>
        </w:tc>
      </w:tr>
      <w:tr w:rsidR="00B3780C" w:rsidRPr="00131BB2" w14:paraId="010E7CFE" w14:textId="77777777" w:rsidTr="004E16A4">
        <w:trPr>
          <w:trHeight w:val="770"/>
        </w:trPr>
        <w:tc>
          <w:tcPr>
            <w:cnfStyle w:val="000010000000" w:firstRow="0" w:lastRow="0" w:firstColumn="0" w:lastColumn="0" w:oddVBand="1" w:evenVBand="0" w:oddHBand="0" w:evenHBand="0" w:firstRowFirstColumn="0" w:firstRowLastColumn="0" w:lastRowFirstColumn="0" w:lastRowLastColumn="0"/>
            <w:tcW w:w="5000" w:type="pct"/>
            <w:shd w:val="clear" w:color="auto" w:fill="FFFFFF" w:themeFill="background1"/>
          </w:tcPr>
          <w:p w14:paraId="31E38913" w14:textId="72E0B1EE" w:rsidR="00B3780C" w:rsidRPr="00131BB2" w:rsidRDefault="000B6C6D" w:rsidP="004631DE">
            <w:pPr>
              <w:jc w:val="left"/>
              <w:rPr>
                <w:bCs/>
                <w:lang w:val="es-CO"/>
              </w:rPr>
            </w:pPr>
            <w:r w:rsidRPr="00131BB2">
              <w:rPr>
                <w:b/>
                <w:lang w:val="es-CO"/>
              </w:rPr>
              <w:t>Análisis cualitativo</w:t>
            </w:r>
            <w:r w:rsidR="00F47E0B" w:rsidRPr="00131BB2">
              <w:rPr>
                <w:b/>
                <w:lang w:val="es-CO"/>
              </w:rPr>
              <w:br/>
            </w:r>
          </w:p>
        </w:tc>
      </w:tr>
      <w:tr w:rsidR="00B3780C" w:rsidRPr="00131BB2" w14:paraId="072BBBB4" w14:textId="77777777" w:rsidTr="004E16A4">
        <w:trPr>
          <w:cnfStyle w:val="000000100000" w:firstRow="0" w:lastRow="0" w:firstColumn="0" w:lastColumn="0" w:oddVBand="0" w:evenVBand="0" w:oddHBand="1" w:evenHBand="0" w:firstRowFirstColumn="0" w:firstRowLastColumn="0" w:lastRowFirstColumn="0" w:lastRowLastColumn="0"/>
          <w:trHeight w:val="856"/>
        </w:trPr>
        <w:tc>
          <w:tcPr>
            <w:cnfStyle w:val="000010000000" w:firstRow="0" w:lastRow="0" w:firstColumn="0" w:lastColumn="0" w:oddVBand="1" w:evenVBand="0" w:oddHBand="0" w:evenHBand="0" w:firstRowFirstColumn="0" w:firstRowLastColumn="0" w:lastRowFirstColumn="0" w:lastRowLastColumn="0"/>
            <w:tcW w:w="5000" w:type="pct"/>
            <w:shd w:val="clear" w:color="auto" w:fill="auto"/>
          </w:tcPr>
          <w:p w14:paraId="04032193" w14:textId="406A2409" w:rsidR="00B3780C" w:rsidRPr="00131BB2" w:rsidRDefault="000B6C6D" w:rsidP="004631DE">
            <w:pPr>
              <w:jc w:val="left"/>
              <w:rPr>
                <w:bCs/>
                <w:lang w:val="es-CO"/>
              </w:rPr>
            </w:pPr>
            <w:r w:rsidRPr="00131BB2">
              <w:rPr>
                <w:b/>
                <w:lang w:val="es-CO"/>
              </w:rPr>
              <w:t>Análisis de brechas</w:t>
            </w:r>
            <w:r w:rsidR="00F47E0B" w:rsidRPr="00131BB2">
              <w:rPr>
                <w:b/>
                <w:lang w:val="es-CO"/>
              </w:rPr>
              <w:br/>
            </w:r>
          </w:p>
        </w:tc>
      </w:tr>
      <w:tr w:rsidR="00B3780C" w:rsidRPr="00131BB2" w14:paraId="64569555" w14:textId="77777777" w:rsidTr="004E16A4">
        <w:trPr>
          <w:trHeight w:val="526"/>
        </w:trPr>
        <w:tc>
          <w:tcPr>
            <w:cnfStyle w:val="000010000000" w:firstRow="0" w:lastRow="0" w:firstColumn="0" w:lastColumn="0" w:oddVBand="1" w:evenVBand="0" w:oddHBand="0" w:evenHBand="0" w:firstRowFirstColumn="0" w:firstRowLastColumn="0" w:lastRowFirstColumn="0" w:lastRowLastColumn="0"/>
            <w:tcW w:w="5000" w:type="pct"/>
            <w:shd w:val="clear" w:color="auto" w:fill="FFFFFF" w:themeFill="background1"/>
          </w:tcPr>
          <w:p w14:paraId="4BCF21F5" w14:textId="3AF5CD21" w:rsidR="00B3780C" w:rsidRPr="00131BB2" w:rsidRDefault="000B6C6D" w:rsidP="004631DE">
            <w:pPr>
              <w:jc w:val="left"/>
              <w:rPr>
                <w:bCs/>
                <w:lang w:val="es-CO"/>
              </w:rPr>
            </w:pPr>
            <w:r w:rsidRPr="00131BB2">
              <w:rPr>
                <w:b/>
                <w:lang w:val="es-CO"/>
              </w:rPr>
              <w:lastRenderedPageBreak/>
              <w:t>Recomendaciones</w:t>
            </w:r>
            <w:r w:rsidR="00F47E0B" w:rsidRPr="00131BB2">
              <w:rPr>
                <w:b/>
                <w:lang w:val="es-CO"/>
              </w:rPr>
              <w:br/>
            </w:r>
          </w:p>
        </w:tc>
      </w:tr>
      <w:tr w:rsidR="00B3780C" w:rsidRPr="002954F6" w14:paraId="5BE424F1" w14:textId="77777777" w:rsidTr="004E16A4">
        <w:trPr>
          <w:cnfStyle w:val="000000100000" w:firstRow="0" w:lastRow="0" w:firstColumn="0" w:lastColumn="0" w:oddVBand="0" w:evenVBand="0" w:oddHBand="1" w:evenHBand="0" w:firstRowFirstColumn="0" w:firstRowLastColumn="0" w:lastRowFirstColumn="0" w:lastRowLastColumn="0"/>
          <w:trHeight w:val="526"/>
        </w:trPr>
        <w:tc>
          <w:tcPr>
            <w:cnfStyle w:val="000010000000" w:firstRow="0" w:lastRow="0" w:firstColumn="0" w:lastColumn="0" w:oddVBand="1" w:evenVBand="0" w:oddHBand="0" w:evenHBand="0" w:firstRowFirstColumn="0" w:firstRowLastColumn="0" w:lastRowFirstColumn="0" w:lastRowLastColumn="0"/>
            <w:tcW w:w="5000" w:type="pct"/>
          </w:tcPr>
          <w:p w14:paraId="242BC089" w14:textId="12DB18A5" w:rsidR="00B3780C" w:rsidRPr="00131BB2" w:rsidRDefault="000B6C6D" w:rsidP="00B3780C">
            <w:pPr>
              <w:rPr>
                <w:b/>
                <w:lang w:val="es-CO"/>
              </w:rPr>
            </w:pPr>
            <w:r w:rsidRPr="00131BB2">
              <w:rPr>
                <w:b/>
                <w:lang w:val="es-CO"/>
              </w:rPr>
              <w:t xml:space="preserve">Criterio de evaluación </w:t>
            </w:r>
            <w:r w:rsidR="00297B27" w:rsidRPr="00131BB2">
              <w:rPr>
                <w:b/>
                <w:lang w:val="es-CO"/>
              </w:rPr>
              <w:t>3(a)(</w:t>
            </w:r>
            <w:r w:rsidR="00B3780C" w:rsidRPr="00131BB2">
              <w:rPr>
                <w:b/>
                <w:lang w:val="es-CO"/>
              </w:rPr>
              <w:t>b):</w:t>
            </w:r>
          </w:p>
          <w:p w14:paraId="3D861519" w14:textId="0E3176F7" w:rsidR="00B3780C" w:rsidRPr="00131BB2" w:rsidRDefault="00755ABE" w:rsidP="00B3780C">
            <w:pPr>
              <w:rPr>
                <w:lang w:val="es-CO"/>
              </w:rPr>
            </w:pPr>
            <w:r w:rsidRPr="00131BB2">
              <w:rPr>
                <w:lang w:val="es-CO"/>
              </w:rPr>
              <w:t>La implementación del plan de</w:t>
            </w:r>
            <w:r w:rsidR="00ED62FE">
              <w:rPr>
                <w:lang w:val="es-CO"/>
              </w:rPr>
              <w:t xml:space="preserve"> CPS</w:t>
            </w:r>
            <w:r w:rsidRPr="00131BB2">
              <w:rPr>
                <w:lang w:val="es-CO"/>
              </w:rPr>
              <w:t xml:space="preserve"> se basa en una evaluación profunda, y se han establecido sistemas y herramientas para operar, facilitar y monitorear la aplicación de </w:t>
            </w:r>
            <w:r w:rsidR="00ED62FE">
              <w:rPr>
                <w:lang w:val="es-CO"/>
              </w:rPr>
              <w:t>CPS</w:t>
            </w:r>
            <w:r w:rsidR="00B3780C" w:rsidRPr="00131BB2">
              <w:rPr>
                <w:lang w:val="es-CO"/>
              </w:rPr>
              <w:t>.</w:t>
            </w:r>
          </w:p>
        </w:tc>
      </w:tr>
      <w:tr w:rsidR="00686135" w:rsidRPr="00131BB2" w14:paraId="013697E6" w14:textId="77777777" w:rsidTr="00ED45EE">
        <w:trPr>
          <w:trHeight w:val="366"/>
        </w:trPr>
        <w:tc>
          <w:tcPr>
            <w:cnfStyle w:val="000010000000" w:firstRow="0" w:lastRow="0" w:firstColumn="0" w:lastColumn="0" w:oddVBand="1" w:evenVBand="0" w:oddHBand="0" w:evenHBand="0" w:firstRowFirstColumn="0" w:firstRowLastColumn="0" w:lastRowFirstColumn="0" w:lastRowLastColumn="0"/>
            <w:tcW w:w="5000" w:type="pct"/>
            <w:shd w:val="clear" w:color="auto" w:fill="FFFFFF" w:themeFill="background1"/>
          </w:tcPr>
          <w:p w14:paraId="609CFA2E" w14:textId="4F51CD47" w:rsidR="00686135" w:rsidRPr="00131BB2" w:rsidRDefault="00686135" w:rsidP="00ED45EE">
            <w:pPr>
              <w:rPr>
                <w:lang w:val="es-CO"/>
              </w:rPr>
            </w:pPr>
            <w:r w:rsidRPr="00131BB2">
              <w:rPr>
                <w:b/>
                <w:lang w:val="es-CO"/>
              </w:rPr>
              <w:t>Conclusión</w:t>
            </w:r>
            <w:r w:rsidRPr="00131BB2">
              <w:rPr>
                <w:lang w:val="es-CO"/>
              </w:rPr>
              <w:t xml:space="preserve">: </w:t>
            </w:r>
            <w:sdt>
              <w:sdtPr>
                <w:rPr>
                  <w:lang w:val="es-CO"/>
                </w:rPr>
                <w:alias w:val="Conclusion"/>
                <w:tag w:val="Conclusion"/>
                <w:id w:val="852918524"/>
                <w:placeholder>
                  <w:docPart w:val="9D852DC1E3664E42875F733E08F5C61F"/>
                </w:placeholder>
                <w:showingPlcHdr/>
                <w:dropDownList>
                  <w:listItem w:value="Choose an item."/>
                  <w:listItem w:displayText="Brecha de alto riesgo + bandera roja" w:value="Brecha de alto riesgo + bandera roja"/>
                  <w:listItem w:displayText="Brecha de alto riesgo" w:value="Brecha de alto riesgo"/>
                  <w:listItem w:displayText="Brecha de riesgo medio" w:value="Brecha de riesgo medio"/>
                  <w:listItem w:displayText="Brecha de bajo riesgo" w:value="Brecha de bajo riesgo"/>
                  <w:listItem w:displayText="Sin brecha" w:value="Sin brecha"/>
                </w:dropDownList>
              </w:sdtPr>
              <w:sdtEndPr/>
              <w:sdtContent>
                <w:r w:rsidR="00F3549F" w:rsidRPr="00131BB2">
                  <w:rPr>
                    <w:rStyle w:val="PlaceholderText"/>
                    <w:lang w:val="es-CO"/>
                  </w:rPr>
                  <w:t>Choose an item.</w:t>
                </w:r>
              </w:sdtContent>
            </w:sdt>
          </w:p>
        </w:tc>
      </w:tr>
      <w:tr w:rsidR="00B3780C" w:rsidRPr="00131BB2" w14:paraId="50AF17DF" w14:textId="77777777" w:rsidTr="004E16A4">
        <w:trPr>
          <w:cnfStyle w:val="000000100000" w:firstRow="0" w:lastRow="0" w:firstColumn="0" w:lastColumn="0" w:oddVBand="0" w:evenVBand="0" w:oddHBand="1" w:evenHBand="0" w:firstRowFirstColumn="0" w:firstRowLastColumn="0" w:lastRowFirstColumn="0" w:lastRowLastColumn="0"/>
          <w:trHeight w:val="526"/>
        </w:trPr>
        <w:tc>
          <w:tcPr>
            <w:cnfStyle w:val="000010000000" w:firstRow="0" w:lastRow="0" w:firstColumn="0" w:lastColumn="0" w:oddVBand="1" w:evenVBand="0" w:oddHBand="0" w:evenHBand="0" w:firstRowFirstColumn="0" w:firstRowLastColumn="0" w:lastRowFirstColumn="0" w:lastRowLastColumn="0"/>
            <w:tcW w:w="5000" w:type="pct"/>
            <w:shd w:val="clear" w:color="auto" w:fill="FFFFFF" w:themeFill="background1"/>
          </w:tcPr>
          <w:p w14:paraId="5AE2FA74" w14:textId="0317DC5F" w:rsidR="00B3780C" w:rsidRPr="00131BB2" w:rsidRDefault="000B6C6D" w:rsidP="004631DE">
            <w:pPr>
              <w:jc w:val="left"/>
              <w:rPr>
                <w:bCs/>
                <w:lang w:val="es-CO"/>
              </w:rPr>
            </w:pPr>
            <w:r w:rsidRPr="00131BB2">
              <w:rPr>
                <w:b/>
                <w:lang w:val="es-CO"/>
              </w:rPr>
              <w:t>Análisis cualitativo</w:t>
            </w:r>
            <w:r w:rsidR="00F47E0B" w:rsidRPr="00131BB2">
              <w:rPr>
                <w:b/>
                <w:lang w:val="es-CO"/>
              </w:rPr>
              <w:br/>
            </w:r>
          </w:p>
        </w:tc>
      </w:tr>
      <w:tr w:rsidR="00B3780C" w:rsidRPr="00131BB2" w14:paraId="06616A26" w14:textId="77777777" w:rsidTr="004E16A4">
        <w:trPr>
          <w:trHeight w:val="526"/>
        </w:trPr>
        <w:tc>
          <w:tcPr>
            <w:cnfStyle w:val="000010000000" w:firstRow="0" w:lastRow="0" w:firstColumn="0" w:lastColumn="0" w:oddVBand="1" w:evenVBand="0" w:oddHBand="0" w:evenHBand="0" w:firstRowFirstColumn="0" w:firstRowLastColumn="0" w:lastRowFirstColumn="0" w:lastRowLastColumn="0"/>
            <w:tcW w:w="5000" w:type="pct"/>
            <w:shd w:val="clear" w:color="auto" w:fill="FFFFFF" w:themeFill="background1"/>
          </w:tcPr>
          <w:p w14:paraId="2E04BA07" w14:textId="067016CA" w:rsidR="00B3780C" w:rsidRPr="00131BB2" w:rsidRDefault="000B6C6D" w:rsidP="004631DE">
            <w:pPr>
              <w:jc w:val="left"/>
              <w:rPr>
                <w:bCs/>
                <w:lang w:val="es-CO"/>
              </w:rPr>
            </w:pPr>
            <w:r w:rsidRPr="00131BB2">
              <w:rPr>
                <w:b/>
                <w:lang w:val="es-CO"/>
              </w:rPr>
              <w:t>Análisis de brechas</w:t>
            </w:r>
            <w:r w:rsidR="00F47E0B" w:rsidRPr="00131BB2">
              <w:rPr>
                <w:b/>
                <w:lang w:val="es-CO"/>
              </w:rPr>
              <w:br/>
            </w:r>
          </w:p>
        </w:tc>
      </w:tr>
      <w:tr w:rsidR="00B3780C" w:rsidRPr="00131BB2" w14:paraId="7A439EFC" w14:textId="77777777" w:rsidTr="004E16A4">
        <w:trPr>
          <w:cnfStyle w:val="000000100000" w:firstRow="0" w:lastRow="0" w:firstColumn="0" w:lastColumn="0" w:oddVBand="0" w:evenVBand="0" w:oddHBand="1" w:evenHBand="0" w:firstRowFirstColumn="0" w:firstRowLastColumn="0" w:lastRowFirstColumn="0" w:lastRowLastColumn="0"/>
          <w:trHeight w:val="526"/>
        </w:trPr>
        <w:tc>
          <w:tcPr>
            <w:cnfStyle w:val="000010000000" w:firstRow="0" w:lastRow="0" w:firstColumn="0" w:lastColumn="0" w:oddVBand="1" w:evenVBand="0" w:oddHBand="0" w:evenHBand="0" w:firstRowFirstColumn="0" w:firstRowLastColumn="0" w:lastRowFirstColumn="0" w:lastRowLastColumn="0"/>
            <w:tcW w:w="5000" w:type="pct"/>
            <w:shd w:val="clear" w:color="auto" w:fill="FFFFFF" w:themeFill="background1"/>
          </w:tcPr>
          <w:p w14:paraId="3117D498" w14:textId="04BDF44A" w:rsidR="00B3780C" w:rsidRPr="00131BB2" w:rsidRDefault="000B6C6D" w:rsidP="004631DE">
            <w:pPr>
              <w:jc w:val="left"/>
              <w:rPr>
                <w:bCs/>
                <w:lang w:val="es-CO"/>
              </w:rPr>
            </w:pPr>
            <w:r w:rsidRPr="00131BB2">
              <w:rPr>
                <w:b/>
                <w:lang w:val="es-CO"/>
              </w:rPr>
              <w:t>Recomendaciones</w:t>
            </w:r>
            <w:r w:rsidR="00F47E0B" w:rsidRPr="00131BB2">
              <w:rPr>
                <w:b/>
                <w:lang w:val="es-CO"/>
              </w:rPr>
              <w:br/>
            </w:r>
          </w:p>
        </w:tc>
      </w:tr>
      <w:tr w:rsidR="00B3780C" w:rsidRPr="002954F6" w14:paraId="7E9B836D" w14:textId="77777777" w:rsidTr="004E16A4">
        <w:trPr>
          <w:trHeight w:val="526"/>
        </w:trPr>
        <w:tc>
          <w:tcPr>
            <w:cnfStyle w:val="000010000000" w:firstRow="0" w:lastRow="0" w:firstColumn="0" w:lastColumn="0" w:oddVBand="1" w:evenVBand="0" w:oddHBand="0" w:evenHBand="0" w:firstRowFirstColumn="0" w:firstRowLastColumn="0" w:lastRowFirstColumn="0" w:lastRowLastColumn="0"/>
            <w:tcW w:w="5000" w:type="pct"/>
          </w:tcPr>
          <w:p w14:paraId="638C411B" w14:textId="110CE98B" w:rsidR="00B3780C" w:rsidRPr="00131BB2" w:rsidRDefault="000B6C6D" w:rsidP="00B3780C">
            <w:pPr>
              <w:rPr>
                <w:b/>
                <w:lang w:val="es-CO"/>
              </w:rPr>
            </w:pPr>
            <w:r w:rsidRPr="00131BB2">
              <w:rPr>
                <w:b/>
                <w:lang w:val="es-CO"/>
              </w:rPr>
              <w:t xml:space="preserve">Criterio de evaluación </w:t>
            </w:r>
            <w:r w:rsidR="00297B27" w:rsidRPr="00131BB2">
              <w:rPr>
                <w:b/>
                <w:lang w:val="es-CO"/>
              </w:rPr>
              <w:t>3(a)(</w:t>
            </w:r>
            <w:r w:rsidR="00B3780C" w:rsidRPr="00131BB2">
              <w:rPr>
                <w:b/>
                <w:lang w:val="es-CO"/>
              </w:rPr>
              <w:t>c):</w:t>
            </w:r>
          </w:p>
          <w:p w14:paraId="3A26D3E3" w14:textId="2A5E2F23" w:rsidR="00B3780C" w:rsidRPr="00131BB2" w:rsidRDefault="00755ABE" w:rsidP="00B3780C">
            <w:pPr>
              <w:rPr>
                <w:b/>
                <w:lang w:val="es-CO"/>
              </w:rPr>
            </w:pPr>
            <w:r w:rsidRPr="00131BB2">
              <w:rPr>
                <w:lang w:val="es-CO"/>
              </w:rPr>
              <w:t xml:space="preserve">El marco legal y regulatorio permite la consideración de criterios de sostenibilidad (es decir: criterios económicos, medioambientales y sociales) en </w:t>
            </w:r>
            <w:r w:rsidR="00554A5F">
              <w:rPr>
                <w:lang w:val="es-CO"/>
              </w:rPr>
              <w:t>todas las etapas del ciclo de</w:t>
            </w:r>
            <w:r w:rsidRPr="00131BB2">
              <w:rPr>
                <w:lang w:val="es-CO"/>
              </w:rPr>
              <w:t xml:space="preserve"> contratación pública</w:t>
            </w:r>
            <w:r w:rsidR="00B3780C" w:rsidRPr="00131BB2">
              <w:rPr>
                <w:lang w:val="es-CO"/>
              </w:rPr>
              <w:t>.</w:t>
            </w:r>
          </w:p>
        </w:tc>
      </w:tr>
      <w:tr w:rsidR="00686135" w:rsidRPr="00131BB2" w14:paraId="42EFBA59" w14:textId="77777777" w:rsidTr="00ED45EE">
        <w:trPr>
          <w:cnfStyle w:val="000000100000" w:firstRow="0" w:lastRow="0" w:firstColumn="0" w:lastColumn="0" w:oddVBand="0" w:evenVBand="0" w:oddHBand="1" w:evenHBand="0" w:firstRowFirstColumn="0" w:firstRowLastColumn="0" w:lastRowFirstColumn="0" w:lastRowLastColumn="0"/>
          <w:trHeight w:val="366"/>
        </w:trPr>
        <w:tc>
          <w:tcPr>
            <w:cnfStyle w:val="000010000000" w:firstRow="0" w:lastRow="0" w:firstColumn="0" w:lastColumn="0" w:oddVBand="1" w:evenVBand="0" w:oddHBand="0" w:evenHBand="0" w:firstRowFirstColumn="0" w:firstRowLastColumn="0" w:lastRowFirstColumn="0" w:lastRowLastColumn="0"/>
            <w:tcW w:w="5000" w:type="pct"/>
            <w:shd w:val="clear" w:color="auto" w:fill="FFFFFF" w:themeFill="background1"/>
          </w:tcPr>
          <w:p w14:paraId="31311497" w14:textId="445D757F" w:rsidR="00686135" w:rsidRPr="00131BB2" w:rsidRDefault="00686135" w:rsidP="00ED45EE">
            <w:pPr>
              <w:rPr>
                <w:lang w:val="es-CO"/>
              </w:rPr>
            </w:pPr>
            <w:r w:rsidRPr="00131BB2">
              <w:rPr>
                <w:b/>
                <w:lang w:val="es-CO"/>
              </w:rPr>
              <w:t>Conclusión</w:t>
            </w:r>
            <w:r w:rsidRPr="00131BB2">
              <w:rPr>
                <w:lang w:val="es-CO"/>
              </w:rPr>
              <w:t xml:space="preserve">: </w:t>
            </w:r>
            <w:sdt>
              <w:sdtPr>
                <w:rPr>
                  <w:lang w:val="es-CO"/>
                </w:rPr>
                <w:alias w:val="Conclusion"/>
                <w:tag w:val="Conclusion"/>
                <w:id w:val="-438916652"/>
                <w:placeholder>
                  <w:docPart w:val="0E449CF9481A4FB685D0C170DDF0550D"/>
                </w:placeholder>
                <w:showingPlcHdr/>
                <w:dropDownList>
                  <w:listItem w:value="Choose an item."/>
                  <w:listItem w:displayText="Brecha de alto riesgo + bandera roja" w:value="Brecha de alto riesgo + bandera roja"/>
                  <w:listItem w:displayText="Brecha de alto riesgo" w:value="Brecha de alto riesgo"/>
                  <w:listItem w:displayText="Brecha de riesgo medio" w:value="Brecha de riesgo medio"/>
                  <w:listItem w:displayText="Brecha de bajo riesgo" w:value="Brecha de bajo riesgo"/>
                  <w:listItem w:displayText="Sin brecha" w:value="Sin brecha"/>
                </w:dropDownList>
              </w:sdtPr>
              <w:sdtEndPr/>
              <w:sdtContent>
                <w:r w:rsidR="00F3549F" w:rsidRPr="00131BB2">
                  <w:rPr>
                    <w:rStyle w:val="PlaceholderText"/>
                    <w:lang w:val="es-CO"/>
                  </w:rPr>
                  <w:t>Choose an item.</w:t>
                </w:r>
              </w:sdtContent>
            </w:sdt>
          </w:p>
        </w:tc>
      </w:tr>
      <w:tr w:rsidR="00B3780C" w:rsidRPr="00131BB2" w14:paraId="33F8BE8E" w14:textId="77777777" w:rsidTr="004E16A4">
        <w:trPr>
          <w:trHeight w:val="526"/>
        </w:trPr>
        <w:tc>
          <w:tcPr>
            <w:cnfStyle w:val="000010000000" w:firstRow="0" w:lastRow="0" w:firstColumn="0" w:lastColumn="0" w:oddVBand="1" w:evenVBand="0" w:oddHBand="0" w:evenHBand="0" w:firstRowFirstColumn="0" w:firstRowLastColumn="0" w:lastRowFirstColumn="0" w:lastRowLastColumn="0"/>
            <w:tcW w:w="5000" w:type="pct"/>
            <w:shd w:val="clear" w:color="auto" w:fill="FFFFFF" w:themeFill="background1"/>
          </w:tcPr>
          <w:p w14:paraId="146CFB7E" w14:textId="14B0F2A3" w:rsidR="00B3780C" w:rsidRPr="00131BB2" w:rsidRDefault="000B6C6D" w:rsidP="004631DE">
            <w:pPr>
              <w:jc w:val="left"/>
              <w:rPr>
                <w:bCs/>
                <w:lang w:val="es-CO"/>
              </w:rPr>
            </w:pPr>
            <w:r w:rsidRPr="00131BB2">
              <w:rPr>
                <w:b/>
                <w:lang w:val="es-CO"/>
              </w:rPr>
              <w:t>Análisis cualitativo</w:t>
            </w:r>
            <w:r w:rsidR="00F47E0B" w:rsidRPr="00131BB2">
              <w:rPr>
                <w:b/>
                <w:lang w:val="es-CO"/>
              </w:rPr>
              <w:br/>
            </w:r>
          </w:p>
        </w:tc>
      </w:tr>
      <w:tr w:rsidR="00B3780C" w:rsidRPr="00131BB2" w14:paraId="10C4C8EB" w14:textId="77777777" w:rsidTr="004E16A4">
        <w:trPr>
          <w:cnfStyle w:val="000000100000" w:firstRow="0" w:lastRow="0" w:firstColumn="0" w:lastColumn="0" w:oddVBand="0" w:evenVBand="0" w:oddHBand="1" w:evenHBand="0" w:firstRowFirstColumn="0" w:firstRowLastColumn="0" w:lastRowFirstColumn="0" w:lastRowLastColumn="0"/>
          <w:trHeight w:val="526"/>
        </w:trPr>
        <w:tc>
          <w:tcPr>
            <w:cnfStyle w:val="000010000000" w:firstRow="0" w:lastRow="0" w:firstColumn="0" w:lastColumn="0" w:oddVBand="1" w:evenVBand="0" w:oddHBand="0" w:evenHBand="0" w:firstRowFirstColumn="0" w:firstRowLastColumn="0" w:lastRowFirstColumn="0" w:lastRowLastColumn="0"/>
            <w:tcW w:w="5000" w:type="pct"/>
            <w:shd w:val="clear" w:color="auto" w:fill="FFFFFF" w:themeFill="background1"/>
          </w:tcPr>
          <w:p w14:paraId="394E6D53" w14:textId="3587D100" w:rsidR="00B3780C" w:rsidRPr="00131BB2" w:rsidRDefault="000B6C6D" w:rsidP="004631DE">
            <w:pPr>
              <w:jc w:val="left"/>
              <w:rPr>
                <w:bCs/>
                <w:lang w:val="es-CO"/>
              </w:rPr>
            </w:pPr>
            <w:r w:rsidRPr="00131BB2">
              <w:rPr>
                <w:b/>
                <w:lang w:val="es-CO"/>
              </w:rPr>
              <w:t>Análisis de brechas</w:t>
            </w:r>
            <w:r w:rsidR="00F47E0B" w:rsidRPr="00131BB2">
              <w:rPr>
                <w:b/>
                <w:lang w:val="es-CO"/>
              </w:rPr>
              <w:br/>
            </w:r>
          </w:p>
        </w:tc>
      </w:tr>
      <w:tr w:rsidR="00B3780C" w:rsidRPr="00131BB2" w14:paraId="1A9FE012" w14:textId="77777777" w:rsidTr="004E16A4">
        <w:trPr>
          <w:trHeight w:val="526"/>
        </w:trPr>
        <w:tc>
          <w:tcPr>
            <w:cnfStyle w:val="000010000000" w:firstRow="0" w:lastRow="0" w:firstColumn="0" w:lastColumn="0" w:oddVBand="1" w:evenVBand="0" w:oddHBand="0" w:evenHBand="0" w:firstRowFirstColumn="0" w:firstRowLastColumn="0" w:lastRowFirstColumn="0" w:lastRowLastColumn="0"/>
            <w:tcW w:w="5000" w:type="pct"/>
            <w:shd w:val="clear" w:color="auto" w:fill="FFFFFF" w:themeFill="background1"/>
          </w:tcPr>
          <w:p w14:paraId="05B8B90D" w14:textId="1085CAF9" w:rsidR="00B3780C" w:rsidRPr="00131BB2" w:rsidRDefault="000B6C6D" w:rsidP="004631DE">
            <w:pPr>
              <w:jc w:val="left"/>
              <w:rPr>
                <w:bCs/>
                <w:lang w:val="es-CO"/>
              </w:rPr>
            </w:pPr>
            <w:r w:rsidRPr="00131BB2">
              <w:rPr>
                <w:b/>
                <w:lang w:val="es-CO"/>
              </w:rPr>
              <w:t>Recomendaciones</w:t>
            </w:r>
            <w:r w:rsidR="00F47E0B" w:rsidRPr="00131BB2">
              <w:rPr>
                <w:b/>
                <w:lang w:val="es-CO"/>
              </w:rPr>
              <w:br/>
            </w:r>
          </w:p>
        </w:tc>
      </w:tr>
      <w:tr w:rsidR="00B3780C" w:rsidRPr="002954F6" w14:paraId="5D28C6CB" w14:textId="77777777" w:rsidTr="004E16A4">
        <w:trPr>
          <w:cnfStyle w:val="000000100000" w:firstRow="0" w:lastRow="0" w:firstColumn="0" w:lastColumn="0" w:oddVBand="0" w:evenVBand="0" w:oddHBand="1" w:evenHBand="0" w:firstRowFirstColumn="0" w:firstRowLastColumn="0" w:lastRowFirstColumn="0" w:lastRowLastColumn="0"/>
          <w:trHeight w:val="526"/>
        </w:trPr>
        <w:tc>
          <w:tcPr>
            <w:cnfStyle w:val="000010000000" w:firstRow="0" w:lastRow="0" w:firstColumn="0" w:lastColumn="0" w:oddVBand="1" w:evenVBand="0" w:oddHBand="0" w:evenHBand="0" w:firstRowFirstColumn="0" w:firstRowLastColumn="0" w:lastRowFirstColumn="0" w:lastRowLastColumn="0"/>
            <w:tcW w:w="5000" w:type="pct"/>
          </w:tcPr>
          <w:p w14:paraId="69B013E4" w14:textId="26EC253A" w:rsidR="00B3780C" w:rsidRPr="00131BB2" w:rsidRDefault="000B6C6D" w:rsidP="00B3780C">
            <w:pPr>
              <w:rPr>
                <w:b/>
                <w:lang w:val="es-CO"/>
              </w:rPr>
            </w:pPr>
            <w:r w:rsidRPr="00131BB2">
              <w:rPr>
                <w:b/>
                <w:lang w:val="es-CO"/>
              </w:rPr>
              <w:t xml:space="preserve">Criterio de evaluación </w:t>
            </w:r>
            <w:r w:rsidR="00297B27" w:rsidRPr="00131BB2">
              <w:rPr>
                <w:b/>
                <w:lang w:val="es-CO"/>
              </w:rPr>
              <w:t>3(a)(</w:t>
            </w:r>
            <w:r w:rsidR="00B3780C" w:rsidRPr="00131BB2">
              <w:rPr>
                <w:b/>
                <w:lang w:val="es-CO"/>
              </w:rPr>
              <w:t>d):</w:t>
            </w:r>
          </w:p>
          <w:p w14:paraId="6D1BC385" w14:textId="2559BC2E" w:rsidR="00B3780C" w:rsidRPr="00131BB2" w:rsidRDefault="00755ABE" w:rsidP="00B3780C">
            <w:pPr>
              <w:rPr>
                <w:b/>
                <w:lang w:val="es-CO"/>
              </w:rPr>
            </w:pPr>
            <w:r w:rsidRPr="00131BB2">
              <w:rPr>
                <w:lang w:val="es-CO"/>
              </w:rPr>
              <w:t>Las provisiones legales son consistentes con los objetivos primarios de la contratación pública y aseguran valor por el dinero</w:t>
            </w:r>
            <w:r w:rsidR="00B3780C" w:rsidRPr="00131BB2">
              <w:rPr>
                <w:lang w:val="es-CO"/>
              </w:rPr>
              <w:t>.</w:t>
            </w:r>
          </w:p>
        </w:tc>
      </w:tr>
      <w:tr w:rsidR="00686135" w:rsidRPr="00131BB2" w14:paraId="3060893C" w14:textId="77777777" w:rsidTr="00ED45EE">
        <w:trPr>
          <w:trHeight w:val="366"/>
        </w:trPr>
        <w:tc>
          <w:tcPr>
            <w:cnfStyle w:val="000010000000" w:firstRow="0" w:lastRow="0" w:firstColumn="0" w:lastColumn="0" w:oddVBand="1" w:evenVBand="0" w:oddHBand="0" w:evenHBand="0" w:firstRowFirstColumn="0" w:firstRowLastColumn="0" w:lastRowFirstColumn="0" w:lastRowLastColumn="0"/>
            <w:tcW w:w="5000" w:type="pct"/>
            <w:shd w:val="clear" w:color="auto" w:fill="FFFFFF" w:themeFill="background1"/>
          </w:tcPr>
          <w:p w14:paraId="3C8E0B9E" w14:textId="05954492" w:rsidR="00686135" w:rsidRPr="00131BB2" w:rsidRDefault="00686135" w:rsidP="00ED45EE">
            <w:pPr>
              <w:rPr>
                <w:lang w:val="es-CO"/>
              </w:rPr>
            </w:pPr>
            <w:r w:rsidRPr="00131BB2">
              <w:rPr>
                <w:b/>
                <w:lang w:val="es-CO"/>
              </w:rPr>
              <w:t>Conclusión</w:t>
            </w:r>
            <w:r w:rsidRPr="00131BB2">
              <w:rPr>
                <w:lang w:val="es-CO"/>
              </w:rPr>
              <w:t xml:space="preserve">: </w:t>
            </w:r>
            <w:sdt>
              <w:sdtPr>
                <w:rPr>
                  <w:lang w:val="es-CO"/>
                </w:rPr>
                <w:alias w:val="Conclusion"/>
                <w:tag w:val="Conclusion"/>
                <w:id w:val="-989393517"/>
                <w:placeholder>
                  <w:docPart w:val="41E0F5391C9C4AABB2CF67F33AAC503E"/>
                </w:placeholder>
                <w:showingPlcHdr/>
                <w:dropDownList>
                  <w:listItem w:value="Choose an item."/>
                  <w:listItem w:displayText="Brecha de alto riesgo + bandera roja" w:value="Brecha de alto riesgo + bandera roja"/>
                  <w:listItem w:displayText="Brecha de alto riesgo" w:value="Brecha de alto riesgo"/>
                  <w:listItem w:displayText="Brecha de riesgo medio" w:value="Brecha de riesgo medio"/>
                  <w:listItem w:displayText="Brecha de bajo riesgo" w:value="Brecha de bajo riesgo"/>
                  <w:listItem w:displayText="Sin brecha" w:value="Sin brecha"/>
                </w:dropDownList>
              </w:sdtPr>
              <w:sdtEndPr/>
              <w:sdtContent>
                <w:r w:rsidR="00F3549F" w:rsidRPr="00131BB2">
                  <w:rPr>
                    <w:rStyle w:val="PlaceholderText"/>
                    <w:lang w:val="es-CO"/>
                  </w:rPr>
                  <w:t>Choose an item.</w:t>
                </w:r>
              </w:sdtContent>
            </w:sdt>
          </w:p>
        </w:tc>
      </w:tr>
      <w:tr w:rsidR="00B3780C" w:rsidRPr="00131BB2" w14:paraId="0404B84D" w14:textId="77777777" w:rsidTr="004E16A4">
        <w:trPr>
          <w:cnfStyle w:val="000000100000" w:firstRow="0" w:lastRow="0" w:firstColumn="0" w:lastColumn="0" w:oddVBand="0" w:evenVBand="0" w:oddHBand="1" w:evenHBand="0" w:firstRowFirstColumn="0" w:firstRowLastColumn="0" w:lastRowFirstColumn="0" w:lastRowLastColumn="0"/>
          <w:trHeight w:val="526"/>
        </w:trPr>
        <w:tc>
          <w:tcPr>
            <w:cnfStyle w:val="000010000000" w:firstRow="0" w:lastRow="0" w:firstColumn="0" w:lastColumn="0" w:oddVBand="1" w:evenVBand="0" w:oddHBand="0" w:evenHBand="0" w:firstRowFirstColumn="0" w:firstRowLastColumn="0" w:lastRowFirstColumn="0" w:lastRowLastColumn="0"/>
            <w:tcW w:w="5000" w:type="pct"/>
            <w:shd w:val="clear" w:color="auto" w:fill="FFFFFF" w:themeFill="background1"/>
          </w:tcPr>
          <w:p w14:paraId="237614B2" w14:textId="4880519D" w:rsidR="00B3780C" w:rsidRPr="00131BB2" w:rsidRDefault="000B6C6D" w:rsidP="004631DE">
            <w:pPr>
              <w:jc w:val="left"/>
              <w:rPr>
                <w:bCs/>
                <w:lang w:val="es-CO"/>
              </w:rPr>
            </w:pPr>
            <w:r w:rsidRPr="00131BB2">
              <w:rPr>
                <w:b/>
                <w:lang w:val="es-CO"/>
              </w:rPr>
              <w:t>Análisis cualitativo</w:t>
            </w:r>
            <w:r w:rsidR="00F47E0B" w:rsidRPr="00131BB2">
              <w:rPr>
                <w:b/>
                <w:lang w:val="es-CO"/>
              </w:rPr>
              <w:br/>
            </w:r>
          </w:p>
        </w:tc>
      </w:tr>
      <w:tr w:rsidR="00B3780C" w:rsidRPr="00131BB2" w14:paraId="32FCB406" w14:textId="77777777" w:rsidTr="004E16A4">
        <w:trPr>
          <w:trHeight w:val="526"/>
        </w:trPr>
        <w:tc>
          <w:tcPr>
            <w:cnfStyle w:val="000010000000" w:firstRow="0" w:lastRow="0" w:firstColumn="0" w:lastColumn="0" w:oddVBand="1" w:evenVBand="0" w:oddHBand="0" w:evenHBand="0" w:firstRowFirstColumn="0" w:firstRowLastColumn="0" w:lastRowFirstColumn="0" w:lastRowLastColumn="0"/>
            <w:tcW w:w="5000" w:type="pct"/>
            <w:shd w:val="clear" w:color="auto" w:fill="FFFFFF" w:themeFill="background1"/>
          </w:tcPr>
          <w:p w14:paraId="2979714F" w14:textId="7B3F8843" w:rsidR="00B3780C" w:rsidRPr="00131BB2" w:rsidRDefault="000B6C6D" w:rsidP="004631DE">
            <w:pPr>
              <w:jc w:val="left"/>
              <w:rPr>
                <w:bCs/>
                <w:lang w:val="es-CO"/>
              </w:rPr>
            </w:pPr>
            <w:r w:rsidRPr="00131BB2">
              <w:rPr>
                <w:b/>
                <w:lang w:val="es-CO"/>
              </w:rPr>
              <w:t>Análisis de brechas</w:t>
            </w:r>
            <w:r w:rsidR="00F47E0B" w:rsidRPr="00131BB2">
              <w:rPr>
                <w:b/>
                <w:lang w:val="es-CO"/>
              </w:rPr>
              <w:br/>
            </w:r>
          </w:p>
        </w:tc>
      </w:tr>
      <w:tr w:rsidR="00B3780C" w:rsidRPr="00131BB2" w14:paraId="415A2C79" w14:textId="77777777" w:rsidTr="004E16A4">
        <w:trPr>
          <w:cnfStyle w:val="000000100000" w:firstRow="0" w:lastRow="0" w:firstColumn="0" w:lastColumn="0" w:oddVBand="0" w:evenVBand="0" w:oddHBand="1" w:evenHBand="0" w:firstRowFirstColumn="0" w:firstRowLastColumn="0" w:lastRowFirstColumn="0" w:lastRowLastColumn="0"/>
          <w:trHeight w:val="526"/>
        </w:trPr>
        <w:tc>
          <w:tcPr>
            <w:cnfStyle w:val="000010000000" w:firstRow="0" w:lastRow="0" w:firstColumn="0" w:lastColumn="0" w:oddVBand="1" w:evenVBand="0" w:oddHBand="0" w:evenHBand="0" w:firstRowFirstColumn="0" w:firstRowLastColumn="0" w:lastRowFirstColumn="0" w:lastRowLastColumn="0"/>
            <w:tcW w:w="5000" w:type="pct"/>
            <w:shd w:val="clear" w:color="auto" w:fill="FFFFFF" w:themeFill="background1"/>
          </w:tcPr>
          <w:p w14:paraId="5D8B3AC3" w14:textId="3602E08A" w:rsidR="00B3780C" w:rsidRPr="00131BB2" w:rsidRDefault="000B6C6D" w:rsidP="004631DE">
            <w:pPr>
              <w:jc w:val="left"/>
              <w:rPr>
                <w:bCs/>
                <w:lang w:val="es-CO"/>
              </w:rPr>
            </w:pPr>
            <w:r w:rsidRPr="00131BB2">
              <w:rPr>
                <w:b/>
                <w:lang w:val="es-CO"/>
              </w:rPr>
              <w:t>Recomendaciones</w:t>
            </w:r>
            <w:r w:rsidR="00F47E0B" w:rsidRPr="00131BB2">
              <w:rPr>
                <w:b/>
                <w:lang w:val="es-CO"/>
              </w:rPr>
              <w:br/>
            </w:r>
          </w:p>
        </w:tc>
      </w:tr>
      <w:tr w:rsidR="009D4416" w:rsidRPr="002954F6" w14:paraId="2F903F9E" w14:textId="77777777" w:rsidTr="009D4416">
        <w:tblPrEx>
          <w:tblLook w:val="04A0" w:firstRow="1" w:lastRow="0" w:firstColumn="1" w:lastColumn="0" w:noHBand="0" w:noVBand="1"/>
        </w:tblPrEx>
        <w:trPr>
          <w:trHeight w:val="299"/>
        </w:trPr>
        <w:tc>
          <w:tcPr>
            <w:cnfStyle w:val="001000000000" w:firstRow="0" w:lastRow="0" w:firstColumn="1" w:lastColumn="0" w:oddVBand="0" w:evenVBand="0" w:oddHBand="0" w:evenHBand="0" w:firstRowFirstColumn="0" w:firstRowLastColumn="0" w:lastRowFirstColumn="0" w:lastRowLastColumn="0"/>
            <w:tcW w:w="5000" w:type="pct"/>
            <w:shd w:val="clear" w:color="auto" w:fill="FCE0AE" w:themeFill="accent1" w:themeFillTint="66"/>
          </w:tcPr>
          <w:p w14:paraId="591A50B2" w14:textId="1A608A96" w:rsidR="009D4416" w:rsidRPr="00131BB2" w:rsidRDefault="000B6C6D" w:rsidP="009D4416">
            <w:pPr>
              <w:jc w:val="center"/>
              <w:rPr>
                <w:b w:val="0"/>
                <w:lang w:val="es-CO"/>
              </w:rPr>
            </w:pPr>
            <w:r w:rsidRPr="00131BB2">
              <w:rPr>
                <w:lang w:val="es-CO"/>
              </w:rPr>
              <w:t>Subindicador</w:t>
            </w:r>
            <w:r w:rsidR="009D4416" w:rsidRPr="00131BB2">
              <w:rPr>
                <w:lang w:val="es-CO"/>
              </w:rPr>
              <w:t xml:space="preserve"> 3(b)</w:t>
            </w:r>
          </w:p>
          <w:p w14:paraId="4183C1BF" w14:textId="77777777" w:rsidR="00755ABE" w:rsidRPr="00131BB2" w:rsidRDefault="00755ABE" w:rsidP="009D4416">
            <w:pPr>
              <w:jc w:val="center"/>
              <w:rPr>
                <w:b w:val="0"/>
                <w:bCs w:val="0"/>
                <w:lang w:val="es-CO"/>
              </w:rPr>
            </w:pPr>
            <w:r w:rsidRPr="00131BB2">
              <w:rPr>
                <w:lang w:val="es-CO"/>
              </w:rPr>
              <w:t xml:space="preserve">Obligaciones derivadas de acuerdos internacionales </w:t>
            </w:r>
          </w:p>
          <w:p w14:paraId="43019A7B" w14:textId="79FD92FA" w:rsidR="009D4416" w:rsidRPr="00C70EE2" w:rsidRDefault="00755ABE" w:rsidP="009D4416">
            <w:pPr>
              <w:jc w:val="center"/>
              <w:rPr>
                <w:b w:val="0"/>
                <w:bCs w:val="0"/>
                <w:lang w:val="es-CO"/>
              </w:rPr>
            </w:pPr>
            <w:r w:rsidRPr="00966F2A">
              <w:rPr>
                <w:lang w:val="es-CO"/>
              </w:rPr>
              <w:t>Las obligaciones relacionadas con la contratación pública derivadas de acuerdos</w:t>
            </w:r>
            <w:r w:rsidR="00554A5F">
              <w:rPr>
                <w:lang w:val="es-CO"/>
              </w:rPr>
              <w:t xml:space="preserve"> comerciales</w:t>
            </w:r>
            <w:r w:rsidRPr="00966F2A">
              <w:rPr>
                <w:lang w:val="es-CO"/>
              </w:rPr>
              <w:t xml:space="preserve"> internacionales vinculantes </w:t>
            </w:r>
            <w:r w:rsidR="009D4416" w:rsidRPr="00966F2A">
              <w:rPr>
                <w:lang w:val="es-CO"/>
              </w:rPr>
              <w:t>:</w:t>
            </w:r>
          </w:p>
        </w:tc>
      </w:tr>
      <w:tr w:rsidR="00B3780C" w:rsidRPr="002954F6" w14:paraId="0D68D576" w14:textId="77777777" w:rsidTr="004E16A4">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299"/>
        </w:trPr>
        <w:tc>
          <w:tcPr>
            <w:cnfStyle w:val="001000000000" w:firstRow="0" w:lastRow="0" w:firstColumn="1" w:lastColumn="0" w:oddVBand="0" w:evenVBand="0" w:oddHBand="0" w:evenHBand="0" w:firstRowFirstColumn="0" w:firstRowLastColumn="0" w:lastRowFirstColumn="0" w:lastRowLastColumn="0"/>
            <w:tcW w:w="5000" w:type="pct"/>
          </w:tcPr>
          <w:p w14:paraId="24BDD888" w14:textId="78B473D4" w:rsidR="00B3780C" w:rsidRPr="00131BB2" w:rsidRDefault="000B6C6D" w:rsidP="00B3780C">
            <w:pPr>
              <w:rPr>
                <w:b w:val="0"/>
                <w:lang w:val="es-CO"/>
              </w:rPr>
            </w:pPr>
            <w:r w:rsidRPr="00131BB2">
              <w:rPr>
                <w:lang w:val="es-CO"/>
              </w:rPr>
              <w:t xml:space="preserve">Criterio de evaluación </w:t>
            </w:r>
            <w:r w:rsidR="00297B27" w:rsidRPr="00131BB2">
              <w:rPr>
                <w:lang w:val="es-CO"/>
              </w:rPr>
              <w:t>3(b)(</w:t>
            </w:r>
            <w:r w:rsidR="00B3780C" w:rsidRPr="00131BB2">
              <w:rPr>
                <w:lang w:val="es-CO"/>
              </w:rPr>
              <w:t>a):</w:t>
            </w:r>
          </w:p>
          <w:p w14:paraId="2228AC5B" w14:textId="6810CC84" w:rsidR="00B3780C" w:rsidRPr="00131BB2" w:rsidRDefault="002954F6" w:rsidP="00B3780C">
            <w:pPr>
              <w:rPr>
                <w:b w:val="0"/>
                <w:lang w:val="es-CO"/>
              </w:rPr>
            </w:pPr>
            <w:r>
              <w:rPr>
                <w:b w:val="0"/>
              </w:rPr>
              <w:t>H</w:t>
            </w:r>
            <w:r w:rsidRPr="002954F6">
              <w:rPr>
                <w:b w:val="0"/>
              </w:rPr>
              <w:t>an sido adoptadas de manera coherente en el marco legislativo y reglamentario.</w:t>
            </w:r>
          </w:p>
        </w:tc>
      </w:tr>
      <w:tr w:rsidR="00686135" w:rsidRPr="00131BB2" w14:paraId="6413EAB4" w14:textId="77777777" w:rsidTr="00ED45EE">
        <w:trPr>
          <w:trHeight w:val="366"/>
        </w:trPr>
        <w:tc>
          <w:tcPr>
            <w:cnfStyle w:val="000010000000" w:firstRow="0" w:lastRow="0" w:firstColumn="0" w:lastColumn="0" w:oddVBand="1" w:evenVBand="0" w:oddHBand="0" w:evenHBand="0" w:firstRowFirstColumn="0" w:firstRowLastColumn="0" w:lastRowFirstColumn="0" w:lastRowLastColumn="0"/>
            <w:tcW w:w="5000" w:type="pct"/>
            <w:shd w:val="clear" w:color="auto" w:fill="FFFFFF" w:themeFill="background1"/>
          </w:tcPr>
          <w:p w14:paraId="60F2F7A9" w14:textId="75132531" w:rsidR="00686135" w:rsidRPr="00131BB2" w:rsidRDefault="00686135" w:rsidP="00ED45EE">
            <w:pPr>
              <w:rPr>
                <w:lang w:val="es-CO"/>
              </w:rPr>
            </w:pPr>
            <w:r w:rsidRPr="00131BB2">
              <w:rPr>
                <w:b/>
                <w:lang w:val="es-CO"/>
              </w:rPr>
              <w:t>Conclusión</w:t>
            </w:r>
            <w:r w:rsidRPr="00131BB2">
              <w:rPr>
                <w:lang w:val="es-CO"/>
              </w:rPr>
              <w:t xml:space="preserve">: </w:t>
            </w:r>
            <w:sdt>
              <w:sdtPr>
                <w:rPr>
                  <w:lang w:val="es-CO"/>
                </w:rPr>
                <w:alias w:val="Conclusion"/>
                <w:tag w:val="Conclusion"/>
                <w:id w:val="-229226099"/>
                <w:placeholder>
                  <w:docPart w:val="8C21998B56244E2AAF5B4E643A8B98EC"/>
                </w:placeholder>
                <w:showingPlcHdr/>
                <w:dropDownList>
                  <w:listItem w:value="Choose an item."/>
                  <w:listItem w:displayText="Brecha de alto riesgo + bandera roja" w:value="Brecha de alto riesgo + bandera roja"/>
                  <w:listItem w:displayText="Brecha de alto riesgo" w:value="Brecha de alto riesgo"/>
                  <w:listItem w:displayText="Brecha de riesgo medio" w:value="Brecha de riesgo medio"/>
                  <w:listItem w:displayText="Brecha de bajo riesgo" w:value="Brecha de bajo riesgo"/>
                  <w:listItem w:displayText="Sin brecha" w:value="Sin brecha"/>
                </w:dropDownList>
              </w:sdtPr>
              <w:sdtEndPr/>
              <w:sdtContent>
                <w:r w:rsidR="00F3549F" w:rsidRPr="00131BB2">
                  <w:rPr>
                    <w:rStyle w:val="PlaceholderText"/>
                    <w:lang w:val="es-CO"/>
                  </w:rPr>
                  <w:t>Choose an item.</w:t>
                </w:r>
              </w:sdtContent>
            </w:sdt>
          </w:p>
        </w:tc>
      </w:tr>
      <w:tr w:rsidR="00B3780C" w:rsidRPr="00131BB2" w14:paraId="6EB22EB8" w14:textId="77777777" w:rsidTr="004E16A4">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770"/>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53FB672E" w14:textId="61183B65" w:rsidR="00B3780C" w:rsidRPr="00131BB2" w:rsidRDefault="000B6C6D" w:rsidP="004631DE">
            <w:pPr>
              <w:jc w:val="left"/>
              <w:rPr>
                <w:b w:val="0"/>
                <w:lang w:val="es-CO"/>
              </w:rPr>
            </w:pPr>
            <w:r w:rsidRPr="00131BB2">
              <w:rPr>
                <w:lang w:val="es-CO"/>
              </w:rPr>
              <w:t>Análisis cualitativo</w:t>
            </w:r>
            <w:r w:rsidR="00F47E0B" w:rsidRPr="00131BB2">
              <w:rPr>
                <w:lang w:val="es-CO"/>
              </w:rPr>
              <w:br/>
            </w:r>
          </w:p>
        </w:tc>
      </w:tr>
      <w:tr w:rsidR="00B3780C" w:rsidRPr="00131BB2" w14:paraId="627828E9" w14:textId="77777777" w:rsidTr="004E16A4">
        <w:tblPrEx>
          <w:tblLook w:val="04A0" w:firstRow="1" w:lastRow="0" w:firstColumn="1" w:lastColumn="0" w:noHBand="0" w:noVBand="1"/>
        </w:tblPrEx>
        <w:trPr>
          <w:trHeight w:val="856"/>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4082515D" w14:textId="2AE38815" w:rsidR="00B3780C" w:rsidRPr="00131BB2" w:rsidRDefault="000B6C6D" w:rsidP="004631DE">
            <w:pPr>
              <w:jc w:val="left"/>
              <w:rPr>
                <w:b w:val="0"/>
                <w:lang w:val="es-CO"/>
              </w:rPr>
            </w:pPr>
            <w:r w:rsidRPr="00131BB2">
              <w:rPr>
                <w:lang w:val="es-CO"/>
              </w:rPr>
              <w:t>Análisis de brechas</w:t>
            </w:r>
            <w:r w:rsidR="00F47E0B" w:rsidRPr="00131BB2">
              <w:rPr>
                <w:lang w:val="es-CO"/>
              </w:rPr>
              <w:br/>
            </w:r>
          </w:p>
        </w:tc>
      </w:tr>
      <w:tr w:rsidR="00B3780C" w:rsidRPr="00131BB2" w14:paraId="5785F79E" w14:textId="77777777" w:rsidTr="004E16A4">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7395DE81" w14:textId="2D877059" w:rsidR="00B3780C" w:rsidRPr="00131BB2" w:rsidRDefault="000B6C6D" w:rsidP="004631DE">
            <w:pPr>
              <w:jc w:val="left"/>
              <w:rPr>
                <w:b w:val="0"/>
                <w:lang w:val="es-CO"/>
              </w:rPr>
            </w:pPr>
            <w:r w:rsidRPr="00131BB2">
              <w:rPr>
                <w:lang w:val="es-CO"/>
              </w:rPr>
              <w:t>Recomendaciones</w:t>
            </w:r>
            <w:r w:rsidR="00F47E0B" w:rsidRPr="00131BB2">
              <w:rPr>
                <w:lang w:val="es-CO"/>
              </w:rPr>
              <w:br/>
            </w:r>
          </w:p>
        </w:tc>
      </w:tr>
      <w:tr w:rsidR="00B3780C" w:rsidRPr="002954F6" w14:paraId="51BFBBCE" w14:textId="77777777" w:rsidTr="00CB0C58">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FDEFD6" w:themeFill="accent1" w:themeFillTint="33"/>
          </w:tcPr>
          <w:p w14:paraId="4E6D131F" w14:textId="67120405" w:rsidR="00B3780C" w:rsidRPr="00131BB2" w:rsidRDefault="000B6C6D" w:rsidP="00B3780C">
            <w:pPr>
              <w:rPr>
                <w:b w:val="0"/>
                <w:lang w:val="es-CO"/>
              </w:rPr>
            </w:pPr>
            <w:r w:rsidRPr="00131BB2">
              <w:rPr>
                <w:lang w:val="es-CO"/>
              </w:rPr>
              <w:t xml:space="preserve">Criterio de evaluación </w:t>
            </w:r>
            <w:r w:rsidR="00297B27" w:rsidRPr="00131BB2">
              <w:rPr>
                <w:lang w:val="es-CO"/>
              </w:rPr>
              <w:t>3(b)(</w:t>
            </w:r>
            <w:r w:rsidR="00B3780C" w:rsidRPr="00131BB2">
              <w:rPr>
                <w:lang w:val="es-CO"/>
              </w:rPr>
              <w:t>b):</w:t>
            </w:r>
          </w:p>
          <w:p w14:paraId="49836B7F" w14:textId="42DFD46E" w:rsidR="00B3780C" w:rsidRPr="002954F6" w:rsidRDefault="002954F6" w:rsidP="00B3780C">
            <w:pPr>
              <w:rPr>
                <w:b w:val="0"/>
                <w:lang w:val="fr-FR"/>
              </w:rPr>
            </w:pPr>
            <w:r>
              <w:rPr>
                <w:b w:val="0"/>
                <w:lang w:val="fr-FR"/>
              </w:rPr>
              <w:t>E</w:t>
            </w:r>
            <w:r w:rsidRPr="002954F6">
              <w:rPr>
                <w:b w:val="0"/>
                <w:lang w:val="fr-FR"/>
              </w:rPr>
              <w:t>stán indicadas claramente en los modelos de documentos de contratación y/o en la guía o manual del usuario para las entidades contratantes, a fin de que estas puedan comprender cuándo y cómo aplicarlos.</w:t>
            </w:r>
          </w:p>
        </w:tc>
      </w:tr>
      <w:tr w:rsidR="00686135" w:rsidRPr="00131BB2" w14:paraId="0B236DBD" w14:textId="77777777" w:rsidTr="00ED45EE">
        <w:trPr>
          <w:cnfStyle w:val="000000100000" w:firstRow="0" w:lastRow="0" w:firstColumn="0" w:lastColumn="0" w:oddVBand="0" w:evenVBand="0" w:oddHBand="1" w:evenHBand="0" w:firstRowFirstColumn="0" w:firstRowLastColumn="0" w:lastRowFirstColumn="0" w:lastRowLastColumn="0"/>
          <w:trHeight w:val="366"/>
        </w:trPr>
        <w:tc>
          <w:tcPr>
            <w:cnfStyle w:val="000010000000" w:firstRow="0" w:lastRow="0" w:firstColumn="0" w:lastColumn="0" w:oddVBand="1" w:evenVBand="0" w:oddHBand="0" w:evenHBand="0" w:firstRowFirstColumn="0" w:firstRowLastColumn="0" w:lastRowFirstColumn="0" w:lastRowLastColumn="0"/>
            <w:tcW w:w="5000" w:type="pct"/>
            <w:shd w:val="clear" w:color="auto" w:fill="FFFFFF" w:themeFill="background1"/>
          </w:tcPr>
          <w:p w14:paraId="37DBED17" w14:textId="447B0B2C" w:rsidR="00686135" w:rsidRPr="00131BB2" w:rsidRDefault="00686135" w:rsidP="00ED45EE">
            <w:pPr>
              <w:rPr>
                <w:lang w:val="es-CO"/>
              </w:rPr>
            </w:pPr>
            <w:r w:rsidRPr="00131BB2">
              <w:rPr>
                <w:b/>
                <w:lang w:val="es-CO"/>
              </w:rPr>
              <w:lastRenderedPageBreak/>
              <w:t>Conclusión</w:t>
            </w:r>
            <w:r w:rsidRPr="00131BB2">
              <w:rPr>
                <w:lang w:val="es-CO"/>
              </w:rPr>
              <w:t xml:space="preserve">: </w:t>
            </w:r>
            <w:sdt>
              <w:sdtPr>
                <w:rPr>
                  <w:lang w:val="es-CO"/>
                </w:rPr>
                <w:alias w:val="Conclusion"/>
                <w:tag w:val="Conclusion"/>
                <w:id w:val="199757633"/>
                <w:placeholder>
                  <w:docPart w:val="7F057F7DC9AD4DEA928A9CA37B8FB38C"/>
                </w:placeholder>
                <w:showingPlcHdr/>
                <w:dropDownList>
                  <w:listItem w:value="Choose an item."/>
                  <w:listItem w:displayText="Brecha de alto riesgo + bandera roja" w:value="Brecha de alto riesgo + bandera roja"/>
                  <w:listItem w:displayText="Brecha de alto riesgo" w:value="Brecha de alto riesgo"/>
                  <w:listItem w:displayText="Brecha de riesgo medio" w:value="Brecha de riesgo medio"/>
                  <w:listItem w:displayText="Brecha de bajo riesgo" w:value="Brecha de bajo riesgo"/>
                  <w:listItem w:displayText="Sin brecha" w:value="Sin brecha"/>
                </w:dropDownList>
              </w:sdtPr>
              <w:sdtEndPr/>
              <w:sdtContent>
                <w:r w:rsidR="00F3549F" w:rsidRPr="00131BB2">
                  <w:rPr>
                    <w:rStyle w:val="PlaceholderText"/>
                    <w:lang w:val="es-CO"/>
                  </w:rPr>
                  <w:t>Choose an item.</w:t>
                </w:r>
              </w:sdtContent>
            </w:sdt>
          </w:p>
        </w:tc>
      </w:tr>
      <w:tr w:rsidR="00B3780C" w:rsidRPr="00131BB2" w14:paraId="7953E1F1" w14:textId="77777777" w:rsidTr="004E16A4">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6E562199" w14:textId="6310FE0A" w:rsidR="00B3780C" w:rsidRPr="00131BB2" w:rsidRDefault="000B6C6D" w:rsidP="004631DE">
            <w:pPr>
              <w:jc w:val="left"/>
              <w:rPr>
                <w:b w:val="0"/>
                <w:lang w:val="es-CO"/>
              </w:rPr>
            </w:pPr>
            <w:r w:rsidRPr="00131BB2">
              <w:rPr>
                <w:lang w:val="es-CO"/>
              </w:rPr>
              <w:t>Análisis cualitativo</w:t>
            </w:r>
            <w:r w:rsidR="00F47E0B" w:rsidRPr="00131BB2">
              <w:rPr>
                <w:lang w:val="es-CO"/>
              </w:rPr>
              <w:br/>
            </w:r>
          </w:p>
        </w:tc>
      </w:tr>
      <w:tr w:rsidR="00B3780C" w:rsidRPr="00131BB2" w14:paraId="6DABCDEC" w14:textId="77777777" w:rsidTr="004E16A4">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18E03DB3" w14:textId="670E67D7" w:rsidR="00B3780C" w:rsidRPr="00131BB2" w:rsidRDefault="000B6C6D" w:rsidP="004631DE">
            <w:pPr>
              <w:jc w:val="left"/>
              <w:rPr>
                <w:b w:val="0"/>
                <w:lang w:val="es-CO"/>
              </w:rPr>
            </w:pPr>
            <w:r w:rsidRPr="00131BB2">
              <w:rPr>
                <w:lang w:val="es-CO"/>
              </w:rPr>
              <w:t>Análisis de brechas</w:t>
            </w:r>
            <w:r w:rsidR="00F47E0B" w:rsidRPr="00131BB2">
              <w:rPr>
                <w:lang w:val="es-CO"/>
              </w:rPr>
              <w:br/>
            </w:r>
          </w:p>
        </w:tc>
      </w:tr>
      <w:tr w:rsidR="00B3780C" w:rsidRPr="00131BB2" w14:paraId="09FEA385" w14:textId="77777777" w:rsidTr="004E16A4">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0C1E85C6" w14:textId="204F9676" w:rsidR="00B3780C" w:rsidRPr="00131BB2" w:rsidRDefault="000B6C6D" w:rsidP="004631DE">
            <w:pPr>
              <w:jc w:val="left"/>
              <w:rPr>
                <w:b w:val="0"/>
                <w:lang w:val="es-CO"/>
              </w:rPr>
            </w:pPr>
            <w:r w:rsidRPr="00131BB2">
              <w:rPr>
                <w:lang w:val="es-CO"/>
              </w:rPr>
              <w:t>Recomendaciones</w:t>
            </w:r>
            <w:r w:rsidR="00F47E0B" w:rsidRPr="00131BB2">
              <w:rPr>
                <w:lang w:val="es-CO"/>
              </w:rPr>
              <w:br/>
            </w:r>
          </w:p>
        </w:tc>
      </w:tr>
    </w:tbl>
    <w:p w14:paraId="46B17369" w14:textId="77777777" w:rsidR="004609D5" w:rsidRPr="00131BB2" w:rsidRDefault="004609D5" w:rsidP="008E677D">
      <w:pPr>
        <w:pStyle w:val="Heading1"/>
        <w:rPr>
          <w:lang w:val="es-CO"/>
        </w:rPr>
        <w:sectPr w:rsidR="004609D5" w:rsidRPr="00131BB2" w:rsidSect="003A3E6F">
          <w:headerReference w:type="default" r:id="rId21"/>
          <w:footerReference w:type="even" r:id="rId22"/>
          <w:footerReference w:type="default" r:id="rId23"/>
          <w:headerReference w:type="first" r:id="rId24"/>
          <w:footerReference w:type="first" r:id="rId25"/>
          <w:type w:val="continuous"/>
          <w:pgSz w:w="11906" w:h="16838" w:code="9"/>
          <w:pgMar w:top="720" w:right="720" w:bottom="720" w:left="720" w:header="680" w:footer="720" w:gutter="0"/>
          <w:cols w:space="720"/>
          <w:titlePg/>
          <w:docGrid w:linePitch="299"/>
        </w:sectPr>
      </w:pPr>
    </w:p>
    <w:p w14:paraId="516A3856" w14:textId="65090A07" w:rsidR="00F418D9" w:rsidRPr="00131BB2" w:rsidRDefault="00F418D9" w:rsidP="00F418D9">
      <w:pPr>
        <w:pStyle w:val="Heading1"/>
        <w:rPr>
          <w:lang w:val="es-CO"/>
        </w:rPr>
      </w:pPr>
      <w:bookmarkStart w:id="7" w:name="_Toc191029198"/>
      <w:r w:rsidRPr="00131BB2">
        <w:rPr>
          <w:lang w:val="es-CO"/>
        </w:rPr>
        <w:lastRenderedPageBreak/>
        <w:t xml:space="preserve">Pilar II. </w:t>
      </w:r>
      <w:r w:rsidR="005B5A9B" w:rsidRPr="00131BB2">
        <w:rPr>
          <w:lang w:val="es-CO"/>
        </w:rPr>
        <w:t>Marco Institucional y Capacidad de Gestión</w:t>
      </w:r>
      <w:bookmarkEnd w:id="7"/>
    </w:p>
    <w:p w14:paraId="0E950B28" w14:textId="04327B5F" w:rsidR="008E677D" w:rsidRPr="00131BB2" w:rsidRDefault="000B6C6D" w:rsidP="005D3198">
      <w:pPr>
        <w:pStyle w:val="Heading2"/>
        <w:rPr>
          <w:lang w:val="es-CO"/>
        </w:rPr>
      </w:pPr>
      <w:bookmarkStart w:id="8" w:name="_Toc191029199"/>
      <w:r w:rsidRPr="00131BB2">
        <w:rPr>
          <w:lang w:val="es-CO"/>
        </w:rPr>
        <w:t>Indicador</w:t>
      </w:r>
      <w:r w:rsidR="008E677D" w:rsidRPr="00131BB2">
        <w:rPr>
          <w:lang w:val="es-CO"/>
        </w:rPr>
        <w:t xml:space="preserve"> 4. </w:t>
      </w:r>
      <w:r w:rsidR="005B5A9B" w:rsidRPr="00131BB2">
        <w:rPr>
          <w:lang w:val="es-CO"/>
        </w:rPr>
        <w:t>El sistema de contratación pública se encuentra bien integrado y es parte del sistema de gestión de las finanzas públicas</w:t>
      </w:r>
      <w:r w:rsidR="00EC4DFD">
        <w:rPr>
          <w:lang w:val="es-CO"/>
        </w:rPr>
        <w:t>.</w:t>
      </w:r>
      <w:bookmarkEnd w:id="8"/>
    </w:p>
    <w:tbl>
      <w:tblPr>
        <w:tblStyle w:val="GridTable1Light-Accent2"/>
        <w:tblW w:w="4813" w:type="pct"/>
        <w:tblInd w:w="421" w:type="dxa"/>
        <w:tblLook w:val="0000" w:firstRow="0" w:lastRow="0" w:firstColumn="0" w:lastColumn="0" w:noHBand="0" w:noVBand="0"/>
      </w:tblPr>
      <w:tblGrid>
        <w:gridCol w:w="10037"/>
        <w:gridCol w:w="28"/>
      </w:tblGrid>
      <w:tr w:rsidR="00AE1D19" w:rsidRPr="00131BB2" w14:paraId="4A763D07" w14:textId="77777777" w:rsidTr="006F6E2C">
        <w:trPr>
          <w:gridAfter w:val="1"/>
          <w:wAfter w:w="14" w:type="pct"/>
          <w:trHeight w:val="527"/>
        </w:trPr>
        <w:tc>
          <w:tcPr>
            <w:tcW w:w="4986" w:type="pct"/>
            <w:shd w:val="clear" w:color="auto" w:fill="49F1C1" w:themeFill="accent2" w:themeFillTint="99"/>
          </w:tcPr>
          <w:p w14:paraId="7A673ABF" w14:textId="1DD5C6E7" w:rsidR="00AE1D19" w:rsidRPr="00131BB2" w:rsidRDefault="000B6C6D" w:rsidP="00AE1D19">
            <w:pPr>
              <w:jc w:val="center"/>
              <w:rPr>
                <w:b/>
                <w:lang w:val="es-CO"/>
              </w:rPr>
            </w:pPr>
            <w:r w:rsidRPr="00131BB2">
              <w:rPr>
                <w:b/>
                <w:lang w:val="es-CO"/>
              </w:rPr>
              <w:t>Subindicador</w:t>
            </w:r>
            <w:r w:rsidR="00AE1D19" w:rsidRPr="00131BB2">
              <w:rPr>
                <w:b/>
                <w:lang w:val="es-CO"/>
              </w:rPr>
              <w:t xml:space="preserve"> 4(a) </w:t>
            </w:r>
          </w:p>
          <w:p w14:paraId="0FB3839C" w14:textId="77777777" w:rsidR="005B5A9B" w:rsidRPr="00131BB2" w:rsidRDefault="005B5A9B" w:rsidP="00AE1D19">
            <w:pPr>
              <w:tabs>
                <w:tab w:val="left" w:pos="8138"/>
              </w:tabs>
              <w:spacing w:line="0" w:lineRule="atLeast"/>
              <w:jc w:val="center"/>
              <w:rPr>
                <w:b/>
                <w:lang w:val="es-CO"/>
              </w:rPr>
            </w:pPr>
            <w:r w:rsidRPr="00131BB2">
              <w:rPr>
                <w:b/>
                <w:lang w:val="es-CO"/>
              </w:rPr>
              <w:t xml:space="preserve">Planificación de contrataciones y el ciclo presupuestario </w:t>
            </w:r>
          </w:p>
          <w:p w14:paraId="3C19F26E" w14:textId="5B4FA8BF" w:rsidR="00AE1D19" w:rsidRPr="00131BB2" w:rsidRDefault="005B5A9B" w:rsidP="00AE1D19">
            <w:pPr>
              <w:tabs>
                <w:tab w:val="left" w:pos="8138"/>
              </w:tabs>
              <w:spacing w:line="0" w:lineRule="atLeast"/>
              <w:jc w:val="center"/>
              <w:rPr>
                <w:lang w:val="es-CO"/>
              </w:rPr>
            </w:pPr>
            <w:r w:rsidRPr="00131BB2">
              <w:rPr>
                <w:lang w:val="es-CO"/>
              </w:rPr>
              <w:t>El marco legal y regulatorio, los procedimientos financieros y los sistemas contemplan lo siguiente</w:t>
            </w:r>
            <w:r w:rsidR="00451205" w:rsidRPr="00131BB2">
              <w:rPr>
                <w:lang w:val="es-CO"/>
              </w:rPr>
              <w:t>:</w:t>
            </w:r>
          </w:p>
        </w:tc>
      </w:tr>
      <w:tr w:rsidR="006F6E2C" w:rsidRPr="002954F6" w14:paraId="43D5723E" w14:textId="77777777" w:rsidTr="006F6E2C">
        <w:trPr>
          <w:gridAfter w:val="1"/>
          <w:wAfter w:w="14" w:type="pct"/>
          <w:trHeight w:val="299"/>
        </w:trPr>
        <w:tc>
          <w:tcPr>
            <w:tcW w:w="4986" w:type="pct"/>
            <w:shd w:val="clear" w:color="auto" w:fill="C2FAEA" w:themeFill="accent2" w:themeFillTint="33"/>
          </w:tcPr>
          <w:p w14:paraId="4D87A62F" w14:textId="69586C9A" w:rsidR="006F6E2C" w:rsidRPr="00131BB2" w:rsidRDefault="000B6C6D" w:rsidP="00AE1D19">
            <w:pPr>
              <w:rPr>
                <w:b/>
                <w:lang w:val="es-CO"/>
              </w:rPr>
            </w:pPr>
            <w:r w:rsidRPr="00131BB2">
              <w:rPr>
                <w:b/>
                <w:lang w:val="es-CO"/>
              </w:rPr>
              <w:t xml:space="preserve">Criterio de evaluación </w:t>
            </w:r>
            <w:r w:rsidR="00297B27" w:rsidRPr="00131BB2">
              <w:rPr>
                <w:b/>
                <w:lang w:val="es-CO"/>
              </w:rPr>
              <w:t>4(a)(</w:t>
            </w:r>
            <w:r w:rsidR="006F6E2C" w:rsidRPr="00131BB2">
              <w:rPr>
                <w:b/>
                <w:lang w:val="es-CO"/>
              </w:rPr>
              <w:t>a):</w:t>
            </w:r>
          </w:p>
          <w:p w14:paraId="67FF2FB0" w14:textId="28551D2C" w:rsidR="006F6E2C" w:rsidRPr="00131BB2" w:rsidRDefault="00554A5F" w:rsidP="00AE1D19">
            <w:pPr>
              <w:rPr>
                <w:lang w:val="es-CO"/>
              </w:rPr>
            </w:pPr>
            <w:r>
              <w:rPr>
                <w:lang w:val="es-CO"/>
              </w:rPr>
              <w:t>Los</w:t>
            </w:r>
            <w:r w:rsidR="005B5A9B" w:rsidRPr="00131BB2">
              <w:rPr>
                <w:lang w:val="es-CO"/>
              </w:rPr>
              <w:t xml:space="preserve"> planes anuales o multianuales de contratación </w:t>
            </w:r>
            <w:r>
              <w:rPr>
                <w:lang w:val="es-CO"/>
              </w:rPr>
              <w:t xml:space="preserve">se preparan, </w:t>
            </w:r>
            <w:r w:rsidR="005B5A9B" w:rsidRPr="00131BB2">
              <w:rPr>
                <w:lang w:val="es-CO"/>
              </w:rPr>
              <w:t>para facilitar el proceso de planificación y formulación presupuestaria y contribuir</w:t>
            </w:r>
            <w:r w:rsidR="00C0298F" w:rsidRPr="00131BB2">
              <w:rPr>
                <w:lang w:val="es-CO"/>
              </w:rPr>
              <w:t xml:space="preserve"> </w:t>
            </w:r>
            <w:r w:rsidR="005B5A9B" w:rsidRPr="00131BB2">
              <w:rPr>
                <w:lang w:val="es-CO"/>
              </w:rPr>
              <w:t>a la planificación multianual</w:t>
            </w:r>
            <w:r w:rsidR="006F6E2C" w:rsidRPr="00131BB2">
              <w:rPr>
                <w:lang w:val="es-CO"/>
              </w:rPr>
              <w:t>.</w:t>
            </w:r>
          </w:p>
        </w:tc>
      </w:tr>
      <w:tr w:rsidR="006F6E2C" w:rsidRPr="00131BB2" w14:paraId="5A64D8F2" w14:textId="77777777" w:rsidTr="006F6E2C">
        <w:trPr>
          <w:gridAfter w:val="1"/>
          <w:wAfter w:w="14" w:type="pct"/>
          <w:trHeight w:val="366"/>
        </w:trPr>
        <w:tc>
          <w:tcPr>
            <w:tcW w:w="4986" w:type="pct"/>
          </w:tcPr>
          <w:p w14:paraId="1EFC9174" w14:textId="7A9E98A5" w:rsidR="006F6E2C" w:rsidRPr="00131BB2" w:rsidRDefault="000B6C6D" w:rsidP="00AE1D19">
            <w:pPr>
              <w:rPr>
                <w:lang w:val="es-CO"/>
              </w:rPr>
            </w:pPr>
            <w:r w:rsidRPr="00131BB2">
              <w:rPr>
                <w:b/>
                <w:lang w:val="es-CO"/>
              </w:rPr>
              <w:t>Conclusión</w:t>
            </w:r>
            <w:r w:rsidR="00686135" w:rsidRPr="00131BB2">
              <w:rPr>
                <w:lang w:val="es-CO"/>
              </w:rPr>
              <w:t xml:space="preserve">: </w:t>
            </w:r>
            <w:sdt>
              <w:sdtPr>
                <w:rPr>
                  <w:lang w:val="es-CO"/>
                </w:rPr>
                <w:alias w:val="Conclusion"/>
                <w:tag w:val="Conclusion"/>
                <w:id w:val="-1455394743"/>
                <w:placeholder>
                  <w:docPart w:val="F3381E1756BB4122A0EE9E22B1BAF3ED"/>
                </w:placeholder>
                <w:showingPlcHdr/>
                <w:dropDownList>
                  <w:listItem w:value="Choose an item."/>
                  <w:listItem w:displayText="Brecha de alto riesgo + bandera roja" w:value="Brecha de alto riesgo + bandera roja"/>
                  <w:listItem w:displayText="Brecha de alto riesgo" w:value="Brecha de alto riesgo"/>
                  <w:listItem w:displayText="Brecha de riesgo medio" w:value="Brecha de riesgo medio"/>
                  <w:listItem w:displayText="Brecha de bajo riesgo" w:value="Brecha de bajo riesgo"/>
                  <w:listItem w:displayText="Sin brecha" w:value="Sin brecha"/>
                </w:dropDownList>
              </w:sdtPr>
              <w:sdtEndPr/>
              <w:sdtContent>
                <w:r w:rsidR="00F3549F" w:rsidRPr="00131BB2">
                  <w:rPr>
                    <w:rStyle w:val="PlaceholderText"/>
                    <w:lang w:val="es-CO"/>
                  </w:rPr>
                  <w:t>Choose an item.</w:t>
                </w:r>
              </w:sdtContent>
            </w:sdt>
          </w:p>
        </w:tc>
      </w:tr>
      <w:tr w:rsidR="006F6E2C" w:rsidRPr="00131BB2" w14:paraId="280AF793" w14:textId="77777777" w:rsidTr="006F6E2C">
        <w:trPr>
          <w:gridAfter w:val="1"/>
          <w:wAfter w:w="14" w:type="pct"/>
          <w:trHeight w:val="770"/>
        </w:trPr>
        <w:tc>
          <w:tcPr>
            <w:tcW w:w="4986" w:type="pct"/>
          </w:tcPr>
          <w:p w14:paraId="02E2839D" w14:textId="4BA9DCC0" w:rsidR="006F6E2C" w:rsidRPr="00131BB2" w:rsidRDefault="000B6C6D" w:rsidP="004631DE">
            <w:pPr>
              <w:jc w:val="left"/>
              <w:rPr>
                <w:b/>
                <w:lang w:val="es-CO"/>
              </w:rPr>
            </w:pPr>
            <w:r w:rsidRPr="00131BB2">
              <w:rPr>
                <w:b/>
                <w:lang w:val="es-CO"/>
              </w:rPr>
              <w:t>Análisis cualitativo</w:t>
            </w:r>
            <w:r w:rsidR="00F47E0B" w:rsidRPr="00131BB2">
              <w:rPr>
                <w:b/>
                <w:lang w:val="es-CO"/>
              </w:rPr>
              <w:br/>
            </w:r>
          </w:p>
          <w:p w14:paraId="37FE0B79" w14:textId="0F993066" w:rsidR="003E1526" w:rsidRPr="00131BB2" w:rsidRDefault="003E1526" w:rsidP="00AE1D19">
            <w:pPr>
              <w:rPr>
                <w:bCs/>
                <w:lang w:val="es-CO"/>
              </w:rPr>
            </w:pPr>
          </w:p>
        </w:tc>
      </w:tr>
      <w:tr w:rsidR="006F6E2C" w:rsidRPr="00131BB2" w14:paraId="1E71696B" w14:textId="77777777" w:rsidTr="006F6E2C">
        <w:trPr>
          <w:gridAfter w:val="1"/>
          <w:wAfter w:w="14" w:type="pct"/>
          <w:trHeight w:val="856"/>
        </w:trPr>
        <w:tc>
          <w:tcPr>
            <w:tcW w:w="4986" w:type="pct"/>
          </w:tcPr>
          <w:p w14:paraId="4D9CE801" w14:textId="1B2FBE99" w:rsidR="006F6E2C" w:rsidRPr="00131BB2" w:rsidRDefault="000B6C6D" w:rsidP="004631DE">
            <w:pPr>
              <w:jc w:val="left"/>
              <w:rPr>
                <w:b/>
                <w:lang w:val="es-CO"/>
              </w:rPr>
            </w:pPr>
            <w:r w:rsidRPr="00131BB2">
              <w:rPr>
                <w:b/>
                <w:lang w:val="es-CO"/>
              </w:rPr>
              <w:t>Análisis de brechas</w:t>
            </w:r>
            <w:r w:rsidR="00F47E0B" w:rsidRPr="00131BB2">
              <w:rPr>
                <w:b/>
                <w:lang w:val="es-CO"/>
              </w:rPr>
              <w:br/>
            </w:r>
          </w:p>
          <w:p w14:paraId="193196C3" w14:textId="618BDCA7" w:rsidR="003E1526" w:rsidRPr="00131BB2" w:rsidRDefault="003E1526" w:rsidP="00AE1D19">
            <w:pPr>
              <w:rPr>
                <w:bCs/>
                <w:lang w:val="es-CO"/>
              </w:rPr>
            </w:pPr>
          </w:p>
        </w:tc>
      </w:tr>
      <w:tr w:rsidR="006F6E2C" w:rsidRPr="00131BB2" w14:paraId="4EA2D4D3" w14:textId="77777777" w:rsidTr="006F6E2C">
        <w:trPr>
          <w:gridAfter w:val="1"/>
          <w:wAfter w:w="14" w:type="pct"/>
          <w:trHeight w:val="526"/>
        </w:trPr>
        <w:tc>
          <w:tcPr>
            <w:tcW w:w="4986" w:type="pct"/>
          </w:tcPr>
          <w:p w14:paraId="3EDCE6D1" w14:textId="03AD71AA" w:rsidR="006F6E2C" w:rsidRPr="00131BB2" w:rsidRDefault="000B6C6D" w:rsidP="004631DE">
            <w:pPr>
              <w:jc w:val="left"/>
              <w:rPr>
                <w:b/>
                <w:lang w:val="es-CO"/>
              </w:rPr>
            </w:pPr>
            <w:r w:rsidRPr="00131BB2">
              <w:rPr>
                <w:b/>
                <w:lang w:val="es-CO"/>
              </w:rPr>
              <w:t>Recomendaciones</w:t>
            </w:r>
            <w:r w:rsidR="00F47E0B" w:rsidRPr="00131BB2">
              <w:rPr>
                <w:b/>
                <w:lang w:val="es-CO"/>
              </w:rPr>
              <w:br/>
            </w:r>
          </w:p>
          <w:p w14:paraId="3480DCC9" w14:textId="177D5970" w:rsidR="003E1526" w:rsidRPr="00131BB2" w:rsidRDefault="003E1526" w:rsidP="00AE1D19">
            <w:pPr>
              <w:rPr>
                <w:bCs/>
                <w:lang w:val="es-CO"/>
              </w:rPr>
            </w:pPr>
          </w:p>
        </w:tc>
      </w:tr>
      <w:tr w:rsidR="006F6E2C" w:rsidRPr="00554A5F" w14:paraId="7C71A157" w14:textId="77777777" w:rsidTr="006F6E2C">
        <w:trPr>
          <w:gridAfter w:val="1"/>
          <w:wAfter w:w="14" w:type="pct"/>
          <w:trHeight w:val="526"/>
        </w:trPr>
        <w:tc>
          <w:tcPr>
            <w:tcW w:w="4986" w:type="pct"/>
            <w:shd w:val="clear" w:color="auto" w:fill="C2FAEA" w:themeFill="accent2" w:themeFillTint="33"/>
          </w:tcPr>
          <w:p w14:paraId="33F82502" w14:textId="2AD5D93D" w:rsidR="006F6E2C" w:rsidRPr="00131BB2" w:rsidRDefault="000B6C6D" w:rsidP="00AE1D19">
            <w:pPr>
              <w:rPr>
                <w:b/>
                <w:lang w:val="es-CO"/>
              </w:rPr>
            </w:pPr>
            <w:r w:rsidRPr="00131BB2">
              <w:rPr>
                <w:b/>
                <w:lang w:val="es-CO"/>
              </w:rPr>
              <w:t xml:space="preserve">Criterio de evaluación </w:t>
            </w:r>
            <w:r w:rsidR="00297B27" w:rsidRPr="00131BB2">
              <w:rPr>
                <w:b/>
                <w:lang w:val="es-CO"/>
              </w:rPr>
              <w:t>4(a)(</w:t>
            </w:r>
            <w:r w:rsidR="006F6E2C" w:rsidRPr="00131BB2">
              <w:rPr>
                <w:b/>
                <w:lang w:val="es-CO"/>
              </w:rPr>
              <w:t>b):</w:t>
            </w:r>
          </w:p>
          <w:p w14:paraId="51B08881" w14:textId="03549AEB" w:rsidR="006F6E2C" w:rsidRPr="00131BB2" w:rsidRDefault="00554A5F" w:rsidP="00AE1D19">
            <w:pPr>
              <w:rPr>
                <w:lang w:val="es-CO"/>
              </w:rPr>
            </w:pPr>
            <w:r>
              <w:rPr>
                <w:lang w:val="es-CO"/>
              </w:rPr>
              <w:t>Los</w:t>
            </w:r>
            <w:r w:rsidR="005B5A9B" w:rsidRPr="00131BB2">
              <w:rPr>
                <w:lang w:val="es-CO"/>
              </w:rPr>
              <w:t xml:space="preserve"> fondos presupuestarios </w:t>
            </w:r>
            <w:r>
              <w:rPr>
                <w:lang w:val="es-CO"/>
              </w:rPr>
              <w:t xml:space="preserve">se comprometen o apropian </w:t>
            </w:r>
            <w:r w:rsidR="005B5A9B" w:rsidRPr="00131BB2">
              <w:rPr>
                <w:lang w:val="es-CO"/>
              </w:rPr>
              <w:t xml:space="preserve">de manera oportuna, y cubren el monto completo del contrato (o </w:t>
            </w:r>
            <w:r>
              <w:rPr>
                <w:lang w:val="es-CO"/>
              </w:rPr>
              <w:t xml:space="preserve">al menos </w:t>
            </w:r>
            <w:r w:rsidR="005B5A9B" w:rsidRPr="00131BB2">
              <w:rPr>
                <w:lang w:val="es-CO"/>
              </w:rPr>
              <w:t xml:space="preserve">el monto necesario para cubrir la porción del contrato que se </w:t>
            </w:r>
            <w:r>
              <w:rPr>
                <w:lang w:val="es-CO"/>
              </w:rPr>
              <w:t xml:space="preserve">ejecutará </w:t>
            </w:r>
            <w:r w:rsidR="005B5A9B" w:rsidRPr="00131BB2">
              <w:rPr>
                <w:lang w:val="es-CO"/>
              </w:rPr>
              <w:t>dentro del período presupuestario)</w:t>
            </w:r>
            <w:r w:rsidR="006F6E2C" w:rsidRPr="00131BB2">
              <w:rPr>
                <w:lang w:val="es-CO"/>
              </w:rPr>
              <w:t>.</w:t>
            </w:r>
          </w:p>
        </w:tc>
      </w:tr>
      <w:tr w:rsidR="00686135" w:rsidRPr="00131BB2" w14:paraId="1EBDDDAF" w14:textId="77777777" w:rsidTr="00ED45EE">
        <w:trPr>
          <w:gridAfter w:val="1"/>
          <w:wAfter w:w="14" w:type="pct"/>
          <w:trHeight w:val="366"/>
        </w:trPr>
        <w:tc>
          <w:tcPr>
            <w:tcW w:w="4986" w:type="pct"/>
          </w:tcPr>
          <w:p w14:paraId="56B9534F" w14:textId="5488E8A0" w:rsidR="00686135" w:rsidRPr="00131BB2" w:rsidRDefault="00686135" w:rsidP="00ED45EE">
            <w:pPr>
              <w:rPr>
                <w:lang w:val="es-CO"/>
              </w:rPr>
            </w:pPr>
            <w:r w:rsidRPr="00131BB2">
              <w:rPr>
                <w:b/>
                <w:lang w:val="es-CO"/>
              </w:rPr>
              <w:t>Conclusión</w:t>
            </w:r>
            <w:r w:rsidRPr="00131BB2">
              <w:rPr>
                <w:lang w:val="es-CO"/>
              </w:rPr>
              <w:t xml:space="preserve">: </w:t>
            </w:r>
            <w:sdt>
              <w:sdtPr>
                <w:rPr>
                  <w:lang w:val="es-CO"/>
                </w:rPr>
                <w:alias w:val="Conclusion"/>
                <w:tag w:val="Conclusion"/>
                <w:id w:val="1205828289"/>
                <w:placeholder>
                  <w:docPart w:val="8C862EEE11284DC388FFC6D646554EB4"/>
                </w:placeholder>
                <w:showingPlcHdr/>
                <w:dropDownList>
                  <w:listItem w:value="Choose an item."/>
                  <w:listItem w:displayText="Brecha de alto riesgo + bandera roja" w:value="Brecha de alto riesgo + bandera roja"/>
                  <w:listItem w:displayText="Brecha de alto riesgo" w:value="Brecha de alto riesgo"/>
                  <w:listItem w:displayText="Brecha de riesgo medio" w:value="Brecha de riesgo medio"/>
                  <w:listItem w:displayText="Brecha de bajo riesgo" w:value="Brecha de bajo riesgo"/>
                  <w:listItem w:displayText="Sin brecha" w:value="Sin brecha"/>
                </w:dropDownList>
              </w:sdtPr>
              <w:sdtEndPr/>
              <w:sdtContent>
                <w:r w:rsidR="00F3549F" w:rsidRPr="00131BB2">
                  <w:rPr>
                    <w:rStyle w:val="PlaceholderText"/>
                    <w:lang w:val="es-CO"/>
                  </w:rPr>
                  <w:t>Choose an item.</w:t>
                </w:r>
              </w:sdtContent>
            </w:sdt>
          </w:p>
        </w:tc>
      </w:tr>
      <w:tr w:rsidR="006F6E2C" w:rsidRPr="00131BB2" w14:paraId="62580D71" w14:textId="77777777" w:rsidTr="006F6E2C">
        <w:trPr>
          <w:gridAfter w:val="1"/>
          <w:wAfter w:w="14" w:type="pct"/>
          <w:trHeight w:val="526"/>
        </w:trPr>
        <w:tc>
          <w:tcPr>
            <w:tcW w:w="4986" w:type="pct"/>
          </w:tcPr>
          <w:p w14:paraId="400A331F" w14:textId="1A17473B" w:rsidR="006F6E2C" w:rsidRPr="00131BB2" w:rsidRDefault="000B6C6D" w:rsidP="004631DE">
            <w:pPr>
              <w:jc w:val="left"/>
              <w:rPr>
                <w:bCs/>
                <w:lang w:val="es-CO"/>
              </w:rPr>
            </w:pPr>
            <w:r w:rsidRPr="00131BB2">
              <w:rPr>
                <w:b/>
                <w:lang w:val="es-CO"/>
              </w:rPr>
              <w:t>Análisis cualitativo</w:t>
            </w:r>
            <w:r w:rsidR="00F47E0B" w:rsidRPr="00131BB2">
              <w:rPr>
                <w:b/>
                <w:lang w:val="es-CO"/>
              </w:rPr>
              <w:br/>
            </w:r>
          </w:p>
        </w:tc>
      </w:tr>
      <w:tr w:rsidR="006F6E2C" w:rsidRPr="00131BB2" w14:paraId="4CD44FEC" w14:textId="77777777" w:rsidTr="006F6E2C">
        <w:trPr>
          <w:gridAfter w:val="1"/>
          <w:wAfter w:w="14" w:type="pct"/>
          <w:trHeight w:val="526"/>
        </w:trPr>
        <w:tc>
          <w:tcPr>
            <w:tcW w:w="4986" w:type="pct"/>
          </w:tcPr>
          <w:p w14:paraId="04264FE9" w14:textId="0ED25048" w:rsidR="006F6E2C" w:rsidRPr="00131BB2" w:rsidRDefault="000B6C6D" w:rsidP="004631DE">
            <w:pPr>
              <w:jc w:val="left"/>
              <w:rPr>
                <w:bCs/>
                <w:lang w:val="es-CO"/>
              </w:rPr>
            </w:pPr>
            <w:r w:rsidRPr="00131BB2">
              <w:rPr>
                <w:b/>
                <w:lang w:val="es-CO"/>
              </w:rPr>
              <w:t>Análisis de brechas</w:t>
            </w:r>
            <w:r w:rsidR="00F47E0B" w:rsidRPr="00131BB2">
              <w:rPr>
                <w:b/>
                <w:lang w:val="es-CO"/>
              </w:rPr>
              <w:br/>
            </w:r>
          </w:p>
        </w:tc>
      </w:tr>
      <w:tr w:rsidR="006F6E2C" w:rsidRPr="00131BB2" w14:paraId="517B05F6" w14:textId="77777777" w:rsidTr="006F6E2C">
        <w:trPr>
          <w:gridAfter w:val="1"/>
          <w:wAfter w:w="14" w:type="pct"/>
          <w:trHeight w:val="526"/>
        </w:trPr>
        <w:tc>
          <w:tcPr>
            <w:tcW w:w="4986" w:type="pct"/>
          </w:tcPr>
          <w:p w14:paraId="252682F7" w14:textId="118836B1" w:rsidR="006F6E2C" w:rsidRPr="00131BB2" w:rsidRDefault="000B6C6D" w:rsidP="004631DE">
            <w:pPr>
              <w:jc w:val="left"/>
              <w:rPr>
                <w:bCs/>
                <w:lang w:val="es-CO"/>
              </w:rPr>
            </w:pPr>
            <w:r w:rsidRPr="00131BB2">
              <w:rPr>
                <w:b/>
                <w:lang w:val="es-CO"/>
              </w:rPr>
              <w:t>Recomendaciones</w:t>
            </w:r>
            <w:r w:rsidR="00F47E0B" w:rsidRPr="00131BB2">
              <w:rPr>
                <w:b/>
                <w:lang w:val="es-CO"/>
              </w:rPr>
              <w:br/>
            </w:r>
          </w:p>
        </w:tc>
      </w:tr>
      <w:tr w:rsidR="006F6E2C" w:rsidRPr="002954F6" w14:paraId="01EE56ED" w14:textId="77777777" w:rsidTr="006F6E2C">
        <w:trPr>
          <w:gridAfter w:val="1"/>
          <w:wAfter w:w="14" w:type="pct"/>
          <w:trHeight w:val="526"/>
        </w:trPr>
        <w:tc>
          <w:tcPr>
            <w:tcW w:w="4986" w:type="pct"/>
            <w:shd w:val="clear" w:color="auto" w:fill="C2FAEA" w:themeFill="accent2" w:themeFillTint="33"/>
          </w:tcPr>
          <w:p w14:paraId="652BA433" w14:textId="2570379A" w:rsidR="006F6E2C" w:rsidRPr="00131BB2" w:rsidRDefault="000B6C6D" w:rsidP="00AE1D19">
            <w:pPr>
              <w:rPr>
                <w:b/>
                <w:lang w:val="es-CO"/>
              </w:rPr>
            </w:pPr>
            <w:r w:rsidRPr="00131BB2">
              <w:rPr>
                <w:b/>
                <w:lang w:val="es-CO"/>
              </w:rPr>
              <w:t xml:space="preserve">Criterio de evaluación </w:t>
            </w:r>
            <w:r w:rsidR="00297B27" w:rsidRPr="00131BB2">
              <w:rPr>
                <w:b/>
                <w:lang w:val="es-CO"/>
              </w:rPr>
              <w:t>4(a)(</w:t>
            </w:r>
            <w:r w:rsidR="006F6E2C" w:rsidRPr="00131BB2">
              <w:rPr>
                <w:b/>
                <w:lang w:val="es-CO"/>
              </w:rPr>
              <w:t>c):</w:t>
            </w:r>
          </w:p>
          <w:p w14:paraId="564721F3" w14:textId="70D464FF" w:rsidR="006F6E2C" w:rsidRPr="00131BB2" w:rsidRDefault="00554A5F" w:rsidP="00AE1D19">
            <w:pPr>
              <w:rPr>
                <w:b/>
                <w:lang w:val="es-CO"/>
              </w:rPr>
            </w:pPr>
            <w:r>
              <w:rPr>
                <w:lang w:val="es-CO"/>
              </w:rPr>
              <w:t>Existe</w:t>
            </w:r>
            <w:r w:rsidR="005B5A9B" w:rsidRPr="00131BB2">
              <w:rPr>
                <w:lang w:val="es-CO"/>
              </w:rPr>
              <w:t xml:space="preserve"> un mecanismo de retroalimentación para </w:t>
            </w:r>
            <w:r>
              <w:rPr>
                <w:lang w:val="es-CO"/>
              </w:rPr>
              <w:t>reportar</w:t>
            </w:r>
            <w:r w:rsidR="005B5A9B" w:rsidRPr="00131BB2">
              <w:rPr>
                <w:lang w:val="es-CO"/>
              </w:rPr>
              <w:t xml:space="preserve"> la ejecución presupuestaria, </w:t>
            </w:r>
            <w:r>
              <w:rPr>
                <w:lang w:val="es-CO"/>
              </w:rPr>
              <w:t>en particular acerca de</w:t>
            </w:r>
            <w:r w:rsidR="005B5A9B" w:rsidRPr="00131BB2">
              <w:rPr>
                <w:lang w:val="es-CO"/>
              </w:rPr>
              <w:t xml:space="preserve"> la </w:t>
            </w:r>
            <w:r>
              <w:rPr>
                <w:lang w:val="es-CO"/>
              </w:rPr>
              <w:t>ejecución</w:t>
            </w:r>
            <w:r w:rsidR="005B5A9B" w:rsidRPr="00131BB2">
              <w:rPr>
                <w:lang w:val="es-CO"/>
              </w:rPr>
              <w:t xml:space="preserve"> de los contratos más importantes</w:t>
            </w:r>
            <w:r w:rsidR="006F6E2C" w:rsidRPr="00131BB2">
              <w:rPr>
                <w:lang w:val="es-CO"/>
              </w:rPr>
              <w:t>.</w:t>
            </w:r>
          </w:p>
        </w:tc>
      </w:tr>
      <w:tr w:rsidR="00686135" w:rsidRPr="00131BB2" w14:paraId="29A26F8E" w14:textId="77777777" w:rsidTr="00ED45EE">
        <w:trPr>
          <w:gridAfter w:val="1"/>
          <w:wAfter w:w="14" w:type="pct"/>
          <w:trHeight w:val="366"/>
        </w:trPr>
        <w:tc>
          <w:tcPr>
            <w:tcW w:w="4986" w:type="pct"/>
          </w:tcPr>
          <w:p w14:paraId="2B6054D0" w14:textId="582D0641" w:rsidR="00686135" w:rsidRPr="00131BB2" w:rsidRDefault="00686135" w:rsidP="00ED45EE">
            <w:pPr>
              <w:rPr>
                <w:lang w:val="es-CO"/>
              </w:rPr>
            </w:pPr>
            <w:r w:rsidRPr="00131BB2">
              <w:rPr>
                <w:b/>
                <w:lang w:val="es-CO"/>
              </w:rPr>
              <w:t>Conclusión</w:t>
            </w:r>
            <w:r w:rsidRPr="00131BB2">
              <w:rPr>
                <w:lang w:val="es-CO"/>
              </w:rPr>
              <w:t xml:space="preserve">: </w:t>
            </w:r>
            <w:sdt>
              <w:sdtPr>
                <w:rPr>
                  <w:lang w:val="es-CO"/>
                </w:rPr>
                <w:alias w:val="Conclusion"/>
                <w:tag w:val="Conclusion"/>
                <w:id w:val="-538502783"/>
                <w:placeholder>
                  <w:docPart w:val="B594925D287745A18892565B4B36DB1E"/>
                </w:placeholder>
                <w:showingPlcHdr/>
                <w:dropDownList>
                  <w:listItem w:value="Choose an item."/>
                  <w:listItem w:displayText="Brecha de alto riesgo + bandera roja" w:value="Brecha de alto riesgo + bandera roja"/>
                  <w:listItem w:displayText="Brecha de alto riesgo" w:value="Brecha de alto riesgo"/>
                  <w:listItem w:displayText="Brecha de riesgo medio" w:value="Brecha de riesgo medio"/>
                  <w:listItem w:displayText="Brecha de bajo riesgo" w:value="Brecha de bajo riesgo"/>
                  <w:listItem w:displayText="Sin brecha" w:value="Sin brecha"/>
                </w:dropDownList>
              </w:sdtPr>
              <w:sdtEndPr/>
              <w:sdtContent>
                <w:r w:rsidR="00F3549F" w:rsidRPr="00131BB2">
                  <w:rPr>
                    <w:rStyle w:val="PlaceholderText"/>
                    <w:lang w:val="es-CO"/>
                  </w:rPr>
                  <w:t>Choose an item.</w:t>
                </w:r>
              </w:sdtContent>
            </w:sdt>
          </w:p>
        </w:tc>
      </w:tr>
      <w:tr w:rsidR="006F6E2C" w:rsidRPr="00131BB2" w14:paraId="43A3CE16" w14:textId="77777777" w:rsidTr="006F6E2C">
        <w:trPr>
          <w:gridAfter w:val="1"/>
          <w:wAfter w:w="14" w:type="pct"/>
          <w:trHeight w:val="526"/>
        </w:trPr>
        <w:tc>
          <w:tcPr>
            <w:tcW w:w="4986" w:type="pct"/>
          </w:tcPr>
          <w:p w14:paraId="757C7BBC" w14:textId="11CB997B" w:rsidR="006F6E2C" w:rsidRPr="00131BB2" w:rsidRDefault="000B6C6D" w:rsidP="004631DE">
            <w:pPr>
              <w:jc w:val="left"/>
              <w:rPr>
                <w:bCs/>
                <w:lang w:val="es-CO"/>
              </w:rPr>
            </w:pPr>
            <w:r w:rsidRPr="00131BB2">
              <w:rPr>
                <w:b/>
                <w:lang w:val="es-CO"/>
              </w:rPr>
              <w:t>Análisis cualitativo</w:t>
            </w:r>
            <w:r w:rsidR="00F47E0B" w:rsidRPr="00131BB2">
              <w:rPr>
                <w:b/>
                <w:lang w:val="es-CO"/>
              </w:rPr>
              <w:br/>
            </w:r>
          </w:p>
        </w:tc>
      </w:tr>
      <w:tr w:rsidR="006F6E2C" w:rsidRPr="00131BB2" w14:paraId="69C1BC80" w14:textId="77777777" w:rsidTr="006F6E2C">
        <w:trPr>
          <w:gridAfter w:val="1"/>
          <w:wAfter w:w="14" w:type="pct"/>
          <w:trHeight w:val="526"/>
        </w:trPr>
        <w:tc>
          <w:tcPr>
            <w:tcW w:w="4986" w:type="pct"/>
          </w:tcPr>
          <w:p w14:paraId="3F4C3609" w14:textId="032F348F" w:rsidR="006F6E2C" w:rsidRPr="00131BB2" w:rsidRDefault="000B6C6D" w:rsidP="004631DE">
            <w:pPr>
              <w:jc w:val="left"/>
              <w:rPr>
                <w:bCs/>
                <w:lang w:val="es-CO"/>
              </w:rPr>
            </w:pPr>
            <w:r w:rsidRPr="00131BB2">
              <w:rPr>
                <w:b/>
                <w:lang w:val="es-CO"/>
              </w:rPr>
              <w:t>Análisis de brechas</w:t>
            </w:r>
            <w:r w:rsidR="00F47E0B" w:rsidRPr="00131BB2">
              <w:rPr>
                <w:b/>
                <w:lang w:val="es-CO"/>
              </w:rPr>
              <w:br/>
            </w:r>
          </w:p>
        </w:tc>
      </w:tr>
      <w:tr w:rsidR="006F6E2C" w:rsidRPr="00131BB2" w14:paraId="716E0962" w14:textId="77777777" w:rsidTr="006F6E2C">
        <w:trPr>
          <w:gridAfter w:val="1"/>
          <w:wAfter w:w="14" w:type="pct"/>
          <w:trHeight w:val="526"/>
        </w:trPr>
        <w:tc>
          <w:tcPr>
            <w:tcW w:w="4986" w:type="pct"/>
          </w:tcPr>
          <w:p w14:paraId="10A3A7EE" w14:textId="025187C7" w:rsidR="006F6E2C" w:rsidRPr="00131BB2" w:rsidRDefault="000B6C6D" w:rsidP="004631DE">
            <w:pPr>
              <w:jc w:val="left"/>
              <w:rPr>
                <w:bCs/>
                <w:lang w:val="es-CO"/>
              </w:rPr>
            </w:pPr>
            <w:r w:rsidRPr="00131BB2">
              <w:rPr>
                <w:b/>
                <w:lang w:val="es-CO"/>
              </w:rPr>
              <w:t>Recomendaciones</w:t>
            </w:r>
            <w:r w:rsidR="00F47E0B" w:rsidRPr="00131BB2">
              <w:rPr>
                <w:b/>
                <w:lang w:val="es-CO"/>
              </w:rPr>
              <w:br/>
            </w:r>
          </w:p>
        </w:tc>
      </w:tr>
      <w:tr w:rsidR="00AE1D19" w:rsidRPr="00131BB2" w14:paraId="4F82268A" w14:textId="77777777" w:rsidTr="006F6E2C">
        <w:trPr>
          <w:gridAfter w:val="1"/>
          <w:wAfter w:w="14" w:type="pct"/>
          <w:trHeight w:val="527"/>
        </w:trPr>
        <w:tc>
          <w:tcPr>
            <w:tcW w:w="4986" w:type="pct"/>
            <w:shd w:val="clear" w:color="auto" w:fill="49F1C1" w:themeFill="accent2" w:themeFillTint="99"/>
          </w:tcPr>
          <w:p w14:paraId="3287EBC1" w14:textId="5F13A858" w:rsidR="00AE1D19" w:rsidRPr="00131BB2" w:rsidRDefault="000B6C6D" w:rsidP="00AE1D19">
            <w:pPr>
              <w:jc w:val="center"/>
              <w:rPr>
                <w:b/>
                <w:lang w:val="es-CO"/>
              </w:rPr>
            </w:pPr>
            <w:r w:rsidRPr="00131BB2">
              <w:rPr>
                <w:b/>
                <w:lang w:val="es-CO"/>
              </w:rPr>
              <w:t>Subindicador</w:t>
            </w:r>
            <w:r w:rsidR="00AE1D19" w:rsidRPr="00131BB2">
              <w:rPr>
                <w:b/>
                <w:lang w:val="es-CO"/>
              </w:rPr>
              <w:t xml:space="preserve"> 4(b) </w:t>
            </w:r>
          </w:p>
          <w:p w14:paraId="73F5185A" w14:textId="77777777" w:rsidR="005B5A9B" w:rsidRPr="00131BB2" w:rsidRDefault="005B5A9B" w:rsidP="00AE1D19">
            <w:pPr>
              <w:tabs>
                <w:tab w:val="left" w:pos="1217"/>
              </w:tabs>
              <w:spacing w:line="0" w:lineRule="atLeast"/>
              <w:jc w:val="center"/>
              <w:rPr>
                <w:b/>
                <w:lang w:val="es-CO"/>
              </w:rPr>
            </w:pPr>
            <w:r w:rsidRPr="00131BB2">
              <w:rPr>
                <w:b/>
                <w:lang w:val="es-CO"/>
              </w:rPr>
              <w:t xml:space="preserve">Procedimientos financieros y el ciclo de contratación </w:t>
            </w:r>
          </w:p>
          <w:p w14:paraId="048DD071" w14:textId="00AE6384" w:rsidR="00AE1D19" w:rsidRPr="00131BB2" w:rsidRDefault="005B5A9B" w:rsidP="00AE1D19">
            <w:pPr>
              <w:tabs>
                <w:tab w:val="left" w:pos="1217"/>
              </w:tabs>
              <w:spacing w:line="0" w:lineRule="atLeast"/>
              <w:jc w:val="center"/>
              <w:rPr>
                <w:lang w:val="es-CO"/>
              </w:rPr>
            </w:pPr>
            <w:r w:rsidRPr="00131BB2">
              <w:rPr>
                <w:lang w:val="es-CO"/>
              </w:rPr>
              <w:t xml:space="preserve">El marco legal y regulatorio, </w:t>
            </w:r>
            <w:r w:rsidR="00554A5F">
              <w:rPr>
                <w:lang w:val="es-CO"/>
              </w:rPr>
              <w:t xml:space="preserve">así como </w:t>
            </w:r>
            <w:r w:rsidRPr="00131BB2">
              <w:rPr>
                <w:lang w:val="es-CO"/>
              </w:rPr>
              <w:t>los procedimientos financieros y los sistemas asegura</w:t>
            </w:r>
            <w:r w:rsidR="00554A5F">
              <w:rPr>
                <w:lang w:val="es-CO"/>
              </w:rPr>
              <w:t>n</w:t>
            </w:r>
            <w:r w:rsidRPr="00131BB2">
              <w:rPr>
                <w:lang w:val="es-CO"/>
              </w:rPr>
              <w:t xml:space="preserve"> que</w:t>
            </w:r>
            <w:r w:rsidR="00451205" w:rsidRPr="00131BB2">
              <w:rPr>
                <w:lang w:val="es-CO"/>
              </w:rPr>
              <w:t>:</w:t>
            </w:r>
          </w:p>
        </w:tc>
      </w:tr>
      <w:tr w:rsidR="006F6E2C" w:rsidRPr="002954F6" w14:paraId="06C586E3" w14:textId="77777777" w:rsidTr="006F6E2C">
        <w:trPr>
          <w:trHeight w:val="299"/>
        </w:trPr>
        <w:tc>
          <w:tcPr>
            <w:tcW w:w="5000" w:type="pct"/>
            <w:gridSpan w:val="2"/>
            <w:shd w:val="clear" w:color="auto" w:fill="C2FAEA" w:themeFill="accent2" w:themeFillTint="33"/>
          </w:tcPr>
          <w:p w14:paraId="6C869914" w14:textId="0EBB1905" w:rsidR="006F6E2C" w:rsidRPr="00131BB2" w:rsidRDefault="000B6C6D" w:rsidP="00AE1D19">
            <w:pPr>
              <w:rPr>
                <w:b/>
                <w:lang w:val="es-CO"/>
              </w:rPr>
            </w:pPr>
            <w:r w:rsidRPr="00131BB2">
              <w:rPr>
                <w:b/>
                <w:lang w:val="es-CO"/>
              </w:rPr>
              <w:t xml:space="preserve">Criterio de evaluación </w:t>
            </w:r>
            <w:r w:rsidR="00297B27" w:rsidRPr="00131BB2">
              <w:rPr>
                <w:b/>
                <w:lang w:val="es-CO"/>
              </w:rPr>
              <w:t>4(b)(</w:t>
            </w:r>
            <w:r w:rsidR="006F6E2C" w:rsidRPr="00131BB2">
              <w:rPr>
                <w:b/>
                <w:lang w:val="es-CO"/>
              </w:rPr>
              <w:t>a):</w:t>
            </w:r>
          </w:p>
          <w:p w14:paraId="02AB7574" w14:textId="1FA106CD" w:rsidR="006F6E2C" w:rsidRPr="00131BB2" w:rsidRDefault="005B5A9B" w:rsidP="00AE1D19">
            <w:pPr>
              <w:rPr>
                <w:lang w:val="es-CO"/>
              </w:rPr>
            </w:pPr>
            <w:r w:rsidRPr="00131BB2">
              <w:rPr>
                <w:lang w:val="es-CO"/>
              </w:rPr>
              <w:t>Ninguna solicitud</w:t>
            </w:r>
            <w:r w:rsidR="00ED62FE">
              <w:rPr>
                <w:lang w:val="es-CO"/>
              </w:rPr>
              <w:t xml:space="preserve"> de ofertas</w:t>
            </w:r>
            <w:r w:rsidRPr="00131BB2">
              <w:rPr>
                <w:lang w:val="es-CO"/>
              </w:rPr>
              <w:t xml:space="preserve">/ propuesta </w:t>
            </w:r>
            <w:r w:rsidR="00554A5F">
              <w:rPr>
                <w:lang w:val="es-CO"/>
              </w:rPr>
              <w:t>sucede</w:t>
            </w:r>
            <w:r w:rsidRPr="00131BB2">
              <w:rPr>
                <w:lang w:val="es-CO"/>
              </w:rPr>
              <w:t xml:space="preserve"> sin la certificación de disponibilidad de fondos</w:t>
            </w:r>
            <w:r w:rsidR="006F6E2C" w:rsidRPr="00131BB2">
              <w:rPr>
                <w:lang w:val="es-CO"/>
              </w:rPr>
              <w:t>.</w:t>
            </w:r>
          </w:p>
        </w:tc>
      </w:tr>
      <w:tr w:rsidR="00686135" w:rsidRPr="00131BB2" w14:paraId="18F38F96" w14:textId="77777777" w:rsidTr="00ED45EE">
        <w:trPr>
          <w:gridAfter w:val="1"/>
          <w:wAfter w:w="14" w:type="pct"/>
          <w:trHeight w:val="366"/>
        </w:trPr>
        <w:tc>
          <w:tcPr>
            <w:tcW w:w="4986" w:type="pct"/>
          </w:tcPr>
          <w:p w14:paraId="0F21A640" w14:textId="567BE9C6" w:rsidR="00686135" w:rsidRPr="00131BB2" w:rsidRDefault="00686135" w:rsidP="00ED45EE">
            <w:pPr>
              <w:rPr>
                <w:lang w:val="es-CO"/>
              </w:rPr>
            </w:pPr>
            <w:r w:rsidRPr="00131BB2">
              <w:rPr>
                <w:b/>
                <w:lang w:val="es-CO"/>
              </w:rPr>
              <w:t>Conclusión</w:t>
            </w:r>
            <w:r w:rsidRPr="00131BB2">
              <w:rPr>
                <w:lang w:val="es-CO"/>
              </w:rPr>
              <w:t xml:space="preserve">: </w:t>
            </w:r>
            <w:sdt>
              <w:sdtPr>
                <w:rPr>
                  <w:lang w:val="es-CO"/>
                </w:rPr>
                <w:alias w:val="Conclusion"/>
                <w:tag w:val="Conclusion"/>
                <w:id w:val="1845123088"/>
                <w:placeholder>
                  <w:docPart w:val="ACFC9E4988B94306894A945F7FBCDD94"/>
                </w:placeholder>
                <w:showingPlcHdr/>
                <w:dropDownList>
                  <w:listItem w:value="Choose an item."/>
                  <w:listItem w:displayText="Brecha de alto riesgo + bandera roja" w:value="Brecha de alto riesgo + bandera roja"/>
                  <w:listItem w:displayText="Brecha de alto riesgo" w:value="Brecha de alto riesgo"/>
                  <w:listItem w:displayText="Brecha de riesgo medio" w:value="Brecha de riesgo medio"/>
                  <w:listItem w:displayText="Brecha de bajo riesgo" w:value="Brecha de bajo riesgo"/>
                  <w:listItem w:displayText="Sin brecha" w:value="Sin brecha"/>
                </w:dropDownList>
              </w:sdtPr>
              <w:sdtEndPr/>
              <w:sdtContent>
                <w:r w:rsidR="00F3549F" w:rsidRPr="00131BB2">
                  <w:rPr>
                    <w:rStyle w:val="PlaceholderText"/>
                    <w:lang w:val="es-CO"/>
                  </w:rPr>
                  <w:t>Choose an item.</w:t>
                </w:r>
              </w:sdtContent>
            </w:sdt>
          </w:p>
        </w:tc>
      </w:tr>
      <w:tr w:rsidR="006F6E2C" w:rsidRPr="00131BB2" w14:paraId="1D4595B6" w14:textId="77777777" w:rsidTr="006F6E2C">
        <w:trPr>
          <w:trHeight w:val="770"/>
        </w:trPr>
        <w:tc>
          <w:tcPr>
            <w:tcW w:w="5000" w:type="pct"/>
            <w:gridSpan w:val="2"/>
          </w:tcPr>
          <w:p w14:paraId="3976CA8F" w14:textId="2F98ECF3" w:rsidR="006F6E2C" w:rsidRPr="00131BB2" w:rsidRDefault="000B6C6D" w:rsidP="004631DE">
            <w:pPr>
              <w:jc w:val="left"/>
              <w:rPr>
                <w:bCs/>
                <w:lang w:val="es-CO"/>
              </w:rPr>
            </w:pPr>
            <w:r w:rsidRPr="00131BB2">
              <w:rPr>
                <w:b/>
                <w:lang w:val="es-CO"/>
              </w:rPr>
              <w:t>Análisis cualitativo</w:t>
            </w:r>
            <w:r w:rsidR="00F47E0B" w:rsidRPr="00131BB2">
              <w:rPr>
                <w:b/>
                <w:lang w:val="es-CO"/>
              </w:rPr>
              <w:br/>
            </w:r>
          </w:p>
        </w:tc>
      </w:tr>
      <w:tr w:rsidR="006F6E2C" w:rsidRPr="00131BB2" w14:paraId="75CD9393" w14:textId="77777777" w:rsidTr="006F6E2C">
        <w:trPr>
          <w:trHeight w:val="856"/>
        </w:trPr>
        <w:tc>
          <w:tcPr>
            <w:tcW w:w="5000" w:type="pct"/>
            <w:gridSpan w:val="2"/>
          </w:tcPr>
          <w:p w14:paraId="05C87217" w14:textId="57294C6A" w:rsidR="006F6E2C" w:rsidRPr="00131BB2" w:rsidRDefault="000B6C6D" w:rsidP="004631DE">
            <w:pPr>
              <w:jc w:val="left"/>
              <w:rPr>
                <w:bCs/>
                <w:lang w:val="es-CO"/>
              </w:rPr>
            </w:pPr>
            <w:r w:rsidRPr="00131BB2">
              <w:rPr>
                <w:b/>
                <w:lang w:val="es-CO"/>
              </w:rPr>
              <w:lastRenderedPageBreak/>
              <w:t>Análisis de brechas</w:t>
            </w:r>
            <w:r w:rsidR="00F47E0B" w:rsidRPr="00131BB2">
              <w:rPr>
                <w:b/>
                <w:lang w:val="es-CO"/>
              </w:rPr>
              <w:br/>
            </w:r>
          </w:p>
        </w:tc>
      </w:tr>
      <w:tr w:rsidR="006F6E2C" w:rsidRPr="00131BB2" w14:paraId="69061CE5" w14:textId="77777777" w:rsidTr="006F6E2C">
        <w:trPr>
          <w:trHeight w:val="526"/>
        </w:trPr>
        <w:tc>
          <w:tcPr>
            <w:tcW w:w="5000" w:type="pct"/>
            <w:gridSpan w:val="2"/>
          </w:tcPr>
          <w:p w14:paraId="1A166AA6" w14:textId="039E5910" w:rsidR="006F6E2C" w:rsidRPr="00131BB2" w:rsidRDefault="000B6C6D" w:rsidP="004631DE">
            <w:pPr>
              <w:jc w:val="left"/>
              <w:rPr>
                <w:bCs/>
                <w:lang w:val="es-CO"/>
              </w:rPr>
            </w:pPr>
            <w:r w:rsidRPr="00131BB2">
              <w:rPr>
                <w:b/>
                <w:lang w:val="es-CO"/>
              </w:rPr>
              <w:t>Recomendaciones</w:t>
            </w:r>
            <w:r w:rsidR="00F47E0B" w:rsidRPr="00131BB2">
              <w:rPr>
                <w:b/>
                <w:lang w:val="es-CO"/>
              </w:rPr>
              <w:br/>
            </w:r>
          </w:p>
        </w:tc>
      </w:tr>
      <w:tr w:rsidR="006F6E2C" w:rsidRPr="00554A5F" w14:paraId="23BF7B09" w14:textId="77777777" w:rsidTr="006F6E2C">
        <w:trPr>
          <w:trHeight w:val="526"/>
        </w:trPr>
        <w:tc>
          <w:tcPr>
            <w:tcW w:w="5000" w:type="pct"/>
            <w:gridSpan w:val="2"/>
            <w:shd w:val="clear" w:color="auto" w:fill="C2FAEA" w:themeFill="accent2" w:themeFillTint="33"/>
          </w:tcPr>
          <w:p w14:paraId="5E099A84" w14:textId="5E33FC13" w:rsidR="006F6E2C" w:rsidRPr="00131BB2" w:rsidRDefault="000B6C6D" w:rsidP="00AE1D19">
            <w:pPr>
              <w:rPr>
                <w:b/>
                <w:lang w:val="es-CO"/>
              </w:rPr>
            </w:pPr>
            <w:r w:rsidRPr="00131BB2">
              <w:rPr>
                <w:b/>
                <w:lang w:val="es-CO"/>
              </w:rPr>
              <w:t xml:space="preserve">Criterio de evaluación </w:t>
            </w:r>
            <w:r w:rsidR="00297B27" w:rsidRPr="00131BB2">
              <w:rPr>
                <w:b/>
                <w:lang w:val="es-CO"/>
              </w:rPr>
              <w:t>4(b)(</w:t>
            </w:r>
            <w:r w:rsidR="006F6E2C" w:rsidRPr="00131BB2">
              <w:rPr>
                <w:b/>
                <w:lang w:val="es-CO"/>
              </w:rPr>
              <w:t>b):</w:t>
            </w:r>
          </w:p>
          <w:p w14:paraId="3179ABC5" w14:textId="11E185AD" w:rsidR="006F6E2C" w:rsidRPr="00131BB2" w:rsidRDefault="00554A5F" w:rsidP="00AE1D19">
            <w:pPr>
              <w:rPr>
                <w:b/>
                <w:lang w:val="es-CO"/>
              </w:rPr>
            </w:pPr>
            <w:r>
              <w:rPr>
                <w:lang w:val="es-CO"/>
              </w:rPr>
              <w:t>Las regulaciones y los procedimientos</w:t>
            </w:r>
            <w:r w:rsidR="005B5A9B" w:rsidRPr="00131BB2">
              <w:rPr>
                <w:lang w:val="es-CO"/>
              </w:rPr>
              <w:t xml:space="preserve"> para procesar las facturas y autorizar los pagos </w:t>
            </w:r>
            <w:r>
              <w:rPr>
                <w:lang w:val="es-CO"/>
              </w:rPr>
              <w:t xml:space="preserve">se </w:t>
            </w:r>
            <w:r w:rsidR="005B5A9B" w:rsidRPr="00131BB2">
              <w:rPr>
                <w:lang w:val="es-CO"/>
              </w:rPr>
              <w:t>cumplen,</w:t>
            </w:r>
            <w:r>
              <w:rPr>
                <w:lang w:val="es-CO"/>
              </w:rPr>
              <w:t xml:space="preserve"> se encuentran disponibles públicamente,</w:t>
            </w:r>
            <w:r w:rsidR="005B5A9B" w:rsidRPr="00131BB2">
              <w:rPr>
                <w:lang w:val="es-CO"/>
              </w:rPr>
              <w:t xml:space="preserve"> y son claros para potenciales</w:t>
            </w:r>
            <w:r>
              <w:rPr>
                <w:lang w:val="es-CO"/>
              </w:rPr>
              <w:t xml:space="preserve"> oferentes</w:t>
            </w:r>
            <w:r w:rsidR="006F6E2C" w:rsidRPr="00131BB2">
              <w:rPr>
                <w:lang w:val="es-CO"/>
              </w:rPr>
              <w:t>.</w:t>
            </w:r>
            <w:r w:rsidR="00686135" w:rsidRPr="00131BB2">
              <w:rPr>
                <w:lang w:val="es-CO"/>
              </w:rPr>
              <w:t xml:space="preserve"> </w:t>
            </w:r>
            <w:r w:rsidR="006F6E2C" w:rsidRPr="00131BB2">
              <w:rPr>
                <w:lang w:val="es-CO"/>
              </w:rPr>
              <w:t>*</w:t>
            </w:r>
          </w:p>
        </w:tc>
      </w:tr>
      <w:tr w:rsidR="00686135" w:rsidRPr="00131BB2" w14:paraId="043EF024" w14:textId="77777777" w:rsidTr="00ED45EE">
        <w:trPr>
          <w:gridAfter w:val="1"/>
          <w:wAfter w:w="14" w:type="pct"/>
          <w:trHeight w:val="366"/>
        </w:trPr>
        <w:tc>
          <w:tcPr>
            <w:tcW w:w="4986" w:type="pct"/>
          </w:tcPr>
          <w:p w14:paraId="45CDD3B0" w14:textId="77CF2190" w:rsidR="00686135" w:rsidRPr="00131BB2" w:rsidRDefault="00686135" w:rsidP="00ED45EE">
            <w:pPr>
              <w:rPr>
                <w:lang w:val="es-CO"/>
              </w:rPr>
            </w:pPr>
            <w:r w:rsidRPr="00131BB2">
              <w:rPr>
                <w:b/>
                <w:lang w:val="es-CO"/>
              </w:rPr>
              <w:t>Conclusión</w:t>
            </w:r>
            <w:r w:rsidRPr="00131BB2">
              <w:rPr>
                <w:lang w:val="es-CO"/>
              </w:rPr>
              <w:t xml:space="preserve">: </w:t>
            </w:r>
            <w:sdt>
              <w:sdtPr>
                <w:rPr>
                  <w:lang w:val="es-CO"/>
                </w:rPr>
                <w:alias w:val="Conclusion"/>
                <w:tag w:val="Conclusion"/>
                <w:id w:val="2033372003"/>
                <w:placeholder>
                  <w:docPart w:val="B20920E14406491FA817A5325BB4AC9F"/>
                </w:placeholder>
                <w:showingPlcHdr/>
                <w:dropDownList>
                  <w:listItem w:value="Choose an item."/>
                  <w:listItem w:displayText="Brecha de alto riesgo + bandera roja" w:value="Brecha de alto riesgo + bandera roja"/>
                  <w:listItem w:displayText="Brecha de alto riesgo" w:value="Brecha de alto riesgo"/>
                  <w:listItem w:displayText="Brecha de riesgo medio" w:value="Brecha de riesgo medio"/>
                  <w:listItem w:displayText="Brecha de bajo riesgo" w:value="Brecha de bajo riesgo"/>
                  <w:listItem w:displayText="Sin brecha" w:value="Sin brecha"/>
                </w:dropDownList>
              </w:sdtPr>
              <w:sdtEndPr/>
              <w:sdtContent>
                <w:r w:rsidR="00F3549F" w:rsidRPr="00131BB2">
                  <w:rPr>
                    <w:rStyle w:val="PlaceholderText"/>
                    <w:lang w:val="es-CO"/>
                  </w:rPr>
                  <w:t>Choose an item.</w:t>
                </w:r>
              </w:sdtContent>
            </w:sdt>
          </w:p>
        </w:tc>
      </w:tr>
      <w:tr w:rsidR="006F6E2C" w:rsidRPr="00131BB2" w14:paraId="6FCE2C44" w14:textId="77777777" w:rsidTr="006F6E2C">
        <w:trPr>
          <w:trHeight w:val="526"/>
        </w:trPr>
        <w:tc>
          <w:tcPr>
            <w:tcW w:w="5000" w:type="pct"/>
            <w:gridSpan w:val="2"/>
          </w:tcPr>
          <w:p w14:paraId="2C3B08D2" w14:textId="649B6802" w:rsidR="006F6E2C" w:rsidRPr="00131BB2" w:rsidRDefault="000B6C6D" w:rsidP="004631DE">
            <w:pPr>
              <w:jc w:val="left"/>
              <w:rPr>
                <w:bCs/>
                <w:lang w:val="es-CO"/>
              </w:rPr>
            </w:pPr>
            <w:r w:rsidRPr="00131BB2">
              <w:rPr>
                <w:b/>
                <w:lang w:val="es-CO"/>
              </w:rPr>
              <w:t>Análisis cualitativo</w:t>
            </w:r>
            <w:r w:rsidR="00F47E0B" w:rsidRPr="00131BB2">
              <w:rPr>
                <w:b/>
                <w:lang w:val="es-CO"/>
              </w:rPr>
              <w:br/>
            </w:r>
          </w:p>
        </w:tc>
      </w:tr>
      <w:tr w:rsidR="006F6E2C" w:rsidRPr="00131BB2" w14:paraId="35AE109B" w14:textId="77777777" w:rsidTr="006F6E2C">
        <w:trPr>
          <w:trHeight w:val="526"/>
        </w:trPr>
        <w:tc>
          <w:tcPr>
            <w:tcW w:w="5000" w:type="pct"/>
            <w:gridSpan w:val="2"/>
            <w:shd w:val="clear" w:color="auto" w:fill="D9D9D9" w:themeFill="background1" w:themeFillShade="D9"/>
          </w:tcPr>
          <w:p w14:paraId="0DDBD6F7" w14:textId="33E4FA37" w:rsidR="006F6E2C" w:rsidRPr="00131BB2" w:rsidRDefault="005B5A9B" w:rsidP="00AE1D19">
            <w:pPr>
              <w:rPr>
                <w:b/>
                <w:lang w:val="es-CO"/>
              </w:rPr>
            </w:pPr>
            <w:r w:rsidRPr="00131BB2">
              <w:rPr>
                <w:b/>
                <w:lang w:val="es-CO"/>
              </w:rPr>
              <w:t>Análisis cuantitativo</w:t>
            </w:r>
            <w:r w:rsidR="006F6E2C" w:rsidRPr="00131BB2">
              <w:rPr>
                <w:b/>
                <w:lang w:val="es-CO"/>
              </w:rPr>
              <w:t xml:space="preserve"> </w:t>
            </w:r>
          </w:p>
          <w:p w14:paraId="52BEB268" w14:textId="77777777" w:rsidR="006F6E2C" w:rsidRPr="00131BB2" w:rsidRDefault="006F6E2C" w:rsidP="00AE1D19">
            <w:pPr>
              <w:rPr>
                <w:b/>
                <w:lang w:val="es-CO"/>
              </w:rPr>
            </w:pPr>
          </w:p>
          <w:p w14:paraId="2859E6AF" w14:textId="77777777" w:rsidR="005B5A9B" w:rsidRPr="00131BB2" w:rsidRDefault="005B5A9B" w:rsidP="00451205">
            <w:pPr>
              <w:rPr>
                <w:bCs/>
                <w:i/>
                <w:iCs/>
                <w:lang w:val="es-CO"/>
              </w:rPr>
            </w:pPr>
            <w:r w:rsidRPr="00131BB2">
              <w:rPr>
                <w:bCs/>
                <w:i/>
                <w:iCs/>
                <w:lang w:val="es-CO"/>
              </w:rPr>
              <w:t xml:space="preserve">Indicador cuantitativo para sustanciar la evaluación del subindicador 4(b), criterio de evaluación (b): </w:t>
            </w:r>
          </w:p>
          <w:p w14:paraId="6BF75784" w14:textId="21F7CB49" w:rsidR="005B5A9B" w:rsidRPr="008000E5" w:rsidRDefault="005B5A9B" w:rsidP="008000E5">
            <w:pPr>
              <w:pStyle w:val="ListParagraph"/>
              <w:numPr>
                <w:ilvl w:val="0"/>
                <w:numId w:val="20"/>
              </w:numPr>
              <w:rPr>
                <w:bCs/>
                <w:i/>
                <w:iCs/>
                <w:lang w:val="es-CO"/>
              </w:rPr>
            </w:pPr>
            <w:r w:rsidRPr="008000E5">
              <w:rPr>
                <w:bCs/>
                <w:i/>
                <w:iCs/>
                <w:lang w:val="es-CO"/>
              </w:rPr>
              <w:t xml:space="preserve">Facturas por contratación de bienes, obras y servicios son pagadas a tiempo (en porcentaje). </w:t>
            </w:r>
          </w:p>
          <w:p w14:paraId="4148E597" w14:textId="1BF39DBF" w:rsidR="00763EFE" w:rsidRPr="00131BB2" w:rsidRDefault="005B5A9B" w:rsidP="00451205">
            <w:pPr>
              <w:rPr>
                <w:b/>
                <w:lang w:val="es-CO"/>
              </w:rPr>
            </w:pPr>
            <w:r w:rsidRPr="00131BB2">
              <w:rPr>
                <w:bCs/>
                <w:i/>
                <w:iCs/>
                <w:lang w:val="es-CO"/>
              </w:rPr>
              <w:t>Fuente: Sistemas PFM.</w:t>
            </w:r>
          </w:p>
          <w:p w14:paraId="2EE97FAB" w14:textId="77777777" w:rsidR="00763EFE" w:rsidRPr="00131BB2" w:rsidRDefault="00763EFE" w:rsidP="00451205">
            <w:pPr>
              <w:rPr>
                <w:bCs/>
                <w:lang w:val="es-CO"/>
              </w:rPr>
            </w:pPr>
          </w:p>
          <w:p w14:paraId="32670816" w14:textId="09A58B9B" w:rsidR="00C4351E" w:rsidRPr="00131BB2" w:rsidRDefault="00C4351E" w:rsidP="00451205">
            <w:pPr>
              <w:rPr>
                <w:bCs/>
                <w:lang w:val="es-CO"/>
              </w:rPr>
            </w:pPr>
          </w:p>
        </w:tc>
      </w:tr>
      <w:tr w:rsidR="006F6E2C" w:rsidRPr="00131BB2" w14:paraId="39F8806A" w14:textId="77777777" w:rsidTr="006F6E2C">
        <w:trPr>
          <w:trHeight w:val="526"/>
        </w:trPr>
        <w:tc>
          <w:tcPr>
            <w:tcW w:w="5000" w:type="pct"/>
            <w:gridSpan w:val="2"/>
          </w:tcPr>
          <w:p w14:paraId="66CBF811" w14:textId="13D8A399" w:rsidR="006F6E2C" w:rsidRPr="00131BB2" w:rsidRDefault="000B6C6D" w:rsidP="004631DE">
            <w:pPr>
              <w:jc w:val="left"/>
              <w:rPr>
                <w:bCs/>
                <w:lang w:val="es-CO"/>
              </w:rPr>
            </w:pPr>
            <w:r w:rsidRPr="00131BB2">
              <w:rPr>
                <w:b/>
                <w:lang w:val="es-CO"/>
              </w:rPr>
              <w:t>Análisis de brechas</w:t>
            </w:r>
            <w:r w:rsidR="00F47E0B" w:rsidRPr="00131BB2">
              <w:rPr>
                <w:b/>
                <w:lang w:val="es-CO"/>
              </w:rPr>
              <w:br/>
            </w:r>
          </w:p>
        </w:tc>
      </w:tr>
      <w:tr w:rsidR="006F6E2C" w:rsidRPr="00131BB2" w14:paraId="1150D82C" w14:textId="77777777" w:rsidTr="006F6E2C">
        <w:trPr>
          <w:trHeight w:val="526"/>
        </w:trPr>
        <w:tc>
          <w:tcPr>
            <w:tcW w:w="5000" w:type="pct"/>
            <w:gridSpan w:val="2"/>
          </w:tcPr>
          <w:p w14:paraId="30C1AE84" w14:textId="310B3A73" w:rsidR="006F6E2C" w:rsidRPr="00131BB2" w:rsidRDefault="000B6C6D" w:rsidP="004631DE">
            <w:pPr>
              <w:jc w:val="left"/>
              <w:rPr>
                <w:bCs/>
                <w:lang w:val="es-CO"/>
              </w:rPr>
            </w:pPr>
            <w:r w:rsidRPr="00131BB2">
              <w:rPr>
                <w:b/>
                <w:lang w:val="es-CO"/>
              </w:rPr>
              <w:t>Recomendaciones</w:t>
            </w:r>
            <w:r w:rsidR="00F47E0B" w:rsidRPr="00131BB2">
              <w:rPr>
                <w:b/>
                <w:lang w:val="es-CO"/>
              </w:rPr>
              <w:br/>
            </w:r>
          </w:p>
        </w:tc>
      </w:tr>
    </w:tbl>
    <w:p w14:paraId="4EBFB387" w14:textId="77777777" w:rsidR="00686135" w:rsidRPr="00131BB2" w:rsidRDefault="00686135" w:rsidP="00686135">
      <w:pPr>
        <w:rPr>
          <w:lang w:val="es-CO"/>
        </w:rPr>
      </w:pPr>
    </w:p>
    <w:p w14:paraId="36D2AF52" w14:textId="13F590C6" w:rsidR="006F6E2C" w:rsidRPr="00131BB2" w:rsidRDefault="000B6C6D" w:rsidP="005D3198">
      <w:pPr>
        <w:pStyle w:val="Heading2"/>
        <w:rPr>
          <w:lang w:val="es-CO"/>
        </w:rPr>
      </w:pPr>
      <w:bookmarkStart w:id="9" w:name="_Toc191029200"/>
      <w:r w:rsidRPr="00131BB2">
        <w:rPr>
          <w:lang w:val="es-CO"/>
        </w:rPr>
        <w:t>Indicador</w:t>
      </w:r>
      <w:r w:rsidR="006F6E2C" w:rsidRPr="00131BB2">
        <w:rPr>
          <w:lang w:val="es-CO"/>
        </w:rPr>
        <w:t xml:space="preserve"> 5. </w:t>
      </w:r>
      <w:r w:rsidR="00C4351E" w:rsidRPr="00131BB2">
        <w:rPr>
          <w:lang w:val="es-CO"/>
        </w:rPr>
        <w:t>El país tiene una institución encargada de la función normativa/regulatoria</w:t>
      </w:r>
      <w:bookmarkEnd w:id="9"/>
    </w:p>
    <w:tbl>
      <w:tblPr>
        <w:tblStyle w:val="GridTable1Light-Accent2"/>
        <w:tblW w:w="4814" w:type="pct"/>
        <w:tblInd w:w="420" w:type="dxa"/>
        <w:tblLook w:val="0000" w:firstRow="0" w:lastRow="0" w:firstColumn="0" w:lastColumn="0" w:noHBand="0" w:noVBand="0"/>
      </w:tblPr>
      <w:tblGrid>
        <w:gridCol w:w="10039"/>
        <w:gridCol w:w="28"/>
      </w:tblGrid>
      <w:tr w:rsidR="00324A06" w:rsidRPr="002954F6" w14:paraId="4927A1DC" w14:textId="77777777" w:rsidTr="00B651BD">
        <w:trPr>
          <w:gridAfter w:val="1"/>
          <w:wAfter w:w="14" w:type="pct"/>
          <w:trHeight w:val="527"/>
        </w:trPr>
        <w:tc>
          <w:tcPr>
            <w:tcW w:w="4986" w:type="pct"/>
            <w:shd w:val="clear" w:color="auto" w:fill="49F1C1" w:themeFill="accent2" w:themeFillTint="99"/>
          </w:tcPr>
          <w:p w14:paraId="5C540D2D" w14:textId="115F4C11" w:rsidR="00324A06" w:rsidRPr="00131BB2" w:rsidRDefault="000B6C6D" w:rsidP="00324A06">
            <w:pPr>
              <w:jc w:val="center"/>
              <w:rPr>
                <w:b/>
                <w:lang w:val="es-CO"/>
              </w:rPr>
            </w:pPr>
            <w:r w:rsidRPr="00131BB2">
              <w:rPr>
                <w:b/>
                <w:lang w:val="es-CO"/>
              </w:rPr>
              <w:t>Subindicador</w:t>
            </w:r>
            <w:r w:rsidR="00324A06" w:rsidRPr="00131BB2">
              <w:rPr>
                <w:b/>
                <w:lang w:val="es-CO"/>
              </w:rPr>
              <w:t xml:space="preserve"> 5(a) </w:t>
            </w:r>
          </w:p>
          <w:p w14:paraId="34028597" w14:textId="6BEEFEEA" w:rsidR="00324A06" w:rsidRPr="00131BB2" w:rsidRDefault="00C4351E" w:rsidP="00324A06">
            <w:pPr>
              <w:tabs>
                <w:tab w:val="left" w:pos="1217"/>
              </w:tabs>
              <w:spacing w:line="0" w:lineRule="atLeast"/>
              <w:jc w:val="center"/>
              <w:rPr>
                <w:b/>
                <w:lang w:val="es-CO"/>
              </w:rPr>
            </w:pPr>
            <w:r w:rsidRPr="00131BB2">
              <w:rPr>
                <w:b/>
                <w:lang w:val="es-CO"/>
              </w:rPr>
              <w:t>Estatus y base jurídica de la función normativa/regulatoria</w:t>
            </w:r>
          </w:p>
          <w:p w14:paraId="1D0AFA0E" w14:textId="04604B30" w:rsidR="00451205" w:rsidRPr="00131BB2" w:rsidRDefault="00C4351E" w:rsidP="00324A06">
            <w:pPr>
              <w:tabs>
                <w:tab w:val="left" w:pos="1217"/>
              </w:tabs>
              <w:spacing w:line="0" w:lineRule="atLeast"/>
              <w:jc w:val="center"/>
              <w:rPr>
                <w:lang w:val="es-CO"/>
              </w:rPr>
            </w:pPr>
            <w:r w:rsidRPr="00131BB2">
              <w:rPr>
                <w:lang w:val="es-CO"/>
              </w:rPr>
              <w:t>El marco jurídico y regulatorio, los procedimientos financieros y los sistemas contemplan lo siguiente</w:t>
            </w:r>
            <w:r w:rsidR="00451205" w:rsidRPr="00131BB2">
              <w:rPr>
                <w:lang w:val="es-CO"/>
              </w:rPr>
              <w:t>:</w:t>
            </w:r>
          </w:p>
        </w:tc>
      </w:tr>
      <w:tr w:rsidR="006F6E2C" w:rsidRPr="002954F6" w14:paraId="62907E29" w14:textId="77777777" w:rsidTr="00B651BD">
        <w:trPr>
          <w:gridAfter w:val="1"/>
          <w:wAfter w:w="14" w:type="pct"/>
          <w:trHeight w:val="299"/>
        </w:trPr>
        <w:tc>
          <w:tcPr>
            <w:tcW w:w="4986" w:type="pct"/>
            <w:shd w:val="clear" w:color="auto" w:fill="C2FAEA" w:themeFill="accent2" w:themeFillTint="33"/>
          </w:tcPr>
          <w:p w14:paraId="7FBC39EA" w14:textId="23E712C9" w:rsidR="006F6E2C" w:rsidRPr="00131BB2" w:rsidRDefault="000B6C6D" w:rsidP="00324A06">
            <w:pPr>
              <w:rPr>
                <w:b/>
                <w:lang w:val="es-CO"/>
              </w:rPr>
            </w:pPr>
            <w:r w:rsidRPr="00131BB2">
              <w:rPr>
                <w:b/>
                <w:lang w:val="es-CO"/>
              </w:rPr>
              <w:t xml:space="preserve">Criterio de evaluación </w:t>
            </w:r>
            <w:r w:rsidR="006F6E2C" w:rsidRPr="00131BB2">
              <w:rPr>
                <w:b/>
                <w:lang w:val="es-CO"/>
              </w:rPr>
              <w:t>5</w:t>
            </w:r>
            <w:r w:rsidR="00297B27" w:rsidRPr="00131BB2">
              <w:rPr>
                <w:b/>
                <w:lang w:val="es-CO"/>
              </w:rPr>
              <w:t>(a)</w:t>
            </w:r>
            <w:r w:rsidR="006F6E2C" w:rsidRPr="00131BB2">
              <w:rPr>
                <w:b/>
                <w:lang w:val="es-CO"/>
              </w:rPr>
              <w:t>(a):</w:t>
            </w:r>
          </w:p>
          <w:p w14:paraId="7306AFBB" w14:textId="258CCE86" w:rsidR="006F6E2C" w:rsidRPr="00131BB2" w:rsidRDefault="00C4351E" w:rsidP="00324A06">
            <w:pPr>
              <w:rPr>
                <w:b/>
                <w:lang w:val="es-CO"/>
              </w:rPr>
            </w:pPr>
            <w:r w:rsidRPr="00131BB2">
              <w:rPr>
                <w:lang w:val="es-CO"/>
              </w:rPr>
              <w:t>El marco legal y regulatorio especifica la función normativa/regulatoria y asigna autoridad apropiada</w:t>
            </w:r>
            <w:r w:rsidR="00554A5F">
              <w:rPr>
                <w:lang w:val="es-CO"/>
              </w:rPr>
              <w:t xml:space="preserve"> y</w:t>
            </w:r>
            <w:r w:rsidRPr="00131BB2">
              <w:rPr>
                <w:lang w:val="es-CO"/>
              </w:rPr>
              <w:t xml:space="preserve"> poderes formales para permitir que la institución funcione de manera eficiente, o bien las funciones normativas/regulatorias se encuentran claramente asignadas a varias unidades dentro del gobierno</w:t>
            </w:r>
            <w:r w:rsidR="006F6E2C" w:rsidRPr="00131BB2">
              <w:rPr>
                <w:lang w:val="es-CO"/>
              </w:rPr>
              <w:t>.</w:t>
            </w:r>
          </w:p>
        </w:tc>
      </w:tr>
      <w:tr w:rsidR="00B651BD" w:rsidRPr="00131BB2" w14:paraId="25A75968" w14:textId="77777777" w:rsidTr="00B651BD">
        <w:trPr>
          <w:gridAfter w:val="1"/>
          <w:wAfter w:w="14" w:type="pct"/>
          <w:trHeight w:val="366"/>
        </w:trPr>
        <w:tc>
          <w:tcPr>
            <w:tcW w:w="4986" w:type="pct"/>
          </w:tcPr>
          <w:p w14:paraId="752BA008" w14:textId="0B8F5CB5" w:rsidR="00B651BD" w:rsidRPr="00131BB2" w:rsidRDefault="00B651BD" w:rsidP="00ED45EE">
            <w:pPr>
              <w:rPr>
                <w:lang w:val="es-CO"/>
              </w:rPr>
            </w:pPr>
            <w:r w:rsidRPr="00131BB2">
              <w:rPr>
                <w:b/>
                <w:lang w:val="es-CO"/>
              </w:rPr>
              <w:t>Conclusión</w:t>
            </w:r>
            <w:r w:rsidRPr="00131BB2">
              <w:rPr>
                <w:lang w:val="es-CO"/>
              </w:rPr>
              <w:t xml:space="preserve">: </w:t>
            </w:r>
            <w:sdt>
              <w:sdtPr>
                <w:rPr>
                  <w:lang w:val="es-CO"/>
                </w:rPr>
                <w:alias w:val="Conclusion"/>
                <w:tag w:val="Conclusion"/>
                <w:id w:val="-1257353405"/>
                <w:placeholder>
                  <w:docPart w:val="EBD5DA83C60D4279BA98C4EDE3718C83"/>
                </w:placeholder>
                <w:showingPlcHdr/>
                <w:dropDownList>
                  <w:listItem w:value="Choose an item."/>
                  <w:listItem w:displayText="Brecha de alto riesgo + bandera roja" w:value="Brecha de alto riesgo + bandera roja"/>
                  <w:listItem w:displayText="Brecha de alto riesgo" w:value="Brecha de alto riesgo"/>
                  <w:listItem w:displayText="Brecha de riesgo medio" w:value="Brecha de riesgo medio"/>
                  <w:listItem w:displayText="Brecha de bajo riesgo" w:value="Brecha de bajo riesgo"/>
                  <w:listItem w:displayText="Sin brecha" w:value="Sin brecha"/>
                </w:dropDownList>
              </w:sdtPr>
              <w:sdtEndPr/>
              <w:sdtContent>
                <w:r w:rsidR="00F3549F" w:rsidRPr="00131BB2">
                  <w:rPr>
                    <w:rStyle w:val="PlaceholderText"/>
                    <w:lang w:val="es-CO"/>
                  </w:rPr>
                  <w:t>Choose an item.</w:t>
                </w:r>
              </w:sdtContent>
            </w:sdt>
          </w:p>
        </w:tc>
      </w:tr>
      <w:tr w:rsidR="006F6E2C" w:rsidRPr="00131BB2" w14:paraId="0041D762" w14:textId="77777777" w:rsidTr="00B651BD">
        <w:trPr>
          <w:gridAfter w:val="1"/>
          <w:wAfter w:w="14" w:type="pct"/>
          <w:trHeight w:val="770"/>
        </w:trPr>
        <w:tc>
          <w:tcPr>
            <w:tcW w:w="4986" w:type="pct"/>
          </w:tcPr>
          <w:p w14:paraId="5D116AFA" w14:textId="7DF30C75" w:rsidR="006F6E2C" w:rsidRPr="00131BB2" w:rsidRDefault="000B6C6D" w:rsidP="004631DE">
            <w:pPr>
              <w:jc w:val="left"/>
              <w:rPr>
                <w:bCs/>
                <w:lang w:val="es-CO"/>
              </w:rPr>
            </w:pPr>
            <w:r w:rsidRPr="00131BB2">
              <w:rPr>
                <w:b/>
                <w:lang w:val="es-CO"/>
              </w:rPr>
              <w:t>Análisis cualitativo</w:t>
            </w:r>
            <w:r w:rsidR="00F47E0B" w:rsidRPr="00131BB2">
              <w:rPr>
                <w:b/>
                <w:lang w:val="es-CO"/>
              </w:rPr>
              <w:br/>
            </w:r>
          </w:p>
        </w:tc>
      </w:tr>
      <w:tr w:rsidR="006F6E2C" w:rsidRPr="00131BB2" w14:paraId="0E8E5B7D" w14:textId="77777777" w:rsidTr="00B651BD">
        <w:trPr>
          <w:gridAfter w:val="1"/>
          <w:wAfter w:w="14" w:type="pct"/>
          <w:trHeight w:val="856"/>
        </w:trPr>
        <w:tc>
          <w:tcPr>
            <w:tcW w:w="4986" w:type="pct"/>
          </w:tcPr>
          <w:p w14:paraId="0ED7F994" w14:textId="4D4F0C30" w:rsidR="006F6E2C" w:rsidRPr="00131BB2" w:rsidRDefault="000B6C6D" w:rsidP="004631DE">
            <w:pPr>
              <w:jc w:val="left"/>
              <w:rPr>
                <w:bCs/>
                <w:lang w:val="es-CO"/>
              </w:rPr>
            </w:pPr>
            <w:r w:rsidRPr="00131BB2">
              <w:rPr>
                <w:b/>
                <w:lang w:val="es-CO"/>
              </w:rPr>
              <w:t>Análisis de brechas</w:t>
            </w:r>
            <w:r w:rsidR="00F47E0B" w:rsidRPr="00131BB2">
              <w:rPr>
                <w:b/>
                <w:lang w:val="es-CO"/>
              </w:rPr>
              <w:br/>
            </w:r>
          </w:p>
        </w:tc>
      </w:tr>
      <w:tr w:rsidR="006F6E2C" w:rsidRPr="00131BB2" w14:paraId="364D4901" w14:textId="77777777" w:rsidTr="00B651BD">
        <w:trPr>
          <w:gridAfter w:val="1"/>
          <w:wAfter w:w="14" w:type="pct"/>
          <w:trHeight w:val="526"/>
        </w:trPr>
        <w:tc>
          <w:tcPr>
            <w:tcW w:w="4986" w:type="pct"/>
          </w:tcPr>
          <w:p w14:paraId="0EC4FDE7" w14:textId="26BFE0AC" w:rsidR="006F6E2C" w:rsidRPr="00131BB2" w:rsidRDefault="000B6C6D" w:rsidP="004631DE">
            <w:pPr>
              <w:jc w:val="left"/>
              <w:rPr>
                <w:bCs/>
                <w:lang w:val="es-CO"/>
              </w:rPr>
            </w:pPr>
            <w:r w:rsidRPr="00131BB2">
              <w:rPr>
                <w:b/>
                <w:lang w:val="es-CO"/>
              </w:rPr>
              <w:t>Recomendaciones</w:t>
            </w:r>
            <w:r w:rsidR="00F47E0B" w:rsidRPr="00131BB2">
              <w:rPr>
                <w:b/>
                <w:lang w:val="es-CO"/>
              </w:rPr>
              <w:br/>
            </w:r>
          </w:p>
        </w:tc>
      </w:tr>
      <w:tr w:rsidR="002D369B" w:rsidRPr="002954F6" w14:paraId="3CFF9477" w14:textId="77777777" w:rsidTr="00B651BD">
        <w:trPr>
          <w:gridAfter w:val="1"/>
          <w:wAfter w:w="14" w:type="pct"/>
          <w:trHeight w:val="527"/>
        </w:trPr>
        <w:tc>
          <w:tcPr>
            <w:tcW w:w="4986" w:type="pct"/>
            <w:shd w:val="clear" w:color="auto" w:fill="49F1C1" w:themeFill="accent2" w:themeFillTint="99"/>
          </w:tcPr>
          <w:p w14:paraId="506E4C55" w14:textId="1FDAF8DA" w:rsidR="002D369B" w:rsidRPr="00131BB2" w:rsidRDefault="000B6C6D" w:rsidP="002D369B">
            <w:pPr>
              <w:jc w:val="center"/>
              <w:rPr>
                <w:b/>
                <w:lang w:val="es-CO"/>
              </w:rPr>
            </w:pPr>
            <w:r w:rsidRPr="00131BB2">
              <w:rPr>
                <w:b/>
                <w:lang w:val="es-CO"/>
              </w:rPr>
              <w:t>Subindicador</w:t>
            </w:r>
            <w:r w:rsidR="002D369B" w:rsidRPr="00131BB2">
              <w:rPr>
                <w:b/>
                <w:lang w:val="es-CO"/>
              </w:rPr>
              <w:t xml:space="preserve"> 5(b) </w:t>
            </w:r>
          </w:p>
          <w:p w14:paraId="16ECBDE0" w14:textId="77777777" w:rsidR="00C4351E" w:rsidRPr="00131BB2" w:rsidRDefault="00C4351E" w:rsidP="002D369B">
            <w:pPr>
              <w:tabs>
                <w:tab w:val="left" w:pos="1217"/>
              </w:tabs>
              <w:spacing w:line="0" w:lineRule="atLeast"/>
              <w:jc w:val="center"/>
              <w:rPr>
                <w:b/>
                <w:lang w:val="es-CO"/>
              </w:rPr>
            </w:pPr>
            <w:r w:rsidRPr="00131BB2">
              <w:rPr>
                <w:b/>
                <w:lang w:val="es-CO"/>
              </w:rPr>
              <w:t xml:space="preserve">Responsabilidades de la función normativa/regulatoria </w:t>
            </w:r>
          </w:p>
          <w:p w14:paraId="07149E0A" w14:textId="45501641" w:rsidR="002D369B" w:rsidRPr="00131BB2" w:rsidRDefault="00C4351E" w:rsidP="002D369B">
            <w:pPr>
              <w:tabs>
                <w:tab w:val="left" w:pos="1217"/>
              </w:tabs>
              <w:spacing w:line="0" w:lineRule="atLeast"/>
              <w:jc w:val="center"/>
              <w:rPr>
                <w:lang w:val="es-CO"/>
              </w:rPr>
            </w:pPr>
            <w:r w:rsidRPr="00131BB2">
              <w:rPr>
                <w:lang w:val="es-CO"/>
              </w:rPr>
              <w:t>Las siguientes funciones están claramente asignadas a uno o varios organismos sin que haya brechas o superposiciones en cuanto a las responsabilidades</w:t>
            </w:r>
            <w:r w:rsidR="002D369B" w:rsidRPr="00131BB2">
              <w:rPr>
                <w:lang w:val="es-CO"/>
              </w:rPr>
              <w:t>:</w:t>
            </w:r>
          </w:p>
        </w:tc>
      </w:tr>
      <w:tr w:rsidR="006F6E2C" w:rsidRPr="00131BB2" w14:paraId="18E4C698" w14:textId="77777777" w:rsidTr="00B651BD">
        <w:trPr>
          <w:trHeight w:val="299"/>
        </w:trPr>
        <w:tc>
          <w:tcPr>
            <w:tcW w:w="5000" w:type="pct"/>
            <w:gridSpan w:val="2"/>
            <w:shd w:val="clear" w:color="auto" w:fill="C2FAEA" w:themeFill="accent2" w:themeFillTint="33"/>
          </w:tcPr>
          <w:p w14:paraId="3AD8F268" w14:textId="4BAC1CD0" w:rsidR="006F6E2C" w:rsidRPr="00131BB2" w:rsidRDefault="000B6C6D" w:rsidP="002D369B">
            <w:pPr>
              <w:rPr>
                <w:b/>
                <w:lang w:val="es-CO"/>
              </w:rPr>
            </w:pPr>
            <w:r w:rsidRPr="00131BB2">
              <w:rPr>
                <w:b/>
                <w:lang w:val="es-CO"/>
              </w:rPr>
              <w:t xml:space="preserve">Criterio de evaluación </w:t>
            </w:r>
            <w:r w:rsidR="00297B27" w:rsidRPr="00131BB2">
              <w:rPr>
                <w:b/>
                <w:lang w:val="es-CO"/>
              </w:rPr>
              <w:t>5(b)(</w:t>
            </w:r>
            <w:r w:rsidR="006F6E2C" w:rsidRPr="00131BB2">
              <w:rPr>
                <w:b/>
                <w:lang w:val="es-CO"/>
              </w:rPr>
              <w:t>a):</w:t>
            </w:r>
          </w:p>
          <w:p w14:paraId="2FD85294" w14:textId="37A11401" w:rsidR="006F6E2C" w:rsidRPr="00131BB2" w:rsidRDefault="00C4351E" w:rsidP="002D369B">
            <w:pPr>
              <w:rPr>
                <w:b/>
                <w:lang w:val="es-CO"/>
              </w:rPr>
            </w:pPr>
            <w:r w:rsidRPr="00131BB2">
              <w:rPr>
                <w:lang w:val="es-CO"/>
              </w:rPr>
              <w:t>Proporcionar asesoramiento a las entidades contratantes</w:t>
            </w:r>
          </w:p>
        </w:tc>
      </w:tr>
      <w:tr w:rsidR="00B651BD" w:rsidRPr="00131BB2" w14:paraId="7FC2E382" w14:textId="77777777" w:rsidTr="00B651BD">
        <w:trPr>
          <w:gridAfter w:val="1"/>
          <w:wAfter w:w="14" w:type="pct"/>
          <w:trHeight w:val="366"/>
        </w:trPr>
        <w:tc>
          <w:tcPr>
            <w:tcW w:w="4986" w:type="pct"/>
          </w:tcPr>
          <w:p w14:paraId="402C54ED" w14:textId="2EF4B58A" w:rsidR="00B651BD" w:rsidRPr="00131BB2" w:rsidRDefault="00B651BD" w:rsidP="00ED45EE">
            <w:pPr>
              <w:rPr>
                <w:lang w:val="es-CO"/>
              </w:rPr>
            </w:pPr>
            <w:r w:rsidRPr="00131BB2">
              <w:rPr>
                <w:b/>
                <w:lang w:val="es-CO"/>
              </w:rPr>
              <w:t>Conclusión</w:t>
            </w:r>
            <w:r w:rsidRPr="00131BB2">
              <w:rPr>
                <w:lang w:val="es-CO"/>
              </w:rPr>
              <w:t xml:space="preserve">: </w:t>
            </w:r>
            <w:sdt>
              <w:sdtPr>
                <w:rPr>
                  <w:lang w:val="es-CO"/>
                </w:rPr>
                <w:alias w:val="Conclusion"/>
                <w:tag w:val="Conclusion"/>
                <w:id w:val="-564267129"/>
                <w:placeholder>
                  <w:docPart w:val="795A33EEC052451D958DA59DE4F82382"/>
                </w:placeholder>
                <w:showingPlcHdr/>
                <w:dropDownList>
                  <w:listItem w:value="Choose an item."/>
                  <w:listItem w:displayText="Brecha de alto riesgo + bandera roja" w:value="Brecha de alto riesgo + bandera roja"/>
                  <w:listItem w:displayText="Brecha de alto riesgo" w:value="Brecha de alto riesgo"/>
                  <w:listItem w:displayText="Brecha de riesgo medio" w:value="Brecha de riesgo medio"/>
                  <w:listItem w:displayText="Brecha de bajo riesgo" w:value="Brecha de bajo riesgo"/>
                  <w:listItem w:displayText="Sin brecha" w:value="Sin brecha"/>
                </w:dropDownList>
              </w:sdtPr>
              <w:sdtEndPr/>
              <w:sdtContent>
                <w:r w:rsidR="00F3549F" w:rsidRPr="00131BB2">
                  <w:rPr>
                    <w:rStyle w:val="PlaceholderText"/>
                    <w:lang w:val="es-CO"/>
                  </w:rPr>
                  <w:t>Choose an item.</w:t>
                </w:r>
              </w:sdtContent>
            </w:sdt>
          </w:p>
        </w:tc>
      </w:tr>
      <w:tr w:rsidR="006F6E2C" w:rsidRPr="00131BB2" w14:paraId="53FF4B79" w14:textId="77777777" w:rsidTr="00B651BD">
        <w:trPr>
          <w:trHeight w:val="770"/>
        </w:trPr>
        <w:tc>
          <w:tcPr>
            <w:tcW w:w="5000" w:type="pct"/>
            <w:gridSpan w:val="2"/>
          </w:tcPr>
          <w:p w14:paraId="4D586AA0" w14:textId="4FC58793" w:rsidR="006F6E2C" w:rsidRPr="00131BB2" w:rsidRDefault="000B6C6D" w:rsidP="004631DE">
            <w:pPr>
              <w:jc w:val="left"/>
              <w:rPr>
                <w:bCs/>
                <w:lang w:val="es-CO"/>
              </w:rPr>
            </w:pPr>
            <w:r w:rsidRPr="00131BB2">
              <w:rPr>
                <w:b/>
                <w:lang w:val="es-CO"/>
              </w:rPr>
              <w:t>Análisis cualitativo</w:t>
            </w:r>
            <w:r w:rsidR="00F47E0B" w:rsidRPr="00131BB2">
              <w:rPr>
                <w:b/>
                <w:lang w:val="es-CO"/>
              </w:rPr>
              <w:br/>
            </w:r>
          </w:p>
        </w:tc>
      </w:tr>
      <w:tr w:rsidR="006F6E2C" w:rsidRPr="00131BB2" w14:paraId="039507BF" w14:textId="77777777" w:rsidTr="00B651BD">
        <w:trPr>
          <w:trHeight w:val="856"/>
        </w:trPr>
        <w:tc>
          <w:tcPr>
            <w:tcW w:w="5000" w:type="pct"/>
            <w:gridSpan w:val="2"/>
          </w:tcPr>
          <w:p w14:paraId="30D557C6" w14:textId="01FCDF92" w:rsidR="006F6E2C" w:rsidRPr="00131BB2" w:rsidRDefault="000B6C6D" w:rsidP="004631DE">
            <w:pPr>
              <w:jc w:val="left"/>
              <w:rPr>
                <w:bCs/>
                <w:lang w:val="es-CO"/>
              </w:rPr>
            </w:pPr>
            <w:r w:rsidRPr="00131BB2">
              <w:rPr>
                <w:b/>
                <w:lang w:val="es-CO"/>
              </w:rPr>
              <w:lastRenderedPageBreak/>
              <w:t>Análisis de brechas</w:t>
            </w:r>
            <w:r w:rsidR="00F47E0B" w:rsidRPr="00131BB2">
              <w:rPr>
                <w:b/>
                <w:lang w:val="es-CO"/>
              </w:rPr>
              <w:br/>
            </w:r>
          </w:p>
        </w:tc>
      </w:tr>
      <w:tr w:rsidR="006F6E2C" w:rsidRPr="00131BB2" w14:paraId="5A7F23B9" w14:textId="77777777" w:rsidTr="00B651BD">
        <w:trPr>
          <w:trHeight w:val="526"/>
        </w:trPr>
        <w:tc>
          <w:tcPr>
            <w:tcW w:w="5000" w:type="pct"/>
            <w:gridSpan w:val="2"/>
          </w:tcPr>
          <w:p w14:paraId="2B399112" w14:textId="0BCF3F8F" w:rsidR="006F6E2C" w:rsidRPr="00131BB2" w:rsidRDefault="000B6C6D" w:rsidP="004631DE">
            <w:pPr>
              <w:jc w:val="left"/>
              <w:rPr>
                <w:bCs/>
                <w:lang w:val="es-CO"/>
              </w:rPr>
            </w:pPr>
            <w:r w:rsidRPr="00131BB2">
              <w:rPr>
                <w:b/>
                <w:lang w:val="es-CO"/>
              </w:rPr>
              <w:t>Recomendaciones</w:t>
            </w:r>
            <w:r w:rsidR="00F47E0B" w:rsidRPr="00131BB2">
              <w:rPr>
                <w:b/>
                <w:lang w:val="es-CO"/>
              </w:rPr>
              <w:br/>
            </w:r>
          </w:p>
        </w:tc>
      </w:tr>
      <w:tr w:rsidR="006F6E2C" w:rsidRPr="002954F6" w14:paraId="1A5CE178" w14:textId="77777777" w:rsidTr="00B651BD">
        <w:trPr>
          <w:trHeight w:val="526"/>
        </w:trPr>
        <w:tc>
          <w:tcPr>
            <w:tcW w:w="5000" w:type="pct"/>
            <w:gridSpan w:val="2"/>
            <w:shd w:val="clear" w:color="auto" w:fill="C2FAEA" w:themeFill="accent2" w:themeFillTint="33"/>
          </w:tcPr>
          <w:p w14:paraId="23081C58" w14:textId="22AAE11B" w:rsidR="006F6E2C" w:rsidRPr="00131BB2" w:rsidRDefault="000B6C6D" w:rsidP="002D369B">
            <w:pPr>
              <w:rPr>
                <w:b/>
                <w:lang w:val="es-CO"/>
              </w:rPr>
            </w:pPr>
            <w:r w:rsidRPr="00131BB2">
              <w:rPr>
                <w:b/>
                <w:lang w:val="es-CO"/>
              </w:rPr>
              <w:t xml:space="preserve">Criterio de evaluación </w:t>
            </w:r>
            <w:r w:rsidR="00297B27" w:rsidRPr="00131BB2">
              <w:rPr>
                <w:b/>
                <w:lang w:val="es-CO"/>
              </w:rPr>
              <w:t>5(b)(</w:t>
            </w:r>
            <w:r w:rsidR="006F6E2C" w:rsidRPr="00131BB2">
              <w:rPr>
                <w:b/>
                <w:lang w:val="es-CO"/>
              </w:rPr>
              <w:t>b):</w:t>
            </w:r>
          </w:p>
          <w:p w14:paraId="1112D408" w14:textId="57351CCF" w:rsidR="006F6E2C" w:rsidRPr="00131BB2" w:rsidRDefault="00C4351E" w:rsidP="002D369B">
            <w:pPr>
              <w:rPr>
                <w:b/>
                <w:lang w:val="es-CO"/>
              </w:rPr>
            </w:pPr>
            <w:r w:rsidRPr="00131BB2">
              <w:rPr>
                <w:lang w:val="es-CO"/>
              </w:rPr>
              <w:t>Redactar políticas de contratación</w:t>
            </w:r>
          </w:p>
        </w:tc>
      </w:tr>
      <w:tr w:rsidR="00B651BD" w:rsidRPr="00131BB2" w14:paraId="4F3334A9" w14:textId="77777777" w:rsidTr="00B651BD">
        <w:trPr>
          <w:gridAfter w:val="1"/>
          <w:wAfter w:w="14" w:type="pct"/>
          <w:trHeight w:val="366"/>
        </w:trPr>
        <w:tc>
          <w:tcPr>
            <w:tcW w:w="4986" w:type="pct"/>
          </w:tcPr>
          <w:p w14:paraId="71907DB3" w14:textId="58727096" w:rsidR="00B651BD" w:rsidRPr="00131BB2" w:rsidRDefault="00B651BD" w:rsidP="00ED45EE">
            <w:pPr>
              <w:rPr>
                <w:lang w:val="es-CO"/>
              </w:rPr>
            </w:pPr>
            <w:r w:rsidRPr="00131BB2">
              <w:rPr>
                <w:b/>
                <w:lang w:val="es-CO"/>
              </w:rPr>
              <w:t>Conclusión</w:t>
            </w:r>
            <w:r w:rsidRPr="00131BB2">
              <w:rPr>
                <w:lang w:val="es-CO"/>
              </w:rPr>
              <w:t xml:space="preserve">: </w:t>
            </w:r>
            <w:sdt>
              <w:sdtPr>
                <w:rPr>
                  <w:lang w:val="es-CO"/>
                </w:rPr>
                <w:alias w:val="Conclusion"/>
                <w:tag w:val="Conclusion"/>
                <w:id w:val="1391687438"/>
                <w:placeholder>
                  <w:docPart w:val="01A3348E090E4AD2B6F23F5C0B0D5232"/>
                </w:placeholder>
                <w:showingPlcHdr/>
                <w:dropDownList>
                  <w:listItem w:value="Choose an item."/>
                  <w:listItem w:displayText="Brecha de alto riesgo + bandera roja" w:value="Brecha de alto riesgo + bandera roja"/>
                  <w:listItem w:displayText="Brecha de alto riesgo" w:value="Brecha de alto riesgo"/>
                  <w:listItem w:displayText="Brecha de riesgo medio" w:value="Brecha de riesgo medio"/>
                  <w:listItem w:displayText="Brecha de bajo riesgo" w:value="Brecha de bajo riesgo"/>
                  <w:listItem w:displayText="Sin brecha" w:value="Sin brecha"/>
                </w:dropDownList>
              </w:sdtPr>
              <w:sdtEndPr/>
              <w:sdtContent>
                <w:r w:rsidR="00F3549F" w:rsidRPr="00131BB2">
                  <w:rPr>
                    <w:rStyle w:val="PlaceholderText"/>
                    <w:lang w:val="es-CO"/>
                  </w:rPr>
                  <w:t>Choose an item.</w:t>
                </w:r>
              </w:sdtContent>
            </w:sdt>
          </w:p>
        </w:tc>
      </w:tr>
      <w:tr w:rsidR="006F6E2C" w:rsidRPr="00131BB2" w14:paraId="27F5B8D0" w14:textId="77777777" w:rsidTr="00B651BD">
        <w:trPr>
          <w:trHeight w:val="526"/>
        </w:trPr>
        <w:tc>
          <w:tcPr>
            <w:tcW w:w="5000" w:type="pct"/>
            <w:gridSpan w:val="2"/>
          </w:tcPr>
          <w:p w14:paraId="7877D365" w14:textId="7B231AEA" w:rsidR="006F6E2C" w:rsidRPr="00131BB2" w:rsidRDefault="000B6C6D" w:rsidP="004631DE">
            <w:pPr>
              <w:jc w:val="left"/>
              <w:rPr>
                <w:bCs/>
                <w:lang w:val="es-CO"/>
              </w:rPr>
            </w:pPr>
            <w:r w:rsidRPr="00131BB2">
              <w:rPr>
                <w:b/>
                <w:lang w:val="es-CO"/>
              </w:rPr>
              <w:t>Análisis cualitativo</w:t>
            </w:r>
            <w:r w:rsidR="00F47E0B" w:rsidRPr="00131BB2">
              <w:rPr>
                <w:b/>
                <w:lang w:val="es-CO"/>
              </w:rPr>
              <w:br/>
            </w:r>
          </w:p>
        </w:tc>
      </w:tr>
      <w:tr w:rsidR="006F6E2C" w:rsidRPr="00131BB2" w14:paraId="6318D20C" w14:textId="77777777" w:rsidTr="00B651BD">
        <w:trPr>
          <w:trHeight w:val="526"/>
        </w:trPr>
        <w:tc>
          <w:tcPr>
            <w:tcW w:w="5000" w:type="pct"/>
            <w:gridSpan w:val="2"/>
          </w:tcPr>
          <w:p w14:paraId="576F478D" w14:textId="0C4826B8" w:rsidR="006F6E2C" w:rsidRPr="00131BB2" w:rsidRDefault="000B6C6D" w:rsidP="004631DE">
            <w:pPr>
              <w:jc w:val="left"/>
              <w:rPr>
                <w:bCs/>
                <w:lang w:val="es-CO"/>
              </w:rPr>
            </w:pPr>
            <w:r w:rsidRPr="00131BB2">
              <w:rPr>
                <w:b/>
                <w:lang w:val="es-CO"/>
              </w:rPr>
              <w:t>Análisis de brechas</w:t>
            </w:r>
            <w:r w:rsidR="00F47E0B" w:rsidRPr="00131BB2">
              <w:rPr>
                <w:b/>
                <w:lang w:val="es-CO"/>
              </w:rPr>
              <w:br/>
            </w:r>
          </w:p>
        </w:tc>
      </w:tr>
      <w:tr w:rsidR="006F6E2C" w:rsidRPr="00131BB2" w14:paraId="13DC7427" w14:textId="77777777" w:rsidTr="00B651BD">
        <w:trPr>
          <w:trHeight w:val="526"/>
        </w:trPr>
        <w:tc>
          <w:tcPr>
            <w:tcW w:w="5000" w:type="pct"/>
            <w:gridSpan w:val="2"/>
          </w:tcPr>
          <w:p w14:paraId="7736FEDE" w14:textId="1CFF3FA5" w:rsidR="006F6E2C" w:rsidRPr="00131BB2" w:rsidRDefault="000B6C6D" w:rsidP="004631DE">
            <w:pPr>
              <w:jc w:val="left"/>
              <w:rPr>
                <w:bCs/>
                <w:lang w:val="es-CO"/>
              </w:rPr>
            </w:pPr>
            <w:r w:rsidRPr="00131BB2">
              <w:rPr>
                <w:b/>
                <w:lang w:val="es-CO"/>
              </w:rPr>
              <w:t>Recomendaciones</w:t>
            </w:r>
            <w:r w:rsidR="00F47E0B" w:rsidRPr="00131BB2">
              <w:rPr>
                <w:b/>
                <w:lang w:val="es-CO"/>
              </w:rPr>
              <w:br/>
            </w:r>
          </w:p>
        </w:tc>
      </w:tr>
      <w:tr w:rsidR="006F6E2C" w:rsidRPr="00131BB2" w14:paraId="1662D2EE" w14:textId="77777777" w:rsidTr="00B651BD">
        <w:trPr>
          <w:trHeight w:val="526"/>
        </w:trPr>
        <w:tc>
          <w:tcPr>
            <w:tcW w:w="5000" w:type="pct"/>
            <w:gridSpan w:val="2"/>
            <w:shd w:val="clear" w:color="auto" w:fill="C2FAEA" w:themeFill="accent2" w:themeFillTint="33"/>
          </w:tcPr>
          <w:p w14:paraId="51237A94" w14:textId="5363FD5C" w:rsidR="006F6E2C" w:rsidRPr="00131BB2" w:rsidRDefault="000B6C6D" w:rsidP="002D369B">
            <w:pPr>
              <w:rPr>
                <w:b/>
                <w:lang w:val="es-CO"/>
              </w:rPr>
            </w:pPr>
            <w:r w:rsidRPr="00131BB2">
              <w:rPr>
                <w:b/>
                <w:lang w:val="es-CO"/>
              </w:rPr>
              <w:t xml:space="preserve">Criterio de evaluación </w:t>
            </w:r>
            <w:r w:rsidR="00297B27" w:rsidRPr="00131BB2">
              <w:rPr>
                <w:b/>
                <w:lang w:val="es-CO"/>
              </w:rPr>
              <w:t>5(b)(</w:t>
            </w:r>
            <w:r w:rsidR="006F6E2C" w:rsidRPr="00131BB2">
              <w:rPr>
                <w:b/>
                <w:lang w:val="es-CO"/>
              </w:rPr>
              <w:t>c):</w:t>
            </w:r>
          </w:p>
          <w:p w14:paraId="22724F8F" w14:textId="41554FB7" w:rsidR="006F6E2C" w:rsidRPr="00131BB2" w:rsidRDefault="00C4351E" w:rsidP="002D369B">
            <w:pPr>
              <w:rPr>
                <w:b/>
                <w:lang w:val="es-CO"/>
              </w:rPr>
            </w:pPr>
            <w:r w:rsidRPr="00131BB2">
              <w:rPr>
                <w:lang w:val="es-CO"/>
              </w:rPr>
              <w:t>Proponer cambios/modos de redactar enmiendas al marco legal y regulatorio</w:t>
            </w:r>
          </w:p>
        </w:tc>
      </w:tr>
      <w:tr w:rsidR="00B651BD" w:rsidRPr="00131BB2" w14:paraId="6B6D8598" w14:textId="77777777" w:rsidTr="00B651BD">
        <w:trPr>
          <w:gridAfter w:val="1"/>
          <w:wAfter w:w="14" w:type="pct"/>
          <w:trHeight w:val="366"/>
        </w:trPr>
        <w:tc>
          <w:tcPr>
            <w:tcW w:w="4986" w:type="pct"/>
          </w:tcPr>
          <w:p w14:paraId="5B65CCC5" w14:textId="775E6279" w:rsidR="00B651BD" w:rsidRPr="00131BB2" w:rsidRDefault="00B651BD" w:rsidP="00ED45EE">
            <w:pPr>
              <w:rPr>
                <w:lang w:val="es-CO"/>
              </w:rPr>
            </w:pPr>
            <w:r w:rsidRPr="00131BB2">
              <w:rPr>
                <w:b/>
                <w:lang w:val="es-CO"/>
              </w:rPr>
              <w:t>Conclusión</w:t>
            </w:r>
            <w:r w:rsidRPr="00131BB2">
              <w:rPr>
                <w:lang w:val="es-CO"/>
              </w:rPr>
              <w:t xml:space="preserve">: </w:t>
            </w:r>
            <w:sdt>
              <w:sdtPr>
                <w:rPr>
                  <w:lang w:val="es-CO"/>
                </w:rPr>
                <w:alias w:val="Conclusion"/>
                <w:tag w:val="Conclusion"/>
                <w:id w:val="556671510"/>
                <w:placeholder>
                  <w:docPart w:val="167DCCFEBDFE48E3B69106C107D421DD"/>
                </w:placeholder>
                <w:showingPlcHdr/>
                <w:dropDownList>
                  <w:listItem w:value="Choose an item."/>
                  <w:listItem w:displayText="Brecha de alto riesgo + bandera roja" w:value="Brecha de alto riesgo + bandera roja"/>
                  <w:listItem w:displayText="Brecha de alto riesgo" w:value="Brecha de alto riesgo"/>
                  <w:listItem w:displayText="Brecha de riesgo medio" w:value="Brecha de riesgo medio"/>
                  <w:listItem w:displayText="Brecha de bajo riesgo" w:value="Brecha de bajo riesgo"/>
                  <w:listItem w:displayText="Sin brecha" w:value="Sin brecha"/>
                </w:dropDownList>
              </w:sdtPr>
              <w:sdtEndPr/>
              <w:sdtContent>
                <w:r w:rsidR="00F3549F" w:rsidRPr="00131BB2">
                  <w:rPr>
                    <w:rStyle w:val="PlaceholderText"/>
                    <w:lang w:val="es-CO"/>
                  </w:rPr>
                  <w:t>Choose an item.</w:t>
                </w:r>
              </w:sdtContent>
            </w:sdt>
          </w:p>
        </w:tc>
      </w:tr>
      <w:tr w:rsidR="006F6E2C" w:rsidRPr="00131BB2" w14:paraId="022AC6F3" w14:textId="77777777" w:rsidTr="00B651BD">
        <w:trPr>
          <w:trHeight w:val="526"/>
        </w:trPr>
        <w:tc>
          <w:tcPr>
            <w:tcW w:w="5000" w:type="pct"/>
            <w:gridSpan w:val="2"/>
          </w:tcPr>
          <w:p w14:paraId="7C69CEAD" w14:textId="54C1F310" w:rsidR="006F6E2C" w:rsidRPr="00131BB2" w:rsidRDefault="000B6C6D" w:rsidP="004631DE">
            <w:pPr>
              <w:jc w:val="left"/>
              <w:rPr>
                <w:bCs/>
                <w:lang w:val="es-CO"/>
              </w:rPr>
            </w:pPr>
            <w:r w:rsidRPr="00131BB2">
              <w:rPr>
                <w:b/>
                <w:lang w:val="es-CO"/>
              </w:rPr>
              <w:t>Análisis cualitativo</w:t>
            </w:r>
            <w:r w:rsidR="00F47E0B" w:rsidRPr="00131BB2">
              <w:rPr>
                <w:b/>
                <w:lang w:val="es-CO"/>
              </w:rPr>
              <w:br/>
            </w:r>
          </w:p>
        </w:tc>
      </w:tr>
      <w:tr w:rsidR="006F6E2C" w:rsidRPr="00131BB2" w14:paraId="08B06A43" w14:textId="77777777" w:rsidTr="00B651BD">
        <w:trPr>
          <w:trHeight w:val="526"/>
        </w:trPr>
        <w:tc>
          <w:tcPr>
            <w:tcW w:w="5000" w:type="pct"/>
            <w:gridSpan w:val="2"/>
          </w:tcPr>
          <w:p w14:paraId="3D8A962F" w14:textId="60FA0000" w:rsidR="006F6E2C" w:rsidRPr="00131BB2" w:rsidRDefault="000B6C6D" w:rsidP="004631DE">
            <w:pPr>
              <w:jc w:val="left"/>
              <w:rPr>
                <w:bCs/>
                <w:lang w:val="es-CO"/>
              </w:rPr>
            </w:pPr>
            <w:r w:rsidRPr="00131BB2">
              <w:rPr>
                <w:b/>
                <w:lang w:val="es-CO"/>
              </w:rPr>
              <w:t>Análisis de brechas</w:t>
            </w:r>
            <w:r w:rsidR="00F47E0B" w:rsidRPr="00131BB2">
              <w:rPr>
                <w:b/>
                <w:lang w:val="es-CO"/>
              </w:rPr>
              <w:br/>
            </w:r>
          </w:p>
        </w:tc>
      </w:tr>
      <w:tr w:rsidR="006F6E2C" w:rsidRPr="00131BB2" w14:paraId="188C1733" w14:textId="77777777" w:rsidTr="00B651BD">
        <w:trPr>
          <w:trHeight w:val="526"/>
        </w:trPr>
        <w:tc>
          <w:tcPr>
            <w:tcW w:w="5000" w:type="pct"/>
            <w:gridSpan w:val="2"/>
          </w:tcPr>
          <w:p w14:paraId="4598F8C2" w14:textId="32A1DF1E" w:rsidR="006F6E2C" w:rsidRPr="00131BB2" w:rsidRDefault="000B6C6D" w:rsidP="004631DE">
            <w:pPr>
              <w:jc w:val="left"/>
              <w:rPr>
                <w:bCs/>
                <w:lang w:val="es-CO"/>
              </w:rPr>
            </w:pPr>
            <w:r w:rsidRPr="00131BB2">
              <w:rPr>
                <w:b/>
                <w:lang w:val="es-CO"/>
              </w:rPr>
              <w:t>Recomendaciones</w:t>
            </w:r>
            <w:r w:rsidR="00F47E0B" w:rsidRPr="00131BB2">
              <w:rPr>
                <w:b/>
                <w:lang w:val="es-CO"/>
              </w:rPr>
              <w:br/>
            </w:r>
          </w:p>
        </w:tc>
      </w:tr>
      <w:tr w:rsidR="006F6E2C" w:rsidRPr="008D3B82" w14:paraId="4F422CA8" w14:textId="77777777" w:rsidTr="00B651BD">
        <w:trPr>
          <w:trHeight w:val="526"/>
        </w:trPr>
        <w:tc>
          <w:tcPr>
            <w:tcW w:w="5000" w:type="pct"/>
            <w:gridSpan w:val="2"/>
            <w:shd w:val="clear" w:color="auto" w:fill="C2FAEA" w:themeFill="accent2" w:themeFillTint="33"/>
          </w:tcPr>
          <w:p w14:paraId="3122126B" w14:textId="0AA4C9AF" w:rsidR="006F6E2C" w:rsidRPr="00131BB2" w:rsidRDefault="000B6C6D" w:rsidP="002D369B">
            <w:pPr>
              <w:rPr>
                <w:b/>
                <w:lang w:val="es-CO"/>
              </w:rPr>
            </w:pPr>
            <w:r w:rsidRPr="00131BB2">
              <w:rPr>
                <w:b/>
                <w:lang w:val="es-CO"/>
              </w:rPr>
              <w:t xml:space="preserve">Criterio de evaluación </w:t>
            </w:r>
            <w:r w:rsidR="00297B27" w:rsidRPr="00131BB2">
              <w:rPr>
                <w:b/>
                <w:lang w:val="es-CO"/>
              </w:rPr>
              <w:t>5(b)(</w:t>
            </w:r>
            <w:r w:rsidR="006F6E2C" w:rsidRPr="00131BB2">
              <w:rPr>
                <w:b/>
                <w:lang w:val="es-CO"/>
              </w:rPr>
              <w:t>d):</w:t>
            </w:r>
          </w:p>
          <w:p w14:paraId="3A970907" w14:textId="7BDAF83C" w:rsidR="006F6E2C" w:rsidRPr="00131BB2" w:rsidRDefault="00C4351E" w:rsidP="002D369B">
            <w:pPr>
              <w:rPr>
                <w:b/>
                <w:lang w:val="es-CO"/>
              </w:rPr>
            </w:pPr>
            <w:r w:rsidRPr="00131BB2">
              <w:rPr>
                <w:lang w:val="es-CO"/>
              </w:rPr>
              <w:t>Monitorear la contratación pública</w:t>
            </w:r>
          </w:p>
        </w:tc>
      </w:tr>
      <w:tr w:rsidR="00B651BD" w:rsidRPr="00131BB2" w14:paraId="6AEF3696" w14:textId="77777777" w:rsidTr="00B651BD">
        <w:trPr>
          <w:gridAfter w:val="1"/>
          <w:wAfter w:w="14" w:type="pct"/>
          <w:trHeight w:val="366"/>
        </w:trPr>
        <w:tc>
          <w:tcPr>
            <w:tcW w:w="4986" w:type="pct"/>
          </w:tcPr>
          <w:p w14:paraId="71768592" w14:textId="56A00FAD" w:rsidR="00B651BD" w:rsidRPr="00131BB2" w:rsidRDefault="00B651BD" w:rsidP="00ED45EE">
            <w:pPr>
              <w:rPr>
                <w:lang w:val="es-CO"/>
              </w:rPr>
            </w:pPr>
            <w:r w:rsidRPr="00131BB2">
              <w:rPr>
                <w:b/>
                <w:lang w:val="es-CO"/>
              </w:rPr>
              <w:t>Conclusión</w:t>
            </w:r>
            <w:r w:rsidRPr="00131BB2">
              <w:rPr>
                <w:lang w:val="es-CO"/>
              </w:rPr>
              <w:t xml:space="preserve">: </w:t>
            </w:r>
            <w:sdt>
              <w:sdtPr>
                <w:rPr>
                  <w:lang w:val="es-CO"/>
                </w:rPr>
                <w:alias w:val="Conclusion"/>
                <w:tag w:val="Conclusion"/>
                <w:id w:val="1535005628"/>
                <w:placeholder>
                  <w:docPart w:val="C2F17B1B1799475EB4377206F5606B47"/>
                </w:placeholder>
                <w:showingPlcHdr/>
                <w:dropDownList>
                  <w:listItem w:value="Choose an item."/>
                  <w:listItem w:displayText="Brecha de alto riesgo + bandera roja" w:value="Brecha de alto riesgo + bandera roja"/>
                  <w:listItem w:displayText="Brecha de alto riesgo" w:value="Brecha de alto riesgo"/>
                  <w:listItem w:displayText="Brecha de riesgo medio" w:value="Brecha de riesgo medio"/>
                  <w:listItem w:displayText="Brecha de bajo riesgo" w:value="Brecha de bajo riesgo"/>
                  <w:listItem w:displayText="Sin brecha" w:value="Sin brecha"/>
                </w:dropDownList>
              </w:sdtPr>
              <w:sdtEndPr/>
              <w:sdtContent>
                <w:r w:rsidR="00F3549F" w:rsidRPr="00131BB2">
                  <w:rPr>
                    <w:rStyle w:val="PlaceholderText"/>
                    <w:lang w:val="es-CO"/>
                  </w:rPr>
                  <w:t>Choose an item.</w:t>
                </w:r>
              </w:sdtContent>
            </w:sdt>
          </w:p>
        </w:tc>
      </w:tr>
      <w:tr w:rsidR="006F6E2C" w:rsidRPr="00131BB2" w14:paraId="20137FC9" w14:textId="77777777" w:rsidTr="00B651BD">
        <w:trPr>
          <w:trHeight w:val="526"/>
        </w:trPr>
        <w:tc>
          <w:tcPr>
            <w:tcW w:w="5000" w:type="pct"/>
            <w:gridSpan w:val="2"/>
          </w:tcPr>
          <w:p w14:paraId="4758431D" w14:textId="5522E1C1" w:rsidR="006F6E2C" w:rsidRPr="00131BB2" w:rsidRDefault="000B6C6D" w:rsidP="004631DE">
            <w:pPr>
              <w:jc w:val="left"/>
              <w:rPr>
                <w:bCs/>
                <w:lang w:val="es-CO"/>
              </w:rPr>
            </w:pPr>
            <w:r w:rsidRPr="00131BB2">
              <w:rPr>
                <w:b/>
                <w:lang w:val="es-CO"/>
              </w:rPr>
              <w:t>Análisis cualitativo</w:t>
            </w:r>
            <w:r w:rsidR="00F47E0B" w:rsidRPr="00131BB2">
              <w:rPr>
                <w:b/>
                <w:lang w:val="es-CO"/>
              </w:rPr>
              <w:br/>
            </w:r>
          </w:p>
        </w:tc>
      </w:tr>
      <w:tr w:rsidR="006F6E2C" w:rsidRPr="00131BB2" w14:paraId="1CAE2397" w14:textId="77777777" w:rsidTr="00B651BD">
        <w:trPr>
          <w:trHeight w:val="526"/>
        </w:trPr>
        <w:tc>
          <w:tcPr>
            <w:tcW w:w="5000" w:type="pct"/>
            <w:gridSpan w:val="2"/>
          </w:tcPr>
          <w:p w14:paraId="0262A059" w14:textId="051323C9" w:rsidR="006F6E2C" w:rsidRPr="00131BB2" w:rsidRDefault="000B6C6D" w:rsidP="004631DE">
            <w:pPr>
              <w:jc w:val="left"/>
              <w:rPr>
                <w:bCs/>
                <w:lang w:val="es-CO"/>
              </w:rPr>
            </w:pPr>
            <w:r w:rsidRPr="00131BB2">
              <w:rPr>
                <w:b/>
                <w:lang w:val="es-CO"/>
              </w:rPr>
              <w:t>Análisis de brechas</w:t>
            </w:r>
            <w:r w:rsidR="00F47E0B" w:rsidRPr="00131BB2">
              <w:rPr>
                <w:b/>
                <w:lang w:val="es-CO"/>
              </w:rPr>
              <w:br/>
            </w:r>
          </w:p>
        </w:tc>
      </w:tr>
      <w:tr w:rsidR="006F6E2C" w:rsidRPr="00131BB2" w14:paraId="0B517DC1" w14:textId="77777777" w:rsidTr="00B651BD">
        <w:trPr>
          <w:trHeight w:val="526"/>
        </w:trPr>
        <w:tc>
          <w:tcPr>
            <w:tcW w:w="5000" w:type="pct"/>
            <w:gridSpan w:val="2"/>
          </w:tcPr>
          <w:p w14:paraId="5FDF0F0E" w14:textId="2C5E0CAF" w:rsidR="006F6E2C" w:rsidRPr="00131BB2" w:rsidRDefault="000B6C6D" w:rsidP="004631DE">
            <w:pPr>
              <w:jc w:val="left"/>
              <w:rPr>
                <w:bCs/>
                <w:lang w:val="es-CO"/>
              </w:rPr>
            </w:pPr>
            <w:r w:rsidRPr="00131BB2">
              <w:rPr>
                <w:b/>
                <w:lang w:val="es-CO"/>
              </w:rPr>
              <w:t>Recomendaciones</w:t>
            </w:r>
            <w:r w:rsidR="00F47E0B" w:rsidRPr="00131BB2">
              <w:rPr>
                <w:b/>
                <w:lang w:val="es-CO"/>
              </w:rPr>
              <w:br/>
            </w:r>
          </w:p>
        </w:tc>
      </w:tr>
      <w:tr w:rsidR="006F6E2C" w:rsidRPr="002954F6" w14:paraId="72FA0DAD" w14:textId="77777777" w:rsidTr="00B651BD">
        <w:trPr>
          <w:trHeight w:val="526"/>
        </w:trPr>
        <w:tc>
          <w:tcPr>
            <w:tcW w:w="5000" w:type="pct"/>
            <w:gridSpan w:val="2"/>
            <w:shd w:val="clear" w:color="auto" w:fill="C2FAEA" w:themeFill="accent2" w:themeFillTint="33"/>
          </w:tcPr>
          <w:p w14:paraId="4B832F49" w14:textId="422D221B" w:rsidR="006F6E2C" w:rsidRPr="00131BB2" w:rsidRDefault="000B6C6D" w:rsidP="002D369B">
            <w:pPr>
              <w:rPr>
                <w:b/>
                <w:lang w:val="es-CO"/>
              </w:rPr>
            </w:pPr>
            <w:r w:rsidRPr="00131BB2">
              <w:rPr>
                <w:b/>
                <w:lang w:val="es-CO"/>
              </w:rPr>
              <w:t xml:space="preserve">Criterio de evaluación </w:t>
            </w:r>
            <w:r w:rsidR="00297B27" w:rsidRPr="00131BB2">
              <w:rPr>
                <w:b/>
                <w:lang w:val="es-CO"/>
              </w:rPr>
              <w:t>5(b)(</w:t>
            </w:r>
            <w:r w:rsidR="006F6E2C" w:rsidRPr="00131BB2">
              <w:rPr>
                <w:b/>
                <w:lang w:val="es-CO"/>
              </w:rPr>
              <w:t>e):</w:t>
            </w:r>
          </w:p>
          <w:p w14:paraId="498AF587" w14:textId="4A6F2084" w:rsidR="006F6E2C" w:rsidRPr="00131BB2" w:rsidRDefault="00554A5F" w:rsidP="002D369B">
            <w:pPr>
              <w:rPr>
                <w:b/>
                <w:lang w:val="es-CO"/>
              </w:rPr>
            </w:pPr>
            <w:r>
              <w:rPr>
                <w:lang w:val="es-CO"/>
              </w:rPr>
              <w:t>Contestar preguntas y solicitudes de información sobre la regulación y el funcionamiento de la contratación pública</w:t>
            </w:r>
          </w:p>
        </w:tc>
      </w:tr>
      <w:tr w:rsidR="00B651BD" w:rsidRPr="00131BB2" w14:paraId="72D99B2D" w14:textId="77777777" w:rsidTr="00B651BD">
        <w:trPr>
          <w:gridAfter w:val="1"/>
          <w:wAfter w:w="14" w:type="pct"/>
          <w:trHeight w:val="366"/>
        </w:trPr>
        <w:tc>
          <w:tcPr>
            <w:tcW w:w="4986" w:type="pct"/>
          </w:tcPr>
          <w:p w14:paraId="25E8E659" w14:textId="1BBF5869" w:rsidR="00B651BD" w:rsidRPr="00131BB2" w:rsidRDefault="00B651BD" w:rsidP="00ED45EE">
            <w:pPr>
              <w:rPr>
                <w:lang w:val="es-CO"/>
              </w:rPr>
            </w:pPr>
            <w:r w:rsidRPr="00131BB2">
              <w:rPr>
                <w:b/>
                <w:lang w:val="es-CO"/>
              </w:rPr>
              <w:t>Conclusión</w:t>
            </w:r>
            <w:r w:rsidRPr="00131BB2">
              <w:rPr>
                <w:lang w:val="es-CO"/>
              </w:rPr>
              <w:t xml:space="preserve">: </w:t>
            </w:r>
            <w:sdt>
              <w:sdtPr>
                <w:rPr>
                  <w:lang w:val="es-CO"/>
                </w:rPr>
                <w:alias w:val="Conclusion"/>
                <w:tag w:val="Conclusion"/>
                <w:id w:val="822930826"/>
                <w:placeholder>
                  <w:docPart w:val="5893F2FA747347409B74E44E866D20B8"/>
                </w:placeholder>
                <w:showingPlcHdr/>
                <w:dropDownList>
                  <w:listItem w:value="Choose an item."/>
                  <w:listItem w:displayText="Brecha de alto riesgo + bandera roja" w:value="Brecha de alto riesgo + bandera roja"/>
                  <w:listItem w:displayText="Brecha de alto riesgo" w:value="Brecha de alto riesgo"/>
                  <w:listItem w:displayText="Brecha de riesgo medio" w:value="Brecha de riesgo medio"/>
                  <w:listItem w:displayText="Brecha de bajo riesgo" w:value="Brecha de bajo riesgo"/>
                  <w:listItem w:displayText="Sin brecha" w:value="Sin brecha"/>
                </w:dropDownList>
              </w:sdtPr>
              <w:sdtEndPr/>
              <w:sdtContent>
                <w:r w:rsidR="00F3549F" w:rsidRPr="00131BB2">
                  <w:rPr>
                    <w:rStyle w:val="PlaceholderText"/>
                    <w:lang w:val="es-CO"/>
                  </w:rPr>
                  <w:t>Choose an item.</w:t>
                </w:r>
              </w:sdtContent>
            </w:sdt>
          </w:p>
        </w:tc>
      </w:tr>
      <w:tr w:rsidR="006F6E2C" w:rsidRPr="00131BB2" w14:paraId="6098EDEF" w14:textId="77777777" w:rsidTr="00B651BD">
        <w:trPr>
          <w:trHeight w:val="526"/>
        </w:trPr>
        <w:tc>
          <w:tcPr>
            <w:tcW w:w="5000" w:type="pct"/>
            <w:gridSpan w:val="2"/>
          </w:tcPr>
          <w:p w14:paraId="3BAFC157" w14:textId="22BA48F2" w:rsidR="006F6E2C" w:rsidRPr="00131BB2" w:rsidRDefault="000B6C6D" w:rsidP="004631DE">
            <w:pPr>
              <w:jc w:val="left"/>
              <w:rPr>
                <w:bCs/>
                <w:lang w:val="es-CO"/>
              </w:rPr>
            </w:pPr>
            <w:r w:rsidRPr="00131BB2">
              <w:rPr>
                <w:b/>
                <w:lang w:val="es-CO"/>
              </w:rPr>
              <w:t>Análisis cualitativo</w:t>
            </w:r>
            <w:r w:rsidR="00F47E0B" w:rsidRPr="00131BB2">
              <w:rPr>
                <w:b/>
                <w:lang w:val="es-CO"/>
              </w:rPr>
              <w:br/>
            </w:r>
          </w:p>
        </w:tc>
      </w:tr>
      <w:tr w:rsidR="006F6E2C" w:rsidRPr="00131BB2" w14:paraId="6C15D5EA" w14:textId="77777777" w:rsidTr="00B651BD">
        <w:trPr>
          <w:trHeight w:val="526"/>
        </w:trPr>
        <w:tc>
          <w:tcPr>
            <w:tcW w:w="5000" w:type="pct"/>
            <w:gridSpan w:val="2"/>
          </w:tcPr>
          <w:p w14:paraId="34459299" w14:textId="26EB777D" w:rsidR="006F6E2C" w:rsidRPr="00131BB2" w:rsidRDefault="000B6C6D" w:rsidP="004631DE">
            <w:pPr>
              <w:jc w:val="left"/>
              <w:rPr>
                <w:bCs/>
                <w:lang w:val="es-CO"/>
              </w:rPr>
            </w:pPr>
            <w:r w:rsidRPr="00131BB2">
              <w:rPr>
                <w:b/>
                <w:lang w:val="es-CO"/>
              </w:rPr>
              <w:t>Análisis de brechas</w:t>
            </w:r>
            <w:r w:rsidR="00F47E0B" w:rsidRPr="00131BB2">
              <w:rPr>
                <w:b/>
                <w:lang w:val="es-CO"/>
              </w:rPr>
              <w:br/>
            </w:r>
          </w:p>
        </w:tc>
      </w:tr>
      <w:tr w:rsidR="006F6E2C" w:rsidRPr="00131BB2" w14:paraId="10B75B5C" w14:textId="77777777" w:rsidTr="00B651BD">
        <w:trPr>
          <w:trHeight w:val="526"/>
        </w:trPr>
        <w:tc>
          <w:tcPr>
            <w:tcW w:w="5000" w:type="pct"/>
            <w:gridSpan w:val="2"/>
          </w:tcPr>
          <w:p w14:paraId="67C52207" w14:textId="4A7D051A" w:rsidR="006F6E2C" w:rsidRPr="00131BB2" w:rsidRDefault="000B6C6D" w:rsidP="004631DE">
            <w:pPr>
              <w:jc w:val="left"/>
              <w:rPr>
                <w:bCs/>
                <w:lang w:val="es-CO"/>
              </w:rPr>
            </w:pPr>
            <w:r w:rsidRPr="00131BB2">
              <w:rPr>
                <w:b/>
                <w:lang w:val="es-CO"/>
              </w:rPr>
              <w:t>Recomendaciones</w:t>
            </w:r>
            <w:r w:rsidR="00F47E0B" w:rsidRPr="00131BB2">
              <w:rPr>
                <w:b/>
                <w:lang w:val="es-CO"/>
              </w:rPr>
              <w:br/>
            </w:r>
          </w:p>
        </w:tc>
      </w:tr>
      <w:tr w:rsidR="006F6E2C" w:rsidRPr="002954F6" w14:paraId="6B3BF604" w14:textId="77777777" w:rsidTr="00B651BD">
        <w:trPr>
          <w:trHeight w:val="526"/>
        </w:trPr>
        <w:tc>
          <w:tcPr>
            <w:tcW w:w="5000" w:type="pct"/>
            <w:gridSpan w:val="2"/>
            <w:shd w:val="clear" w:color="auto" w:fill="C2FAEA" w:themeFill="accent2" w:themeFillTint="33"/>
          </w:tcPr>
          <w:p w14:paraId="21760C1E" w14:textId="555B3BC8" w:rsidR="006F6E2C" w:rsidRPr="00131BB2" w:rsidRDefault="000B6C6D" w:rsidP="002D369B">
            <w:pPr>
              <w:rPr>
                <w:b/>
                <w:lang w:val="es-CO"/>
              </w:rPr>
            </w:pPr>
            <w:r w:rsidRPr="00131BB2">
              <w:rPr>
                <w:b/>
                <w:lang w:val="es-CO"/>
              </w:rPr>
              <w:t xml:space="preserve">Criterio de evaluación </w:t>
            </w:r>
            <w:r w:rsidR="00297B27" w:rsidRPr="00131BB2">
              <w:rPr>
                <w:b/>
                <w:lang w:val="es-CO"/>
              </w:rPr>
              <w:t>5(b)(</w:t>
            </w:r>
            <w:r w:rsidR="00554A5F">
              <w:rPr>
                <w:b/>
                <w:lang w:val="es-CO"/>
              </w:rPr>
              <w:t>f</w:t>
            </w:r>
            <w:r w:rsidR="006F6E2C" w:rsidRPr="00131BB2">
              <w:rPr>
                <w:b/>
                <w:lang w:val="es-CO"/>
              </w:rPr>
              <w:t>):</w:t>
            </w:r>
          </w:p>
          <w:p w14:paraId="32F48FC3" w14:textId="58217AB9" w:rsidR="006F6E2C" w:rsidRPr="00131BB2" w:rsidRDefault="00C4351E" w:rsidP="002D369B">
            <w:pPr>
              <w:rPr>
                <w:b/>
                <w:lang w:val="es-CO"/>
              </w:rPr>
            </w:pPr>
            <w:r w:rsidRPr="00131BB2">
              <w:rPr>
                <w:lang w:val="es-CO"/>
              </w:rPr>
              <w:t>Informar acerca de la contratación a otras partes del gobierno</w:t>
            </w:r>
          </w:p>
        </w:tc>
      </w:tr>
      <w:tr w:rsidR="00B651BD" w:rsidRPr="00131BB2" w14:paraId="7597B9D7" w14:textId="77777777" w:rsidTr="00B651BD">
        <w:trPr>
          <w:gridAfter w:val="1"/>
          <w:wAfter w:w="14" w:type="pct"/>
          <w:trHeight w:val="366"/>
        </w:trPr>
        <w:tc>
          <w:tcPr>
            <w:tcW w:w="4986" w:type="pct"/>
          </w:tcPr>
          <w:p w14:paraId="7D9FC6BA" w14:textId="29A808A0" w:rsidR="00B651BD" w:rsidRPr="00131BB2" w:rsidRDefault="00B651BD" w:rsidP="00ED45EE">
            <w:pPr>
              <w:rPr>
                <w:lang w:val="es-CO"/>
              </w:rPr>
            </w:pPr>
            <w:r w:rsidRPr="00131BB2">
              <w:rPr>
                <w:b/>
                <w:lang w:val="es-CO"/>
              </w:rPr>
              <w:t>Conclusión</w:t>
            </w:r>
            <w:r w:rsidRPr="00131BB2">
              <w:rPr>
                <w:lang w:val="es-CO"/>
              </w:rPr>
              <w:t xml:space="preserve">: </w:t>
            </w:r>
            <w:sdt>
              <w:sdtPr>
                <w:rPr>
                  <w:lang w:val="es-CO"/>
                </w:rPr>
                <w:alias w:val="Conclusion"/>
                <w:tag w:val="Conclusion"/>
                <w:id w:val="1205596178"/>
                <w:placeholder>
                  <w:docPart w:val="49E08EEC5B844D67BB2AA3020C88A887"/>
                </w:placeholder>
                <w:showingPlcHdr/>
                <w:dropDownList>
                  <w:listItem w:value="Choose an item."/>
                  <w:listItem w:displayText="Brecha de alto riesgo + bandera roja" w:value="Brecha de alto riesgo + bandera roja"/>
                  <w:listItem w:displayText="Brecha de alto riesgo" w:value="Brecha de alto riesgo"/>
                  <w:listItem w:displayText="Brecha de riesgo medio" w:value="Brecha de riesgo medio"/>
                  <w:listItem w:displayText="Brecha de bajo riesgo" w:value="Brecha de bajo riesgo"/>
                  <w:listItem w:displayText="Sin brecha" w:value="Sin brecha"/>
                </w:dropDownList>
              </w:sdtPr>
              <w:sdtEndPr/>
              <w:sdtContent>
                <w:r w:rsidR="00F3549F" w:rsidRPr="00131BB2">
                  <w:rPr>
                    <w:rStyle w:val="PlaceholderText"/>
                    <w:lang w:val="es-CO"/>
                  </w:rPr>
                  <w:t>Choose an item.</w:t>
                </w:r>
              </w:sdtContent>
            </w:sdt>
          </w:p>
        </w:tc>
      </w:tr>
      <w:tr w:rsidR="006F6E2C" w:rsidRPr="00131BB2" w14:paraId="58315411" w14:textId="77777777" w:rsidTr="00B651BD">
        <w:trPr>
          <w:trHeight w:val="526"/>
        </w:trPr>
        <w:tc>
          <w:tcPr>
            <w:tcW w:w="5000" w:type="pct"/>
            <w:gridSpan w:val="2"/>
          </w:tcPr>
          <w:p w14:paraId="09533553" w14:textId="26BD8380" w:rsidR="006F6E2C" w:rsidRPr="00131BB2" w:rsidRDefault="000B6C6D" w:rsidP="004631DE">
            <w:pPr>
              <w:jc w:val="left"/>
              <w:rPr>
                <w:bCs/>
                <w:lang w:val="es-CO"/>
              </w:rPr>
            </w:pPr>
            <w:r w:rsidRPr="00131BB2">
              <w:rPr>
                <w:b/>
                <w:lang w:val="es-CO"/>
              </w:rPr>
              <w:t>Análisis cualitativo</w:t>
            </w:r>
            <w:r w:rsidR="00F47E0B" w:rsidRPr="00131BB2">
              <w:rPr>
                <w:b/>
                <w:lang w:val="es-CO"/>
              </w:rPr>
              <w:br/>
            </w:r>
          </w:p>
        </w:tc>
      </w:tr>
      <w:tr w:rsidR="006F6E2C" w:rsidRPr="00131BB2" w14:paraId="597B5D45" w14:textId="77777777" w:rsidTr="00B651BD">
        <w:trPr>
          <w:trHeight w:val="526"/>
        </w:trPr>
        <w:tc>
          <w:tcPr>
            <w:tcW w:w="5000" w:type="pct"/>
            <w:gridSpan w:val="2"/>
          </w:tcPr>
          <w:p w14:paraId="2ED91806" w14:textId="260C5557" w:rsidR="006F6E2C" w:rsidRPr="00131BB2" w:rsidRDefault="000B6C6D" w:rsidP="004631DE">
            <w:pPr>
              <w:jc w:val="left"/>
              <w:rPr>
                <w:bCs/>
                <w:lang w:val="es-CO"/>
              </w:rPr>
            </w:pPr>
            <w:r w:rsidRPr="00131BB2">
              <w:rPr>
                <w:b/>
                <w:lang w:val="es-CO"/>
              </w:rPr>
              <w:t>Análisis de brechas</w:t>
            </w:r>
            <w:r w:rsidR="00F47E0B" w:rsidRPr="00131BB2">
              <w:rPr>
                <w:b/>
                <w:lang w:val="es-CO"/>
              </w:rPr>
              <w:br/>
            </w:r>
          </w:p>
        </w:tc>
      </w:tr>
      <w:tr w:rsidR="006F6E2C" w:rsidRPr="00131BB2" w14:paraId="4F8543DD" w14:textId="77777777" w:rsidTr="00B651BD">
        <w:trPr>
          <w:trHeight w:val="526"/>
        </w:trPr>
        <w:tc>
          <w:tcPr>
            <w:tcW w:w="5000" w:type="pct"/>
            <w:gridSpan w:val="2"/>
          </w:tcPr>
          <w:p w14:paraId="2FBF0DE8" w14:textId="4A6089D1" w:rsidR="006F6E2C" w:rsidRPr="00131BB2" w:rsidRDefault="000B6C6D" w:rsidP="004631DE">
            <w:pPr>
              <w:jc w:val="left"/>
              <w:rPr>
                <w:bCs/>
                <w:lang w:val="es-CO"/>
              </w:rPr>
            </w:pPr>
            <w:r w:rsidRPr="00131BB2">
              <w:rPr>
                <w:b/>
                <w:lang w:val="es-CO"/>
              </w:rPr>
              <w:lastRenderedPageBreak/>
              <w:t>Recomendaciones</w:t>
            </w:r>
            <w:r w:rsidR="00F47E0B" w:rsidRPr="00131BB2">
              <w:rPr>
                <w:b/>
                <w:lang w:val="es-CO"/>
              </w:rPr>
              <w:br/>
            </w:r>
          </w:p>
        </w:tc>
      </w:tr>
      <w:tr w:rsidR="006F6E2C" w:rsidRPr="002954F6" w14:paraId="762C5DCD" w14:textId="77777777" w:rsidTr="00B651BD">
        <w:trPr>
          <w:trHeight w:val="526"/>
        </w:trPr>
        <w:tc>
          <w:tcPr>
            <w:tcW w:w="5000" w:type="pct"/>
            <w:gridSpan w:val="2"/>
            <w:shd w:val="clear" w:color="auto" w:fill="C2FAEA" w:themeFill="accent2" w:themeFillTint="33"/>
          </w:tcPr>
          <w:p w14:paraId="7134DAA7" w14:textId="3C323278" w:rsidR="006F6E2C" w:rsidRPr="00131BB2" w:rsidRDefault="000B6C6D" w:rsidP="002D369B">
            <w:pPr>
              <w:rPr>
                <w:b/>
                <w:lang w:val="es-CO"/>
              </w:rPr>
            </w:pPr>
            <w:r w:rsidRPr="00131BB2">
              <w:rPr>
                <w:b/>
                <w:lang w:val="es-CO"/>
              </w:rPr>
              <w:t xml:space="preserve">Criterio de evaluación </w:t>
            </w:r>
            <w:r w:rsidR="00297B27" w:rsidRPr="00131BB2">
              <w:rPr>
                <w:b/>
                <w:lang w:val="es-CO"/>
              </w:rPr>
              <w:t>5(b)(</w:t>
            </w:r>
            <w:r w:rsidR="00554A5F">
              <w:rPr>
                <w:b/>
                <w:lang w:val="es-CO"/>
              </w:rPr>
              <w:t>g</w:t>
            </w:r>
            <w:r w:rsidR="006F6E2C" w:rsidRPr="00131BB2">
              <w:rPr>
                <w:b/>
                <w:lang w:val="es-CO"/>
              </w:rPr>
              <w:t>):</w:t>
            </w:r>
          </w:p>
          <w:p w14:paraId="215287B1" w14:textId="6C50BE40" w:rsidR="006F6E2C" w:rsidRPr="00131BB2" w:rsidRDefault="00C4351E" w:rsidP="002D369B">
            <w:pPr>
              <w:rPr>
                <w:b/>
                <w:lang w:val="es-CO"/>
              </w:rPr>
            </w:pPr>
            <w:r w:rsidRPr="00131BB2">
              <w:rPr>
                <w:lang w:val="es-CO"/>
              </w:rPr>
              <w:t>Desarrollar y apoyar la implementación de iniciativas para mejoras en el sistema de contratación pública</w:t>
            </w:r>
          </w:p>
        </w:tc>
      </w:tr>
      <w:tr w:rsidR="00B651BD" w:rsidRPr="00131BB2" w14:paraId="64521ACE" w14:textId="77777777" w:rsidTr="00B651BD">
        <w:trPr>
          <w:gridAfter w:val="1"/>
          <w:wAfter w:w="14" w:type="pct"/>
          <w:trHeight w:val="366"/>
        </w:trPr>
        <w:tc>
          <w:tcPr>
            <w:tcW w:w="4986" w:type="pct"/>
          </w:tcPr>
          <w:p w14:paraId="028FDE5C" w14:textId="3478E4D1" w:rsidR="00B651BD" w:rsidRPr="00131BB2" w:rsidRDefault="00B651BD" w:rsidP="00ED45EE">
            <w:pPr>
              <w:rPr>
                <w:lang w:val="es-CO"/>
              </w:rPr>
            </w:pPr>
            <w:r w:rsidRPr="00131BB2">
              <w:rPr>
                <w:b/>
                <w:lang w:val="es-CO"/>
              </w:rPr>
              <w:t>Conclusión</w:t>
            </w:r>
            <w:r w:rsidRPr="00131BB2">
              <w:rPr>
                <w:lang w:val="es-CO"/>
              </w:rPr>
              <w:t xml:space="preserve">: </w:t>
            </w:r>
            <w:sdt>
              <w:sdtPr>
                <w:rPr>
                  <w:lang w:val="es-CO"/>
                </w:rPr>
                <w:alias w:val="Conclusion"/>
                <w:tag w:val="Conclusion"/>
                <w:id w:val="-698926885"/>
                <w:placeholder>
                  <w:docPart w:val="9F7802961FE94810A0450D7D07F599AD"/>
                </w:placeholder>
                <w:showingPlcHdr/>
                <w:dropDownList>
                  <w:listItem w:value="Choose an item."/>
                  <w:listItem w:displayText="Brecha de alto riesgo + bandera roja" w:value="Brecha de alto riesgo + bandera roja"/>
                  <w:listItem w:displayText="Brecha de alto riesgo" w:value="Brecha de alto riesgo"/>
                  <w:listItem w:displayText="Brecha de riesgo medio" w:value="Brecha de riesgo medio"/>
                  <w:listItem w:displayText="Brecha de bajo riesgo" w:value="Brecha de bajo riesgo"/>
                  <w:listItem w:displayText="Sin brecha" w:value="Sin brecha"/>
                </w:dropDownList>
              </w:sdtPr>
              <w:sdtEndPr/>
              <w:sdtContent>
                <w:r w:rsidR="00F3549F" w:rsidRPr="00131BB2">
                  <w:rPr>
                    <w:rStyle w:val="PlaceholderText"/>
                    <w:lang w:val="es-CO"/>
                  </w:rPr>
                  <w:t>Choose an item.</w:t>
                </w:r>
              </w:sdtContent>
            </w:sdt>
          </w:p>
        </w:tc>
      </w:tr>
      <w:tr w:rsidR="006F6E2C" w:rsidRPr="00131BB2" w14:paraId="4AC16F91" w14:textId="77777777" w:rsidTr="00B651BD">
        <w:trPr>
          <w:trHeight w:val="526"/>
        </w:trPr>
        <w:tc>
          <w:tcPr>
            <w:tcW w:w="5000" w:type="pct"/>
            <w:gridSpan w:val="2"/>
          </w:tcPr>
          <w:p w14:paraId="3841AE1D" w14:textId="67EE3749" w:rsidR="006F6E2C" w:rsidRPr="00131BB2" w:rsidRDefault="000B6C6D" w:rsidP="004631DE">
            <w:pPr>
              <w:jc w:val="left"/>
              <w:rPr>
                <w:bCs/>
                <w:lang w:val="es-CO"/>
              </w:rPr>
            </w:pPr>
            <w:r w:rsidRPr="00131BB2">
              <w:rPr>
                <w:b/>
                <w:lang w:val="es-CO"/>
              </w:rPr>
              <w:t>Análisis cualitativo</w:t>
            </w:r>
            <w:r w:rsidR="00F47E0B" w:rsidRPr="00131BB2">
              <w:rPr>
                <w:b/>
                <w:lang w:val="es-CO"/>
              </w:rPr>
              <w:br/>
            </w:r>
          </w:p>
        </w:tc>
      </w:tr>
      <w:tr w:rsidR="006F6E2C" w:rsidRPr="00131BB2" w14:paraId="2755D42C" w14:textId="77777777" w:rsidTr="00B651BD">
        <w:trPr>
          <w:trHeight w:val="526"/>
        </w:trPr>
        <w:tc>
          <w:tcPr>
            <w:tcW w:w="5000" w:type="pct"/>
            <w:gridSpan w:val="2"/>
          </w:tcPr>
          <w:p w14:paraId="731FD5B1" w14:textId="22E9735F" w:rsidR="006F6E2C" w:rsidRPr="00131BB2" w:rsidRDefault="000B6C6D" w:rsidP="004631DE">
            <w:pPr>
              <w:jc w:val="left"/>
              <w:rPr>
                <w:bCs/>
                <w:lang w:val="es-CO"/>
              </w:rPr>
            </w:pPr>
            <w:r w:rsidRPr="00131BB2">
              <w:rPr>
                <w:b/>
                <w:lang w:val="es-CO"/>
              </w:rPr>
              <w:t>Análisis de brechas</w:t>
            </w:r>
            <w:r w:rsidR="00F47E0B" w:rsidRPr="00131BB2">
              <w:rPr>
                <w:b/>
                <w:lang w:val="es-CO"/>
              </w:rPr>
              <w:br/>
            </w:r>
          </w:p>
        </w:tc>
      </w:tr>
      <w:tr w:rsidR="006F6E2C" w:rsidRPr="00131BB2" w14:paraId="564404CC" w14:textId="77777777" w:rsidTr="00B651BD">
        <w:trPr>
          <w:trHeight w:val="526"/>
        </w:trPr>
        <w:tc>
          <w:tcPr>
            <w:tcW w:w="5000" w:type="pct"/>
            <w:gridSpan w:val="2"/>
          </w:tcPr>
          <w:p w14:paraId="7A7E31A8" w14:textId="627E696D" w:rsidR="006F6E2C" w:rsidRPr="00131BB2" w:rsidRDefault="000B6C6D" w:rsidP="004631DE">
            <w:pPr>
              <w:jc w:val="left"/>
              <w:rPr>
                <w:bCs/>
                <w:lang w:val="es-CO"/>
              </w:rPr>
            </w:pPr>
            <w:r w:rsidRPr="00131BB2">
              <w:rPr>
                <w:b/>
                <w:lang w:val="es-CO"/>
              </w:rPr>
              <w:t>Recomendaciones</w:t>
            </w:r>
            <w:r w:rsidR="00F47E0B" w:rsidRPr="00131BB2">
              <w:rPr>
                <w:b/>
                <w:lang w:val="es-CO"/>
              </w:rPr>
              <w:br/>
            </w:r>
          </w:p>
        </w:tc>
      </w:tr>
      <w:tr w:rsidR="006F6E2C" w:rsidRPr="002954F6" w14:paraId="51BC73E2" w14:textId="77777777" w:rsidTr="00B651BD">
        <w:trPr>
          <w:trHeight w:val="526"/>
        </w:trPr>
        <w:tc>
          <w:tcPr>
            <w:tcW w:w="5000" w:type="pct"/>
            <w:gridSpan w:val="2"/>
            <w:shd w:val="clear" w:color="auto" w:fill="C2FAEA" w:themeFill="accent2" w:themeFillTint="33"/>
          </w:tcPr>
          <w:p w14:paraId="2B82A93B" w14:textId="281FC40F" w:rsidR="006F6E2C" w:rsidRPr="00131BB2" w:rsidRDefault="000B6C6D" w:rsidP="002D369B">
            <w:pPr>
              <w:rPr>
                <w:b/>
                <w:lang w:val="es-CO"/>
              </w:rPr>
            </w:pPr>
            <w:r w:rsidRPr="00131BB2">
              <w:rPr>
                <w:b/>
                <w:lang w:val="es-CO"/>
              </w:rPr>
              <w:t xml:space="preserve">Criterio de evaluación </w:t>
            </w:r>
            <w:r w:rsidR="00297B27" w:rsidRPr="00131BB2">
              <w:rPr>
                <w:b/>
                <w:lang w:val="es-CO"/>
              </w:rPr>
              <w:t>5(b)(</w:t>
            </w:r>
            <w:r w:rsidR="00554A5F">
              <w:rPr>
                <w:b/>
                <w:lang w:val="es-CO"/>
              </w:rPr>
              <w:t>h</w:t>
            </w:r>
            <w:r w:rsidR="006F6E2C" w:rsidRPr="00131BB2">
              <w:rPr>
                <w:b/>
                <w:lang w:val="es-CO"/>
              </w:rPr>
              <w:t>):</w:t>
            </w:r>
          </w:p>
          <w:p w14:paraId="2E5D70C8" w14:textId="348BA5E8" w:rsidR="006F6E2C" w:rsidRPr="00131BB2" w:rsidRDefault="00C4351E" w:rsidP="002D369B">
            <w:pPr>
              <w:rPr>
                <w:b/>
                <w:lang w:val="es-CO"/>
              </w:rPr>
            </w:pPr>
            <w:r w:rsidRPr="00131BB2">
              <w:rPr>
                <w:lang w:val="es-CO"/>
              </w:rPr>
              <w:t>Brindar herramientas y documentos de implementación para apoyar la capacitación y el desarrollo de capacidades del personal abocado a la implementación, incluyendo programas de formación relacionados con la integridad</w:t>
            </w:r>
          </w:p>
        </w:tc>
      </w:tr>
      <w:tr w:rsidR="00B651BD" w:rsidRPr="00131BB2" w14:paraId="333DE78A" w14:textId="77777777" w:rsidTr="00B651BD">
        <w:trPr>
          <w:gridAfter w:val="1"/>
          <w:wAfter w:w="14" w:type="pct"/>
          <w:trHeight w:val="366"/>
        </w:trPr>
        <w:tc>
          <w:tcPr>
            <w:tcW w:w="4986" w:type="pct"/>
          </w:tcPr>
          <w:p w14:paraId="0A993975" w14:textId="2E0F92A6" w:rsidR="00B651BD" w:rsidRPr="00131BB2" w:rsidRDefault="00B651BD" w:rsidP="00ED45EE">
            <w:pPr>
              <w:rPr>
                <w:lang w:val="es-CO"/>
              </w:rPr>
            </w:pPr>
            <w:r w:rsidRPr="00131BB2">
              <w:rPr>
                <w:b/>
                <w:lang w:val="es-CO"/>
              </w:rPr>
              <w:t>Conclusión</w:t>
            </w:r>
            <w:r w:rsidRPr="00131BB2">
              <w:rPr>
                <w:lang w:val="es-CO"/>
              </w:rPr>
              <w:t xml:space="preserve">: </w:t>
            </w:r>
            <w:sdt>
              <w:sdtPr>
                <w:rPr>
                  <w:lang w:val="es-CO"/>
                </w:rPr>
                <w:alias w:val="Conclusion"/>
                <w:tag w:val="Conclusion"/>
                <w:id w:val="1187260786"/>
                <w:placeholder>
                  <w:docPart w:val="0A2A767CE1C5430081AEDBBC7CFE4B95"/>
                </w:placeholder>
                <w:showingPlcHdr/>
                <w:dropDownList>
                  <w:listItem w:value="Choose an item."/>
                  <w:listItem w:displayText="Brecha de alto riesgo + bandera roja" w:value="Brecha de alto riesgo + bandera roja"/>
                  <w:listItem w:displayText="Brecha de alto riesgo" w:value="Brecha de alto riesgo"/>
                  <w:listItem w:displayText="Brecha de riesgo medio" w:value="Brecha de riesgo medio"/>
                  <w:listItem w:displayText="Brecha de bajo riesgo" w:value="Brecha de bajo riesgo"/>
                  <w:listItem w:displayText="Sin brecha" w:value="Sin brecha"/>
                </w:dropDownList>
              </w:sdtPr>
              <w:sdtEndPr/>
              <w:sdtContent>
                <w:r w:rsidR="00F3549F" w:rsidRPr="00131BB2">
                  <w:rPr>
                    <w:rStyle w:val="PlaceholderText"/>
                    <w:lang w:val="es-CO"/>
                  </w:rPr>
                  <w:t>Choose an item.</w:t>
                </w:r>
              </w:sdtContent>
            </w:sdt>
          </w:p>
        </w:tc>
      </w:tr>
      <w:tr w:rsidR="006F6E2C" w:rsidRPr="00131BB2" w14:paraId="2CCC5DE3" w14:textId="77777777" w:rsidTr="00B651BD">
        <w:trPr>
          <w:trHeight w:val="526"/>
        </w:trPr>
        <w:tc>
          <w:tcPr>
            <w:tcW w:w="5000" w:type="pct"/>
            <w:gridSpan w:val="2"/>
          </w:tcPr>
          <w:p w14:paraId="116362A7" w14:textId="255A562B" w:rsidR="006F6E2C" w:rsidRPr="00131BB2" w:rsidRDefault="000B6C6D" w:rsidP="004631DE">
            <w:pPr>
              <w:jc w:val="left"/>
              <w:rPr>
                <w:bCs/>
                <w:lang w:val="es-CO"/>
              </w:rPr>
            </w:pPr>
            <w:r w:rsidRPr="00131BB2">
              <w:rPr>
                <w:b/>
                <w:lang w:val="es-CO"/>
              </w:rPr>
              <w:t>Análisis cualitativo</w:t>
            </w:r>
            <w:r w:rsidR="00F47E0B" w:rsidRPr="00131BB2">
              <w:rPr>
                <w:b/>
                <w:lang w:val="es-CO"/>
              </w:rPr>
              <w:br/>
            </w:r>
          </w:p>
        </w:tc>
      </w:tr>
      <w:tr w:rsidR="006F6E2C" w:rsidRPr="00131BB2" w14:paraId="6687EE10" w14:textId="77777777" w:rsidTr="00B651BD">
        <w:trPr>
          <w:trHeight w:val="526"/>
        </w:trPr>
        <w:tc>
          <w:tcPr>
            <w:tcW w:w="5000" w:type="pct"/>
            <w:gridSpan w:val="2"/>
          </w:tcPr>
          <w:p w14:paraId="40C87D9E" w14:textId="43D713A5" w:rsidR="006F6E2C" w:rsidRPr="00131BB2" w:rsidRDefault="000B6C6D" w:rsidP="004631DE">
            <w:pPr>
              <w:jc w:val="left"/>
              <w:rPr>
                <w:bCs/>
                <w:lang w:val="es-CO"/>
              </w:rPr>
            </w:pPr>
            <w:r w:rsidRPr="00131BB2">
              <w:rPr>
                <w:b/>
                <w:lang w:val="es-CO"/>
              </w:rPr>
              <w:t>Análisis de brechas</w:t>
            </w:r>
            <w:r w:rsidR="00F47E0B" w:rsidRPr="00131BB2">
              <w:rPr>
                <w:b/>
                <w:lang w:val="es-CO"/>
              </w:rPr>
              <w:br/>
            </w:r>
          </w:p>
        </w:tc>
      </w:tr>
      <w:tr w:rsidR="006F6E2C" w:rsidRPr="00131BB2" w14:paraId="279C8BED" w14:textId="77777777" w:rsidTr="00B651BD">
        <w:trPr>
          <w:trHeight w:val="526"/>
        </w:trPr>
        <w:tc>
          <w:tcPr>
            <w:tcW w:w="5000" w:type="pct"/>
            <w:gridSpan w:val="2"/>
          </w:tcPr>
          <w:p w14:paraId="1826E7EF" w14:textId="1CFC9AD3" w:rsidR="006F6E2C" w:rsidRPr="00131BB2" w:rsidRDefault="000B6C6D" w:rsidP="004631DE">
            <w:pPr>
              <w:jc w:val="left"/>
              <w:rPr>
                <w:bCs/>
                <w:lang w:val="es-CO"/>
              </w:rPr>
            </w:pPr>
            <w:r w:rsidRPr="00131BB2">
              <w:rPr>
                <w:b/>
                <w:lang w:val="es-CO"/>
              </w:rPr>
              <w:t>Recomendaciones</w:t>
            </w:r>
            <w:r w:rsidR="00F47E0B" w:rsidRPr="00131BB2">
              <w:rPr>
                <w:b/>
                <w:lang w:val="es-CO"/>
              </w:rPr>
              <w:br/>
            </w:r>
          </w:p>
        </w:tc>
      </w:tr>
      <w:tr w:rsidR="006F6E2C" w:rsidRPr="002954F6" w14:paraId="08C4D225" w14:textId="77777777" w:rsidTr="00B651BD">
        <w:trPr>
          <w:trHeight w:val="526"/>
        </w:trPr>
        <w:tc>
          <w:tcPr>
            <w:tcW w:w="5000" w:type="pct"/>
            <w:gridSpan w:val="2"/>
            <w:shd w:val="clear" w:color="auto" w:fill="C2FAEA" w:themeFill="accent2" w:themeFillTint="33"/>
          </w:tcPr>
          <w:p w14:paraId="6D2B755D" w14:textId="5D032C28" w:rsidR="006F6E2C" w:rsidRPr="00131BB2" w:rsidRDefault="000B6C6D" w:rsidP="002D369B">
            <w:pPr>
              <w:rPr>
                <w:b/>
                <w:lang w:val="es-CO"/>
              </w:rPr>
            </w:pPr>
            <w:r w:rsidRPr="00131BB2">
              <w:rPr>
                <w:b/>
                <w:lang w:val="es-CO"/>
              </w:rPr>
              <w:t xml:space="preserve">Criterio de evaluación </w:t>
            </w:r>
            <w:r w:rsidR="00297B27" w:rsidRPr="00131BB2">
              <w:rPr>
                <w:b/>
                <w:lang w:val="es-CO"/>
              </w:rPr>
              <w:t>5(b)(</w:t>
            </w:r>
            <w:r w:rsidR="00554A5F">
              <w:rPr>
                <w:b/>
                <w:lang w:val="es-CO"/>
              </w:rPr>
              <w:t>i</w:t>
            </w:r>
            <w:r w:rsidR="006F6E2C" w:rsidRPr="00131BB2">
              <w:rPr>
                <w:b/>
                <w:lang w:val="es-CO"/>
              </w:rPr>
              <w:t>):</w:t>
            </w:r>
          </w:p>
          <w:p w14:paraId="2D7F53F6" w14:textId="261D417E" w:rsidR="006F6E2C" w:rsidRPr="00554A5F" w:rsidRDefault="00C4351E" w:rsidP="002D369B">
            <w:pPr>
              <w:rPr>
                <w:b/>
                <w:lang w:val="fr-FR"/>
              </w:rPr>
            </w:pPr>
            <w:r w:rsidRPr="00131BB2">
              <w:rPr>
                <w:lang w:val="es-CO"/>
              </w:rPr>
              <w:t>Respaldar la profesionalización de la función de contratación</w:t>
            </w:r>
            <w:r w:rsidR="00554A5F">
              <w:rPr>
                <w:lang w:val="es-CO"/>
              </w:rPr>
              <w:t xml:space="preserve"> </w:t>
            </w:r>
            <w:r w:rsidR="00554A5F" w:rsidRPr="00554A5F">
              <w:rPr>
                <w:color w:val="3C3C3B"/>
                <w:spacing w:val="-2"/>
                <w:lang w:val="fr-FR"/>
              </w:rPr>
              <w:t>(por ejemplo, el desarrollo de la descripción de los roles, perfiles de competencias y esquemas de acreditación y certificación para la profesión).</w:t>
            </w:r>
          </w:p>
        </w:tc>
      </w:tr>
      <w:tr w:rsidR="00B651BD" w:rsidRPr="00131BB2" w14:paraId="13D1D887" w14:textId="77777777" w:rsidTr="00B651BD">
        <w:trPr>
          <w:gridAfter w:val="1"/>
          <w:wAfter w:w="14" w:type="pct"/>
          <w:trHeight w:val="366"/>
        </w:trPr>
        <w:tc>
          <w:tcPr>
            <w:tcW w:w="4986" w:type="pct"/>
          </w:tcPr>
          <w:p w14:paraId="591B9FE4" w14:textId="2798E715" w:rsidR="00B651BD" w:rsidRPr="00131BB2" w:rsidRDefault="00B651BD" w:rsidP="00ED45EE">
            <w:pPr>
              <w:rPr>
                <w:lang w:val="es-CO"/>
              </w:rPr>
            </w:pPr>
            <w:r w:rsidRPr="00131BB2">
              <w:rPr>
                <w:b/>
                <w:lang w:val="es-CO"/>
              </w:rPr>
              <w:t>Conclusión</w:t>
            </w:r>
            <w:r w:rsidRPr="00131BB2">
              <w:rPr>
                <w:lang w:val="es-CO"/>
              </w:rPr>
              <w:t xml:space="preserve">: </w:t>
            </w:r>
            <w:sdt>
              <w:sdtPr>
                <w:rPr>
                  <w:lang w:val="es-CO"/>
                </w:rPr>
                <w:alias w:val="Conclusion"/>
                <w:tag w:val="Conclusion"/>
                <w:id w:val="1448892656"/>
                <w:placeholder>
                  <w:docPart w:val="B333102973B6475D95847EACF797A7E3"/>
                </w:placeholder>
                <w:showingPlcHdr/>
                <w:dropDownList>
                  <w:listItem w:value="Choose an item."/>
                  <w:listItem w:displayText="Brecha de alto riesgo + bandera roja" w:value="Brecha de alto riesgo + bandera roja"/>
                  <w:listItem w:displayText="Brecha de alto riesgo" w:value="Brecha de alto riesgo"/>
                  <w:listItem w:displayText="Brecha de riesgo medio" w:value="Brecha de riesgo medio"/>
                  <w:listItem w:displayText="Brecha de bajo riesgo" w:value="Brecha de bajo riesgo"/>
                  <w:listItem w:displayText="Sin brecha" w:value="Sin brecha"/>
                </w:dropDownList>
              </w:sdtPr>
              <w:sdtEndPr/>
              <w:sdtContent>
                <w:r w:rsidR="00F3549F" w:rsidRPr="00131BB2">
                  <w:rPr>
                    <w:rStyle w:val="PlaceholderText"/>
                    <w:lang w:val="es-CO"/>
                  </w:rPr>
                  <w:t>Choose an item.</w:t>
                </w:r>
              </w:sdtContent>
            </w:sdt>
          </w:p>
        </w:tc>
      </w:tr>
      <w:tr w:rsidR="006F6E2C" w:rsidRPr="00131BB2" w14:paraId="24717C74" w14:textId="77777777" w:rsidTr="00B651BD">
        <w:trPr>
          <w:trHeight w:val="526"/>
        </w:trPr>
        <w:tc>
          <w:tcPr>
            <w:tcW w:w="5000" w:type="pct"/>
            <w:gridSpan w:val="2"/>
          </w:tcPr>
          <w:p w14:paraId="434E0DBA" w14:textId="708DB33C" w:rsidR="006F6E2C" w:rsidRPr="00131BB2" w:rsidRDefault="000B6C6D" w:rsidP="004631DE">
            <w:pPr>
              <w:jc w:val="left"/>
              <w:rPr>
                <w:bCs/>
                <w:lang w:val="es-CO"/>
              </w:rPr>
            </w:pPr>
            <w:r w:rsidRPr="00131BB2">
              <w:rPr>
                <w:b/>
                <w:lang w:val="es-CO"/>
              </w:rPr>
              <w:t>Análisis cualitativo</w:t>
            </w:r>
            <w:r w:rsidR="00F47E0B" w:rsidRPr="00131BB2">
              <w:rPr>
                <w:b/>
                <w:lang w:val="es-CO"/>
              </w:rPr>
              <w:br/>
            </w:r>
          </w:p>
        </w:tc>
      </w:tr>
      <w:tr w:rsidR="006F6E2C" w:rsidRPr="00131BB2" w14:paraId="19CB3AA5" w14:textId="77777777" w:rsidTr="00B651BD">
        <w:trPr>
          <w:trHeight w:val="526"/>
        </w:trPr>
        <w:tc>
          <w:tcPr>
            <w:tcW w:w="5000" w:type="pct"/>
            <w:gridSpan w:val="2"/>
          </w:tcPr>
          <w:p w14:paraId="3673F6AE" w14:textId="3D86A845" w:rsidR="006F6E2C" w:rsidRPr="00131BB2" w:rsidRDefault="000B6C6D" w:rsidP="004631DE">
            <w:pPr>
              <w:jc w:val="left"/>
              <w:rPr>
                <w:bCs/>
                <w:lang w:val="es-CO"/>
              </w:rPr>
            </w:pPr>
            <w:r w:rsidRPr="00131BB2">
              <w:rPr>
                <w:b/>
                <w:lang w:val="es-CO"/>
              </w:rPr>
              <w:t>Análisis de brechas</w:t>
            </w:r>
            <w:r w:rsidR="00F47E0B" w:rsidRPr="00131BB2">
              <w:rPr>
                <w:b/>
                <w:lang w:val="es-CO"/>
              </w:rPr>
              <w:br/>
            </w:r>
          </w:p>
        </w:tc>
      </w:tr>
      <w:tr w:rsidR="006F6E2C" w:rsidRPr="00131BB2" w14:paraId="2168F0C2" w14:textId="77777777" w:rsidTr="00B651BD">
        <w:trPr>
          <w:trHeight w:val="526"/>
        </w:trPr>
        <w:tc>
          <w:tcPr>
            <w:tcW w:w="5000" w:type="pct"/>
            <w:gridSpan w:val="2"/>
          </w:tcPr>
          <w:p w14:paraId="53DEB23F" w14:textId="09B471A1" w:rsidR="006F6E2C" w:rsidRPr="00131BB2" w:rsidRDefault="000B6C6D" w:rsidP="004631DE">
            <w:pPr>
              <w:jc w:val="left"/>
              <w:rPr>
                <w:bCs/>
                <w:lang w:val="es-CO"/>
              </w:rPr>
            </w:pPr>
            <w:r w:rsidRPr="00131BB2">
              <w:rPr>
                <w:b/>
                <w:lang w:val="es-CO"/>
              </w:rPr>
              <w:t>Recomendaciones</w:t>
            </w:r>
            <w:r w:rsidR="00F47E0B" w:rsidRPr="00131BB2">
              <w:rPr>
                <w:b/>
                <w:lang w:val="es-CO"/>
              </w:rPr>
              <w:br/>
            </w:r>
          </w:p>
        </w:tc>
      </w:tr>
      <w:tr w:rsidR="006F6E2C" w:rsidRPr="002954F6" w14:paraId="5BC8B245" w14:textId="77777777" w:rsidTr="00B651BD">
        <w:trPr>
          <w:trHeight w:val="526"/>
        </w:trPr>
        <w:tc>
          <w:tcPr>
            <w:tcW w:w="5000" w:type="pct"/>
            <w:gridSpan w:val="2"/>
            <w:shd w:val="clear" w:color="auto" w:fill="C2FAEA" w:themeFill="accent2" w:themeFillTint="33"/>
          </w:tcPr>
          <w:p w14:paraId="41BE0AAC" w14:textId="64BD72C7" w:rsidR="006F6E2C" w:rsidRPr="00131BB2" w:rsidRDefault="000B6C6D" w:rsidP="002D369B">
            <w:pPr>
              <w:rPr>
                <w:b/>
                <w:lang w:val="es-CO"/>
              </w:rPr>
            </w:pPr>
            <w:r w:rsidRPr="00131BB2">
              <w:rPr>
                <w:b/>
                <w:lang w:val="es-CO"/>
              </w:rPr>
              <w:t xml:space="preserve">Criterio de evaluación </w:t>
            </w:r>
            <w:r w:rsidR="00297B27" w:rsidRPr="00131BB2">
              <w:rPr>
                <w:b/>
                <w:lang w:val="es-CO"/>
              </w:rPr>
              <w:t>5(b)(</w:t>
            </w:r>
            <w:r w:rsidR="00AD7358">
              <w:rPr>
                <w:b/>
                <w:lang w:val="es-CO"/>
              </w:rPr>
              <w:t>j</w:t>
            </w:r>
            <w:r w:rsidR="006F6E2C" w:rsidRPr="00131BB2">
              <w:rPr>
                <w:b/>
                <w:lang w:val="es-CO"/>
              </w:rPr>
              <w:t>):</w:t>
            </w:r>
          </w:p>
          <w:p w14:paraId="2A6ABC5B" w14:textId="592DFBD2" w:rsidR="006F6E2C" w:rsidRPr="00131BB2" w:rsidRDefault="00C4351E" w:rsidP="002D369B">
            <w:pPr>
              <w:rPr>
                <w:b/>
                <w:lang w:val="es-CO"/>
              </w:rPr>
            </w:pPr>
            <w:r w:rsidRPr="00131BB2">
              <w:rPr>
                <w:lang w:val="es-CO"/>
              </w:rPr>
              <w:t>Diseñar y administrar plataformas centralizadas en línea y otros sistemas de contratación electrónica, según corresponda</w:t>
            </w:r>
          </w:p>
        </w:tc>
      </w:tr>
      <w:tr w:rsidR="00B651BD" w:rsidRPr="00131BB2" w14:paraId="42733F8C" w14:textId="77777777" w:rsidTr="00B651BD">
        <w:trPr>
          <w:gridAfter w:val="1"/>
          <w:wAfter w:w="14" w:type="pct"/>
          <w:trHeight w:val="366"/>
        </w:trPr>
        <w:tc>
          <w:tcPr>
            <w:tcW w:w="4986" w:type="pct"/>
          </w:tcPr>
          <w:p w14:paraId="3945B666" w14:textId="4930432C" w:rsidR="00B651BD" w:rsidRPr="00131BB2" w:rsidRDefault="00B651BD" w:rsidP="00ED45EE">
            <w:pPr>
              <w:rPr>
                <w:lang w:val="es-CO"/>
              </w:rPr>
            </w:pPr>
            <w:r w:rsidRPr="00131BB2">
              <w:rPr>
                <w:b/>
                <w:lang w:val="es-CO"/>
              </w:rPr>
              <w:t>Conclusión</w:t>
            </w:r>
            <w:r w:rsidRPr="00131BB2">
              <w:rPr>
                <w:lang w:val="es-CO"/>
              </w:rPr>
              <w:t xml:space="preserve">: </w:t>
            </w:r>
            <w:sdt>
              <w:sdtPr>
                <w:rPr>
                  <w:lang w:val="es-CO"/>
                </w:rPr>
                <w:alias w:val="Conclusion"/>
                <w:tag w:val="Conclusion"/>
                <w:id w:val="-1228148409"/>
                <w:placeholder>
                  <w:docPart w:val="7A853E4161884C21981D19114BB11E14"/>
                </w:placeholder>
                <w:showingPlcHdr/>
                <w:dropDownList>
                  <w:listItem w:value="Choose an item."/>
                  <w:listItem w:displayText="Brecha de alto riesgo + bandera roja" w:value="Brecha de alto riesgo + bandera roja"/>
                  <w:listItem w:displayText="Brecha de alto riesgo" w:value="Brecha de alto riesgo"/>
                  <w:listItem w:displayText="Brecha de riesgo medio" w:value="Brecha de riesgo medio"/>
                  <w:listItem w:displayText="Brecha de bajo riesgo" w:value="Brecha de bajo riesgo"/>
                  <w:listItem w:displayText="Sin brecha" w:value="Sin brecha"/>
                </w:dropDownList>
              </w:sdtPr>
              <w:sdtEndPr/>
              <w:sdtContent>
                <w:r w:rsidR="00F3549F" w:rsidRPr="00131BB2">
                  <w:rPr>
                    <w:rStyle w:val="PlaceholderText"/>
                    <w:lang w:val="es-CO"/>
                  </w:rPr>
                  <w:t>Choose an item.</w:t>
                </w:r>
              </w:sdtContent>
            </w:sdt>
          </w:p>
        </w:tc>
      </w:tr>
      <w:tr w:rsidR="006F6E2C" w:rsidRPr="00131BB2" w14:paraId="203BFFDC" w14:textId="77777777" w:rsidTr="00B651BD">
        <w:trPr>
          <w:trHeight w:val="526"/>
        </w:trPr>
        <w:tc>
          <w:tcPr>
            <w:tcW w:w="5000" w:type="pct"/>
            <w:gridSpan w:val="2"/>
          </w:tcPr>
          <w:p w14:paraId="4170D22E" w14:textId="4CEFC868" w:rsidR="006F6E2C" w:rsidRPr="00131BB2" w:rsidRDefault="000B6C6D" w:rsidP="004631DE">
            <w:pPr>
              <w:jc w:val="left"/>
              <w:rPr>
                <w:bCs/>
                <w:lang w:val="es-CO"/>
              </w:rPr>
            </w:pPr>
            <w:r w:rsidRPr="00131BB2">
              <w:rPr>
                <w:b/>
                <w:lang w:val="es-CO"/>
              </w:rPr>
              <w:t>Análisis cualitativo</w:t>
            </w:r>
            <w:r w:rsidR="00F47E0B" w:rsidRPr="00131BB2">
              <w:rPr>
                <w:b/>
                <w:lang w:val="es-CO"/>
              </w:rPr>
              <w:br/>
            </w:r>
          </w:p>
        </w:tc>
      </w:tr>
      <w:tr w:rsidR="006F6E2C" w:rsidRPr="00131BB2" w14:paraId="136205BD" w14:textId="77777777" w:rsidTr="00B651BD">
        <w:trPr>
          <w:trHeight w:val="526"/>
        </w:trPr>
        <w:tc>
          <w:tcPr>
            <w:tcW w:w="5000" w:type="pct"/>
            <w:gridSpan w:val="2"/>
          </w:tcPr>
          <w:p w14:paraId="4CB6943F" w14:textId="3712A8BE" w:rsidR="006F6E2C" w:rsidRPr="00131BB2" w:rsidRDefault="000B6C6D" w:rsidP="004631DE">
            <w:pPr>
              <w:jc w:val="left"/>
              <w:rPr>
                <w:bCs/>
                <w:lang w:val="es-CO"/>
              </w:rPr>
            </w:pPr>
            <w:r w:rsidRPr="00131BB2">
              <w:rPr>
                <w:b/>
                <w:lang w:val="es-CO"/>
              </w:rPr>
              <w:t>Análisis de brechas</w:t>
            </w:r>
            <w:r w:rsidR="00F47E0B" w:rsidRPr="00131BB2">
              <w:rPr>
                <w:b/>
                <w:lang w:val="es-CO"/>
              </w:rPr>
              <w:br/>
            </w:r>
          </w:p>
        </w:tc>
      </w:tr>
      <w:tr w:rsidR="006F6E2C" w:rsidRPr="00131BB2" w14:paraId="2BF89242" w14:textId="77777777" w:rsidTr="00B651BD">
        <w:trPr>
          <w:trHeight w:val="526"/>
        </w:trPr>
        <w:tc>
          <w:tcPr>
            <w:tcW w:w="5000" w:type="pct"/>
            <w:gridSpan w:val="2"/>
          </w:tcPr>
          <w:p w14:paraId="77059380" w14:textId="20D6F4FC" w:rsidR="006F6E2C" w:rsidRPr="00131BB2" w:rsidRDefault="000B6C6D" w:rsidP="004631DE">
            <w:pPr>
              <w:jc w:val="left"/>
              <w:rPr>
                <w:bCs/>
                <w:lang w:val="es-CO"/>
              </w:rPr>
            </w:pPr>
            <w:r w:rsidRPr="00131BB2">
              <w:rPr>
                <w:b/>
                <w:lang w:val="es-CO"/>
              </w:rPr>
              <w:t>Recomendaciones</w:t>
            </w:r>
            <w:r w:rsidR="00F47E0B" w:rsidRPr="00131BB2">
              <w:rPr>
                <w:b/>
                <w:lang w:val="es-CO"/>
              </w:rPr>
              <w:br/>
            </w:r>
          </w:p>
        </w:tc>
      </w:tr>
      <w:tr w:rsidR="002D369B" w:rsidRPr="00131BB2" w14:paraId="72F86BA9" w14:textId="77777777" w:rsidTr="00B651BD">
        <w:trPr>
          <w:gridAfter w:val="1"/>
          <w:wAfter w:w="14" w:type="pct"/>
          <w:trHeight w:val="527"/>
        </w:trPr>
        <w:tc>
          <w:tcPr>
            <w:tcW w:w="4986" w:type="pct"/>
            <w:shd w:val="clear" w:color="auto" w:fill="49F1C1" w:themeFill="accent2" w:themeFillTint="99"/>
          </w:tcPr>
          <w:p w14:paraId="4B203BC4" w14:textId="444E517A" w:rsidR="002D369B" w:rsidRPr="00131BB2" w:rsidRDefault="000B6C6D" w:rsidP="002D369B">
            <w:pPr>
              <w:jc w:val="center"/>
              <w:rPr>
                <w:b/>
                <w:lang w:val="es-CO"/>
              </w:rPr>
            </w:pPr>
            <w:r w:rsidRPr="00131BB2">
              <w:rPr>
                <w:b/>
                <w:lang w:val="es-CO"/>
              </w:rPr>
              <w:t>Subindicador</w:t>
            </w:r>
            <w:r w:rsidR="002D369B" w:rsidRPr="00131BB2">
              <w:rPr>
                <w:b/>
                <w:lang w:val="es-CO"/>
              </w:rPr>
              <w:t xml:space="preserve"> 5(c) </w:t>
            </w:r>
          </w:p>
          <w:p w14:paraId="09934CDD" w14:textId="1DF3D758" w:rsidR="002D369B" w:rsidRPr="00131BB2" w:rsidRDefault="00C4351E" w:rsidP="002D369B">
            <w:pPr>
              <w:tabs>
                <w:tab w:val="left" w:pos="1217"/>
              </w:tabs>
              <w:spacing w:line="0" w:lineRule="atLeast"/>
              <w:jc w:val="center"/>
              <w:rPr>
                <w:b/>
                <w:lang w:val="es-CO"/>
              </w:rPr>
            </w:pPr>
            <w:r w:rsidRPr="00131BB2">
              <w:rPr>
                <w:b/>
                <w:lang w:val="es-CO"/>
              </w:rPr>
              <w:t>Organización, financiamiento, personal y nivel de independencia y autoridad</w:t>
            </w:r>
          </w:p>
        </w:tc>
      </w:tr>
      <w:tr w:rsidR="00736B35" w:rsidRPr="002954F6" w14:paraId="6F0D672C" w14:textId="77777777" w:rsidTr="00B651BD">
        <w:trPr>
          <w:trHeight w:val="299"/>
        </w:trPr>
        <w:tc>
          <w:tcPr>
            <w:tcW w:w="5000" w:type="pct"/>
            <w:gridSpan w:val="2"/>
            <w:shd w:val="clear" w:color="auto" w:fill="C2FAEA" w:themeFill="accent2" w:themeFillTint="33"/>
          </w:tcPr>
          <w:p w14:paraId="7B8D6FC1" w14:textId="1A3332BA" w:rsidR="00736B35" w:rsidRPr="00131BB2" w:rsidRDefault="000B6C6D" w:rsidP="002D369B">
            <w:pPr>
              <w:rPr>
                <w:b/>
                <w:lang w:val="es-CO"/>
              </w:rPr>
            </w:pPr>
            <w:r w:rsidRPr="00131BB2">
              <w:rPr>
                <w:b/>
                <w:lang w:val="es-CO"/>
              </w:rPr>
              <w:t xml:space="preserve">Criterio de evaluación </w:t>
            </w:r>
            <w:r w:rsidR="00297B27" w:rsidRPr="00131BB2">
              <w:rPr>
                <w:b/>
                <w:lang w:val="es-CO"/>
              </w:rPr>
              <w:t>5(c)(</w:t>
            </w:r>
            <w:r w:rsidR="00736B35" w:rsidRPr="00131BB2">
              <w:rPr>
                <w:b/>
                <w:lang w:val="es-CO"/>
              </w:rPr>
              <w:t>a):</w:t>
            </w:r>
          </w:p>
          <w:p w14:paraId="7C05369F" w14:textId="6E495280" w:rsidR="00736B35" w:rsidRPr="00131BB2" w:rsidRDefault="00C4351E" w:rsidP="002D369B">
            <w:pPr>
              <w:rPr>
                <w:b/>
                <w:lang w:val="es-CO"/>
              </w:rPr>
            </w:pPr>
            <w:r w:rsidRPr="00131BB2">
              <w:rPr>
                <w:lang w:val="es-CO"/>
              </w:rPr>
              <w:t>La función normativa/regulatoria (o las instituciones encargadas de las responsabilidades de la función regulatoria si no hay una sola institución) y la persona a cargo de la institución ostentan un alto nivel y una posición de autoridad en el gobierno</w:t>
            </w:r>
            <w:r w:rsidR="00736B35" w:rsidRPr="00131BB2">
              <w:rPr>
                <w:lang w:val="es-CO"/>
              </w:rPr>
              <w:t>.</w:t>
            </w:r>
          </w:p>
        </w:tc>
      </w:tr>
      <w:tr w:rsidR="00B651BD" w:rsidRPr="00131BB2" w14:paraId="47D083E6" w14:textId="77777777" w:rsidTr="00B651BD">
        <w:trPr>
          <w:gridAfter w:val="1"/>
          <w:wAfter w:w="14" w:type="pct"/>
          <w:trHeight w:val="366"/>
        </w:trPr>
        <w:tc>
          <w:tcPr>
            <w:tcW w:w="4986" w:type="pct"/>
          </w:tcPr>
          <w:p w14:paraId="263E8712" w14:textId="6D3B4C08" w:rsidR="00B651BD" w:rsidRPr="00131BB2" w:rsidRDefault="00B651BD" w:rsidP="00ED45EE">
            <w:pPr>
              <w:rPr>
                <w:lang w:val="es-CO"/>
              </w:rPr>
            </w:pPr>
            <w:r w:rsidRPr="00131BB2">
              <w:rPr>
                <w:b/>
                <w:lang w:val="es-CO"/>
              </w:rPr>
              <w:t>Conclusión</w:t>
            </w:r>
            <w:r w:rsidRPr="00131BB2">
              <w:rPr>
                <w:lang w:val="es-CO"/>
              </w:rPr>
              <w:t xml:space="preserve">: </w:t>
            </w:r>
            <w:sdt>
              <w:sdtPr>
                <w:rPr>
                  <w:lang w:val="es-CO"/>
                </w:rPr>
                <w:alias w:val="Conclusion"/>
                <w:tag w:val="Conclusion"/>
                <w:id w:val="156958022"/>
                <w:placeholder>
                  <w:docPart w:val="D70322E9354A45799EACC138D21CC294"/>
                </w:placeholder>
                <w:showingPlcHdr/>
                <w:dropDownList>
                  <w:listItem w:value="Choose an item."/>
                  <w:listItem w:displayText="Brecha de alto riesgo + bandera roja" w:value="Brecha de alto riesgo + bandera roja"/>
                  <w:listItem w:displayText="Brecha de alto riesgo" w:value="Brecha de alto riesgo"/>
                  <w:listItem w:displayText="Brecha de riesgo medio" w:value="Brecha de riesgo medio"/>
                  <w:listItem w:displayText="Brecha de bajo riesgo" w:value="Brecha de bajo riesgo"/>
                  <w:listItem w:displayText="Sin brecha" w:value="Sin brecha"/>
                </w:dropDownList>
              </w:sdtPr>
              <w:sdtEndPr/>
              <w:sdtContent>
                <w:r w:rsidR="00F3549F" w:rsidRPr="00131BB2">
                  <w:rPr>
                    <w:rStyle w:val="PlaceholderText"/>
                    <w:lang w:val="es-CO"/>
                  </w:rPr>
                  <w:t>Choose an item.</w:t>
                </w:r>
              </w:sdtContent>
            </w:sdt>
          </w:p>
        </w:tc>
      </w:tr>
      <w:tr w:rsidR="00736B35" w:rsidRPr="00131BB2" w14:paraId="7414F0B2" w14:textId="77777777" w:rsidTr="00B651BD">
        <w:trPr>
          <w:trHeight w:val="770"/>
        </w:trPr>
        <w:tc>
          <w:tcPr>
            <w:tcW w:w="5000" w:type="pct"/>
            <w:gridSpan w:val="2"/>
          </w:tcPr>
          <w:p w14:paraId="7FD045DB" w14:textId="533076F1" w:rsidR="00736B35" w:rsidRPr="00131BB2" w:rsidRDefault="000B6C6D" w:rsidP="004631DE">
            <w:pPr>
              <w:jc w:val="left"/>
              <w:rPr>
                <w:bCs/>
                <w:lang w:val="es-CO"/>
              </w:rPr>
            </w:pPr>
            <w:r w:rsidRPr="00131BB2">
              <w:rPr>
                <w:b/>
                <w:lang w:val="es-CO"/>
              </w:rPr>
              <w:lastRenderedPageBreak/>
              <w:t>Análisis cualitativo</w:t>
            </w:r>
            <w:r w:rsidR="00F47E0B" w:rsidRPr="00131BB2">
              <w:rPr>
                <w:b/>
                <w:lang w:val="es-CO"/>
              </w:rPr>
              <w:br/>
            </w:r>
          </w:p>
        </w:tc>
      </w:tr>
      <w:tr w:rsidR="00736B35" w:rsidRPr="00131BB2" w14:paraId="6CF7CC96" w14:textId="77777777" w:rsidTr="00B651BD">
        <w:trPr>
          <w:trHeight w:val="856"/>
        </w:trPr>
        <w:tc>
          <w:tcPr>
            <w:tcW w:w="5000" w:type="pct"/>
            <w:gridSpan w:val="2"/>
          </w:tcPr>
          <w:p w14:paraId="72FCF2B4" w14:textId="68972941" w:rsidR="00736B35" w:rsidRPr="00131BB2" w:rsidRDefault="000B6C6D" w:rsidP="004631DE">
            <w:pPr>
              <w:jc w:val="left"/>
              <w:rPr>
                <w:bCs/>
                <w:lang w:val="es-CO"/>
              </w:rPr>
            </w:pPr>
            <w:r w:rsidRPr="00131BB2">
              <w:rPr>
                <w:b/>
                <w:lang w:val="es-CO"/>
              </w:rPr>
              <w:t>Análisis de brechas</w:t>
            </w:r>
            <w:r w:rsidR="00F47E0B" w:rsidRPr="00131BB2">
              <w:rPr>
                <w:b/>
                <w:lang w:val="es-CO"/>
              </w:rPr>
              <w:br/>
            </w:r>
          </w:p>
        </w:tc>
      </w:tr>
      <w:tr w:rsidR="00736B35" w:rsidRPr="00131BB2" w14:paraId="629A1F43" w14:textId="77777777" w:rsidTr="00B651BD">
        <w:trPr>
          <w:trHeight w:val="526"/>
        </w:trPr>
        <w:tc>
          <w:tcPr>
            <w:tcW w:w="5000" w:type="pct"/>
            <w:gridSpan w:val="2"/>
          </w:tcPr>
          <w:p w14:paraId="6F747ADB" w14:textId="12A9EA04" w:rsidR="00736B35" w:rsidRPr="00131BB2" w:rsidRDefault="000B6C6D" w:rsidP="004631DE">
            <w:pPr>
              <w:jc w:val="left"/>
              <w:rPr>
                <w:bCs/>
                <w:lang w:val="es-CO"/>
              </w:rPr>
            </w:pPr>
            <w:r w:rsidRPr="00131BB2">
              <w:rPr>
                <w:b/>
                <w:lang w:val="es-CO"/>
              </w:rPr>
              <w:t>Recomendaciones</w:t>
            </w:r>
            <w:r w:rsidR="00F47E0B" w:rsidRPr="00131BB2">
              <w:rPr>
                <w:b/>
                <w:lang w:val="es-CO"/>
              </w:rPr>
              <w:br/>
            </w:r>
          </w:p>
        </w:tc>
      </w:tr>
      <w:tr w:rsidR="00736B35" w:rsidRPr="002954F6" w14:paraId="3C08CBF6" w14:textId="77777777" w:rsidTr="00B651BD">
        <w:trPr>
          <w:trHeight w:val="526"/>
        </w:trPr>
        <w:tc>
          <w:tcPr>
            <w:tcW w:w="5000" w:type="pct"/>
            <w:gridSpan w:val="2"/>
            <w:shd w:val="clear" w:color="auto" w:fill="C2FAEA" w:themeFill="accent2" w:themeFillTint="33"/>
          </w:tcPr>
          <w:p w14:paraId="3240A669" w14:textId="6980425E" w:rsidR="00736B35" w:rsidRPr="00131BB2" w:rsidRDefault="000B6C6D" w:rsidP="002D369B">
            <w:pPr>
              <w:rPr>
                <w:b/>
                <w:lang w:val="es-CO"/>
              </w:rPr>
            </w:pPr>
            <w:r w:rsidRPr="00131BB2">
              <w:rPr>
                <w:b/>
                <w:lang w:val="es-CO"/>
              </w:rPr>
              <w:t xml:space="preserve">Criterio de evaluación </w:t>
            </w:r>
            <w:r w:rsidR="00297B27" w:rsidRPr="00131BB2">
              <w:rPr>
                <w:b/>
                <w:lang w:val="es-CO"/>
              </w:rPr>
              <w:t>5(c)(</w:t>
            </w:r>
            <w:r w:rsidR="00736B35" w:rsidRPr="00131BB2">
              <w:rPr>
                <w:b/>
                <w:lang w:val="es-CO"/>
              </w:rPr>
              <w:t>b):</w:t>
            </w:r>
          </w:p>
          <w:p w14:paraId="753CE421" w14:textId="4EC24102" w:rsidR="00736B35" w:rsidRPr="00131BB2" w:rsidRDefault="00C4351E" w:rsidP="002D369B">
            <w:pPr>
              <w:rPr>
                <w:b/>
                <w:lang w:val="es-CO"/>
              </w:rPr>
            </w:pPr>
            <w:r w:rsidRPr="00131BB2">
              <w:rPr>
                <w:lang w:val="es-CO"/>
              </w:rPr>
              <w:t xml:space="preserve">El financiamiento se encuentra asegurado por el marco legal/regulatorio </w:t>
            </w:r>
            <w:r w:rsidR="00ED62FE">
              <w:rPr>
                <w:lang w:val="es-CO"/>
              </w:rPr>
              <w:t>para</w:t>
            </w:r>
            <w:r w:rsidRPr="00131BB2">
              <w:rPr>
                <w:lang w:val="es-CO"/>
              </w:rPr>
              <w:t xml:space="preserve"> garantizar la correcta asignación de personal y la independencia de la función</w:t>
            </w:r>
            <w:r w:rsidR="00736B35" w:rsidRPr="00131BB2">
              <w:rPr>
                <w:lang w:val="es-CO"/>
              </w:rPr>
              <w:t>.</w:t>
            </w:r>
          </w:p>
        </w:tc>
      </w:tr>
      <w:tr w:rsidR="00B651BD" w:rsidRPr="00131BB2" w14:paraId="5532BC51" w14:textId="77777777" w:rsidTr="00B651BD">
        <w:trPr>
          <w:gridAfter w:val="1"/>
          <w:wAfter w:w="14" w:type="pct"/>
          <w:trHeight w:val="366"/>
        </w:trPr>
        <w:tc>
          <w:tcPr>
            <w:tcW w:w="4986" w:type="pct"/>
          </w:tcPr>
          <w:p w14:paraId="4FF06A81" w14:textId="6B9DFD2D" w:rsidR="00B651BD" w:rsidRPr="00131BB2" w:rsidRDefault="00B651BD" w:rsidP="00ED45EE">
            <w:pPr>
              <w:rPr>
                <w:lang w:val="es-CO"/>
              </w:rPr>
            </w:pPr>
            <w:r w:rsidRPr="00131BB2">
              <w:rPr>
                <w:b/>
                <w:lang w:val="es-CO"/>
              </w:rPr>
              <w:t>Conclusión</w:t>
            </w:r>
            <w:r w:rsidRPr="00131BB2">
              <w:rPr>
                <w:lang w:val="es-CO"/>
              </w:rPr>
              <w:t xml:space="preserve">: </w:t>
            </w:r>
            <w:sdt>
              <w:sdtPr>
                <w:rPr>
                  <w:lang w:val="es-CO"/>
                </w:rPr>
                <w:alias w:val="Conclusion"/>
                <w:tag w:val="Conclusion"/>
                <w:id w:val="313075946"/>
                <w:placeholder>
                  <w:docPart w:val="26780AE1CEB34BB4879714174EE106FD"/>
                </w:placeholder>
                <w:showingPlcHdr/>
                <w:dropDownList>
                  <w:listItem w:value="Choose an item."/>
                  <w:listItem w:displayText="Brecha de alto riesgo + bandera roja" w:value="Brecha de alto riesgo + bandera roja"/>
                  <w:listItem w:displayText="Brecha de alto riesgo" w:value="Brecha de alto riesgo"/>
                  <w:listItem w:displayText="Brecha de riesgo medio" w:value="Brecha de riesgo medio"/>
                  <w:listItem w:displayText="Brecha de bajo riesgo" w:value="Brecha de bajo riesgo"/>
                  <w:listItem w:displayText="Sin brecha" w:value="Sin brecha"/>
                </w:dropDownList>
              </w:sdtPr>
              <w:sdtEndPr/>
              <w:sdtContent>
                <w:r w:rsidR="00F3549F" w:rsidRPr="00131BB2">
                  <w:rPr>
                    <w:rStyle w:val="PlaceholderText"/>
                    <w:lang w:val="es-CO"/>
                  </w:rPr>
                  <w:t>Choose an item.</w:t>
                </w:r>
              </w:sdtContent>
            </w:sdt>
          </w:p>
        </w:tc>
      </w:tr>
      <w:tr w:rsidR="00736B35" w:rsidRPr="00131BB2" w14:paraId="48D7422F" w14:textId="77777777" w:rsidTr="00B651BD">
        <w:trPr>
          <w:trHeight w:val="526"/>
        </w:trPr>
        <w:tc>
          <w:tcPr>
            <w:tcW w:w="5000" w:type="pct"/>
            <w:gridSpan w:val="2"/>
          </w:tcPr>
          <w:p w14:paraId="669DA531" w14:textId="628D2CAF" w:rsidR="00736B35" w:rsidRPr="00131BB2" w:rsidRDefault="000B6C6D" w:rsidP="004631DE">
            <w:pPr>
              <w:jc w:val="left"/>
              <w:rPr>
                <w:bCs/>
                <w:lang w:val="es-CO"/>
              </w:rPr>
            </w:pPr>
            <w:r w:rsidRPr="00131BB2">
              <w:rPr>
                <w:b/>
                <w:lang w:val="es-CO"/>
              </w:rPr>
              <w:t>Análisis cualitativo</w:t>
            </w:r>
            <w:r w:rsidR="00F47E0B" w:rsidRPr="00131BB2">
              <w:rPr>
                <w:b/>
                <w:lang w:val="es-CO"/>
              </w:rPr>
              <w:br/>
            </w:r>
          </w:p>
        </w:tc>
      </w:tr>
      <w:tr w:rsidR="00736B35" w:rsidRPr="00131BB2" w14:paraId="2D4EAB4A" w14:textId="77777777" w:rsidTr="00B651BD">
        <w:trPr>
          <w:trHeight w:val="526"/>
        </w:trPr>
        <w:tc>
          <w:tcPr>
            <w:tcW w:w="5000" w:type="pct"/>
            <w:gridSpan w:val="2"/>
          </w:tcPr>
          <w:p w14:paraId="099B7E73" w14:textId="6796506F" w:rsidR="00736B35" w:rsidRPr="00131BB2" w:rsidRDefault="000B6C6D" w:rsidP="004631DE">
            <w:pPr>
              <w:jc w:val="left"/>
              <w:rPr>
                <w:bCs/>
                <w:lang w:val="es-CO"/>
              </w:rPr>
            </w:pPr>
            <w:r w:rsidRPr="00131BB2">
              <w:rPr>
                <w:b/>
                <w:lang w:val="es-CO"/>
              </w:rPr>
              <w:t>Análisis de brechas</w:t>
            </w:r>
            <w:r w:rsidR="00F47E0B" w:rsidRPr="00131BB2">
              <w:rPr>
                <w:b/>
                <w:lang w:val="es-CO"/>
              </w:rPr>
              <w:br/>
            </w:r>
          </w:p>
        </w:tc>
      </w:tr>
      <w:tr w:rsidR="00736B35" w:rsidRPr="00131BB2" w14:paraId="703EE2E6" w14:textId="77777777" w:rsidTr="00B651BD">
        <w:trPr>
          <w:trHeight w:val="526"/>
        </w:trPr>
        <w:tc>
          <w:tcPr>
            <w:tcW w:w="5000" w:type="pct"/>
            <w:gridSpan w:val="2"/>
          </w:tcPr>
          <w:p w14:paraId="3A5BD674" w14:textId="3DE9B777" w:rsidR="00736B35" w:rsidRPr="00131BB2" w:rsidRDefault="000B6C6D" w:rsidP="004631DE">
            <w:pPr>
              <w:jc w:val="left"/>
              <w:rPr>
                <w:bCs/>
                <w:lang w:val="es-CO"/>
              </w:rPr>
            </w:pPr>
            <w:r w:rsidRPr="00131BB2">
              <w:rPr>
                <w:b/>
                <w:lang w:val="es-CO"/>
              </w:rPr>
              <w:t>Recomendaciones</w:t>
            </w:r>
            <w:r w:rsidR="00F47E0B" w:rsidRPr="00131BB2">
              <w:rPr>
                <w:b/>
                <w:lang w:val="es-CO"/>
              </w:rPr>
              <w:br/>
            </w:r>
          </w:p>
        </w:tc>
      </w:tr>
      <w:tr w:rsidR="00736B35" w:rsidRPr="002954F6" w14:paraId="423C17BF" w14:textId="77777777" w:rsidTr="00B651BD">
        <w:trPr>
          <w:trHeight w:val="526"/>
        </w:trPr>
        <w:tc>
          <w:tcPr>
            <w:tcW w:w="5000" w:type="pct"/>
            <w:gridSpan w:val="2"/>
            <w:shd w:val="clear" w:color="auto" w:fill="C2FAEA" w:themeFill="accent2" w:themeFillTint="33"/>
          </w:tcPr>
          <w:p w14:paraId="3262BBC6" w14:textId="04315748" w:rsidR="00736B35" w:rsidRPr="00131BB2" w:rsidRDefault="000B6C6D" w:rsidP="002D369B">
            <w:pPr>
              <w:rPr>
                <w:b/>
                <w:lang w:val="es-CO"/>
              </w:rPr>
            </w:pPr>
            <w:r w:rsidRPr="00131BB2">
              <w:rPr>
                <w:b/>
                <w:lang w:val="es-CO"/>
              </w:rPr>
              <w:t xml:space="preserve">Criterio de evaluación </w:t>
            </w:r>
            <w:r w:rsidR="00297B27" w:rsidRPr="00131BB2">
              <w:rPr>
                <w:b/>
                <w:lang w:val="es-CO"/>
              </w:rPr>
              <w:t>5(c)(</w:t>
            </w:r>
            <w:r w:rsidR="00736B35" w:rsidRPr="00131BB2">
              <w:rPr>
                <w:b/>
                <w:lang w:val="es-CO"/>
              </w:rPr>
              <w:t>c):</w:t>
            </w:r>
          </w:p>
          <w:p w14:paraId="10CA76CC" w14:textId="7320D1AD" w:rsidR="00736B35" w:rsidRPr="00131BB2" w:rsidRDefault="00C4351E" w:rsidP="002D369B">
            <w:pPr>
              <w:rPr>
                <w:b/>
                <w:lang w:val="es-CO"/>
              </w:rPr>
            </w:pPr>
            <w:r w:rsidRPr="00131BB2">
              <w:rPr>
                <w:lang w:val="es-CO"/>
              </w:rPr>
              <w:t>La organización interna, la autoridad y la dotación de personal de la institución son suficientes y consistentes con las responsabilidades</w:t>
            </w:r>
            <w:r w:rsidR="00736B35" w:rsidRPr="00131BB2">
              <w:rPr>
                <w:lang w:val="es-CO"/>
              </w:rPr>
              <w:t>.</w:t>
            </w:r>
          </w:p>
        </w:tc>
      </w:tr>
      <w:tr w:rsidR="00B651BD" w:rsidRPr="00131BB2" w14:paraId="77DCA13D" w14:textId="77777777" w:rsidTr="00B651BD">
        <w:trPr>
          <w:gridAfter w:val="1"/>
          <w:wAfter w:w="14" w:type="pct"/>
          <w:trHeight w:val="366"/>
        </w:trPr>
        <w:tc>
          <w:tcPr>
            <w:tcW w:w="4986" w:type="pct"/>
          </w:tcPr>
          <w:p w14:paraId="737558CD" w14:textId="0A3E4E78" w:rsidR="00B651BD" w:rsidRPr="00131BB2" w:rsidRDefault="00B651BD" w:rsidP="00ED45EE">
            <w:pPr>
              <w:rPr>
                <w:lang w:val="es-CO"/>
              </w:rPr>
            </w:pPr>
            <w:r w:rsidRPr="00131BB2">
              <w:rPr>
                <w:b/>
                <w:lang w:val="es-CO"/>
              </w:rPr>
              <w:t>Conclusión</w:t>
            </w:r>
            <w:r w:rsidRPr="00131BB2">
              <w:rPr>
                <w:lang w:val="es-CO"/>
              </w:rPr>
              <w:t xml:space="preserve">: </w:t>
            </w:r>
            <w:sdt>
              <w:sdtPr>
                <w:rPr>
                  <w:lang w:val="es-CO"/>
                </w:rPr>
                <w:alias w:val="Conclusion"/>
                <w:tag w:val="Conclusion"/>
                <w:id w:val="1402175616"/>
                <w:placeholder>
                  <w:docPart w:val="D6C518FB1E21422CA4BFA48CC1AA5BCD"/>
                </w:placeholder>
                <w:showingPlcHdr/>
                <w:dropDownList>
                  <w:listItem w:value="Choose an item."/>
                  <w:listItem w:displayText="Brecha de alto riesgo + bandera roja" w:value="Brecha de alto riesgo + bandera roja"/>
                  <w:listItem w:displayText="Brecha de alto riesgo" w:value="Brecha de alto riesgo"/>
                  <w:listItem w:displayText="Brecha de riesgo medio" w:value="Brecha de riesgo medio"/>
                  <w:listItem w:displayText="Brecha de bajo riesgo" w:value="Brecha de bajo riesgo"/>
                  <w:listItem w:displayText="Sin brecha" w:value="Sin brecha"/>
                </w:dropDownList>
              </w:sdtPr>
              <w:sdtEndPr/>
              <w:sdtContent>
                <w:r w:rsidR="00F3549F" w:rsidRPr="00131BB2">
                  <w:rPr>
                    <w:rStyle w:val="PlaceholderText"/>
                    <w:lang w:val="es-CO"/>
                  </w:rPr>
                  <w:t>Choose an item.</w:t>
                </w:r>
              </w:sdtContent>
            </w:sdt>
          </w:p>
        </w:tc>
      </w:tr>
      <w:tr w:rsidR="00736B35" w:rsidRPr="00131BB2" w14:paraId="3D87692C" w14:textId="77777777" w:rsidTr="00B651BD">
        <w:trPr>
          <w:trHeight w:val="526"/>
        </w:trPr>
        <w:tc>
          <w:tcPr>
            <w:tcW w:w="5000" w:type="pct"/>
            <w:gridSpan w:val="2"/>
          </w:tcPr>
          <w:p w14:paraId="570031E8" w14:textId="74FB5FBC" w:rsidR="00736B35" w:rsidRPr="00131BB2" w:rsidRDefault="000B6C6D" w:rsidP="004631DE">
            <w:pPr>
              <w:jc w:val="left"/>
              <w:rPr>
                <w:bCs/>
                <w:lang w:val="es-CO"/>
              </w:rPr>
            </w:pPr>
            <w:r w:rsidRPr="00131BB2">
              <w:rPr>
                <w:b/>
                <w:lang w:val="es-CO"/>
              </w:rPr>
              <w:t>Análisis cualitativo</w:t>
            </w:r>
            <w:r w:rsidR="00F47E0B" w:rsidRPr="00131BB2">
              <w:rPr>
                <w:b/>
                <w:lang w:val="es-CO"/>
              </w:rPr>
              <w:br/>
            </w:r>
          </w:p>
        </w:tc>
      </w:tr>
      <w:tr w:rsidR="00736B35" w:rsidRPr="00131BB2" w14:paraId="6CA1FE09" w14:textId="77777777" w:rsidTr="00B651BD">
        <w:trPr>
          <w:trHeight w:val="526"/>
        </w:trPr>
        <w:tc>
          <w:tcPr>
            <w:tcW w:w="5000" w:type="pct"/>
            <w:gridSpan w:val="2"/>
          </w:tcPr>
          <w:p w14:paraId="1A19D8E1" w14:textId="3F164946" w:rsidR="00736B35" w:rsidRPr="00131BB2" w:rsidRDefault="000B6C6D" w:rsidP="004631DE">
            <w:pPr>
              <w:jc w:val="left"/>
              <w:rPr>
                <w:bCs/>
                <w:lang w:val="es-CO"/>
              </w:rPr>
            </w:pPr>
            <w:r w:rsidRPr="00131BB2">
              <w:rPr>
                <w:b/>
                <w:lang w:val="es-CO"/>
              </w:rPr>
              <w:t>Análisis de brechas</w:t>
            </w:r>
            <w:r w:rsidR="00F47E0B" w:rsidRPr="00131BB2">
              <w:rPr>
                <w:b/>
                <w:lang w:val="es-CO"/>
              </w:rPr>
              <w:br/>
            </w:r>
          </w:p>
        </w:tc>
      </w:tr>
      <w:tr w:rsidR="00736B35" w:rsidRPr="00131BB2" w14:paraId="65E6CC43" w14:textId="77777777" w:rsidTr="00B651BD">
        <w:trPr>
          <w:trHeight w:val="526"/>
        </w:trPr>
        <w:tc>
          <w:tcPr>
            <w:tcW w:w="5000" w:type="pct"/>
            <w:gridSpan w:val="2"/>
          </w:tcPr>
          <w:p w14:paraId="7530A2E9" w14:textId="11841721" w:rsidR="00736B35" w:rsidRPr="00131BB2" w:rsidRDefault="000B6C6D" w:rsidP="004631DE">
            <w:pPr>
              <w:jc w:val="left"/>
              <w:rPr>
                <w:bCs/>
                <w:lang w:val="es-CO"/>
              </w:rPr>
            </w:pPr>
            <w:r w:rsidRPr="00131BB2">
              <w:rPr>
                <w:b/>
                <w:lang w:val="es-CO"/>
              </w:rPr>
              <w:t>Recomendaciones</w:t>
            </w:r>
            <w:r w:rsidR="00F47E0B" w:rsidRPr="00131BB2">
              <w:rPr>
                <w:b/>
                <w:lang w:val="es-CO"/>
              </w:rPr>
              <w:br/>
            </w:r>
          </w:p>
        </w:tc>
      </w:tr>
      <w:tr w:rsidR="002D369B" w:rsidRPr="00131BB2" w14:paraId="00A4F60C" w14:textId="77777777" w:rsidTr="00B651BD">
        <w:trPr>
          <w:gridAfter w:val="1"/>
          <w:wAfter w:w="14" w:type="pct"/>
          <w:trHeight w:val="527"/>
        </w:trPr>
        <w:tc>
          <w:tcPr>
            <w:tcW w:w="4986" w:type="pct"/>
            <w:shd w:val="clear" w:color="auto" w:fill="49F1C1" w:themeFill="accent2" w:themeFillTint="99"/>
          </w:tcPr>
          <w:p w14:paraId="7C25DF8D" w14:textId="095EF0D0" w:rsidR="002D369B" w:rsidRPr="00131BB2" w:rsidRDefault="000B6C6D" w:rsidP="002D369B">
            <w:pPr>
              <w:jc w:val="center"/>
              <w:rPr>
                <w:b/>
                <w:lang w:val="es-CO"/>
              </w:rPr>
            </w:pPr>
            <w:r w:rsidRPr="00131BB2">
              <w:rPr>
                <w:b/>
                <w:lang w:val="es-CO"/>
              </w:rPr>
              <w:t>Subindicador</w:t>
            </w:r>
            <w:r w:rsidR="002D369B" w:rsidRPr="00131BB2">
              <w:rPr>
                <w:b/>
                <w:lang w:val="es-CO"/>
              </w:rPr>
              <w:t xml:space="preserve"> 5(d) </w:t>
            </w:r>
          </w:p>
          <w:p w14:paraId="56AE8804" w14:textId="3751C108" w:rsidR="002D369B" w:rsidRPr="00131BB2" w:rsidRDefault="00C4351E" w:rsidP="002D369B">
            <w:pPr>
              <w:tabs>
                <w:tab w:val="left" w:pos="1217"/>
              </w:tabs>
              <w:spacing w:line="0" w:lineRule="atLeast"/>
              <w:jc w:val="center"/>
              <w:rPr>
                <w:b/>
                <w:lang w:val="es-CO"/>
              </w:rPr>
            </w:pPr>
            <w:r w:rsidRPr="00131BB2">
              <w:rPr>
                <w:b/>
                <w:lang w:val="es-CO"/>
              </w:rPr>
              <w:t>Evitar los conflictos de intereses</w:t>
            </w:r>
          </w:p>
        </w:tc>
      </w:tr>
      <w:tr w:rsidR="00736B35" w:rsidRPr="00966F2A" w14:paraId="4234055C" w14:textId="77777777" w:rsidTr="00B651BD">
        <w:trPr>
          <w:gridAfter w:val="1"/>
          <w:wAfter w:w="14" w:type="pct"/>
          <w:trHeight w:val="299"/>
        </w:trPr>
        <w:tc>
          <w:tcPr>
            <w:tcW w:w="4986" w:type="pct"/>
            <w:shd w:val="clear" w:color="auto" w:fill="C2FAEA" w:themeFill="accent2" w:themeFillTint="33"/>
          </w:tcPr>
          <w:p w14:paraId="68918697" w14:textId="319AE49F" w:rsidR="00736B35" w:rsidRPr="00131BB2" w:rsidRDefault="000B6C6D" w:rsidP="002D369B">
            <w:pPr>
              <w:rPr>
                <w:b/>
                <w:lang w:val="es-CO"/>
              </w:rPr>
            </w:pPr>
            <w:r w:rsidRPr="00131BB2">
              <w:rPr>
                <w:b/>
                <w:lang w:val="es-CO"/>
              </w:rPr>
              <w:t xml:space="preserve">Criterio de evaluación </w:t>
            </w:r>
            <w:r w:rsidR="00736B35" w:rsidRPr="00131BB2">
              <w:rPr>
                <w:b/>
                <w:lang w:val="es-CO"/>
              </w:rPr>
              <w:t>5</w:t>
            </w:r>
            <w:r w:rsidR="00196D86" w:rsidRPr="00131BB2">
              <w:rPr>
                <w:b/>
                <w:lang w:val="es-CO"/>
              </w:rPr>
              <w:t>(d)</w:t>
            </w:r>
            <w:r w:rsidR="00736B35" w:rsidRPr="00131BB2">
              <w:rPr>
                <w:b/>
                <w:lang w:val="es-CO"/>
              </w:rPr>
              <w:t>(a):</w:t>
            </w:r>
          </w:p>
          <w:p w14:paraId="31E53BCD" w14:textId="1A4112BF" w:rsidR="00736B35" w:rsidRPr="00131BB2" w:rsidRDefault="00C4351E" w:rsidP="002D369B">
            <w:pPr>
              <w:rPr>
                <w:b/>
                <w:lang w:val="es-CO"/>
              </w:rPr>
            </w:pPr>
            <w:r w:rsidRPr="00131BB2">
              <w:rPr>
                <w:lang w:val="es-CO"/>
              </w:rPr>
              <w:t>La institución normativa/regulatoria está libre de conflictos de inter</w:t>
            </w:r>
            <w:r w:rsidR="00ED62FE">
              <w:rPr>
                <w:lang w:val="es-CO"/>
              </w:rPr>
              <w:t>eses</w:t>
            </w:r>
            <w:r w:rsidR="00736B35" w:rsidRPr="00131BB2">
              <w:rPr>
                <w:lang w:val="es-CO"/>
              </w:rPr>
              <w:t>.</w:t>
            </w:r>
            <w:r w:rsidR="00C0298F" w:rsidRPr="00131BB2">
              <w:rPr>
                <w:lang w:val="es-CO"/>
              </w:rPr>
              <w:t xml:space="preserve"> </w:t>
            </w:r>
            <w:r w:rsidR="00736B35" w:rsidRPr="00131BB2">
              <w:rPr>
                <w:lang w:val="es-CO"/>
              </w:rPr>
              <w:t>*</w:t>
            </w:r>
          </w:p>
        </w:tc>
      </w:tr>
      <w:tr w:rsidR="00B651BD" w:rsidRPr="00131BB2" w14:paraId="215B1450" w14:textId="77777777" w:rsidTr="00203625">
        <w:trPr>
          <w:gridAfter w:val="1"/>
          <w:wAfter w:w="14" w:type="pct"/>
          <w:trHeight w:val="366"/>
        </w:trPr>
        <w:tc>
          <w:tcPr>
            <w:tcW w:w="4986" w:type="pct"/>
          </w:tcPr>
          <w:p w14:paraId="2E9EE8F0" w14:textId="67BA3DD7" w:rsidR="00B651BD" w:rsidRPr="00131BB2" w:rsidRDefault="00B651BD" w:rsidP="00ED45EE">
            <w:pPr>
              <w:rPr>
                <w:lang w:val="es-CO"/>
              </w:rPr>
            </w:pPr>
            <w:r w:rsidRPr="00131BB2">
              <w:rPr>
                <w:b/>
                <w:lang w:val="es-CO"/>
              </w:rPr>
              <w:t>Conclusión</w:t>
            </w:r>
            <w:r w:rsidRPr="00131BB2">
              <w:rPr>
                <w:lang w:val="es-CO"/>
              </w:rPr>
              <w:t xml:space="preserve">: </w:t>
            </w:r>
            <w:sdt>
              <w:sdtPr>
                <w:rPr>
                  <w:lang w:val="es-CO"/>
                </w:rPr>
                <w:alias w:val="Conclusion"/>
                <w:tag w:val="Conclusion"/>
                <w:id w:val="1484115353"/>
                <w:placeholder>
                  <w:docPart w:val="1E165C1A007D45D6AA823BB456709481"/>
                </w:placeholder>
                <w:showingPlcHdr/>
                <w:dropDownList>
                  <w:listItem w:value="Choose an item."/>
                  <w:listItem w:displayText="Brecha de alto riesgo + bandera roja" w:value="Brecha de alto riesgo + bandera roja"/>
                  <w:listItem w:displayText="Brecha de alto riesgo" w:value="Brecha de alto riesgo"/>
                  <w:listItem w:displayText="Brecha de riesgo medio" w:value="Brecha de riesgo medio"/>
                  <w:listItem w:displayText="Brecha de bajo riesgo" w:value="Brecha de bajo riesgo"/>
                  <w:listItem w:displayText="Sin brecha" w:value="Sin brecha"/>
                </w:dropDownList>
              </w:sdtPr>
              <w:sdtEndPr/>
              <w:sdtContent>
                <w:r w:rsidR="00F3549F" w:rsidRPr="00131BB2">
                  <w:rPr>
                    <w:rStyle w:val="PlaceholderText"/>
                    <w:lang w:val="es-CO"/>
                  </w:rPr>
                  <w:t>Choose an item.</w:t>
                </w:r>
              </w:sdtContent>
            </w:sdt>
          </w:p>
        </w:tc>
      </w:tr>
      <w:tr w:rsidR="00736B35" w:rsidRPr="00131BB2" w14:paraId="3FF9E0B1" w14:textId="77777777" w:rsidTr="00B651BD">
        <w:trPr>
          <w:gridAfter w:val="1"/>
          <w:wAfter w:w="14" w:type="pct"/>
          <w:trHeight w:val="770"/>
        </w:trPr>
        <w:tc>
          <w:tcPr>
            <w:tcW w:w="4986" w:type="pct"/>
          </w:tcPr>
          <w:p w14:paraId="2EC7BF12" w14:textId="5974A0AC" w:rsidR="00736B35" w:rsidRPr="00131BB2" w:rsidRDefault="000B6C6D" w:rsidP="004631DE">
            <w:pPr>
              <w:jc w:val="left"/>
              <w:rPr>
                <w:bCs/>
                <w:lang w:val="es-CO"/>
              </w:rPr>
            </w:pPr>
            <w:r w:rsidRPr="00131BB2">
              <w:rPr>
                <w:b/>
                <w:lang w:val="es-CO"/>
              </w:rPr>
              <w:t>Análisis cualitativo</w:t>
            </w:r>
            <w:r w:rsidR="00F47E0B" w:rsidRPr="00131BB2">
              <w:rPr>
                <w:b/>
                <w:lang w:val="es-CO"/>
              </w:rPr>
              <w:br/>
            </w:r>
          </w:p>
        </w:tc>
      </w:tr>
      <w:tr w:rsidR="00736B35" w:rsidRPr="00131BB2" w14:paraId="2B9848D4" w14:textId="77777777" w:rsidTr="00B651BD">
        <w:trPr>
          <w:gridAfter w:val="1"/>
          <w:wAfter w:w="14" w:type="pct"/>
          <w:trHeight w:val="869"/>
        </w:trPr>
        <w:tc>
          <w:tcPr>
            <w:tcW w:w="4986" w:type="pct"/>
            <w:shd w:val="clear" w:color="auto" w:fill="D9D9D9" w:themeFill="background1" w:themeFillShade="D9"/>
          </w:tcPr>
          <w:p w14:paraId="3DC934BB" w14:textId="1355AF9E" w:rsidR="00736B35" w:rsidRPr="00131BB2" w:rsidRDefault="005B5A9B" w:rsidP="002D369B">
            <w:pPr>
              <w:rPr>
                <w:b/>
                <w:lang w:val="es-CO"/>
              </w:rPr>
            </w:pPr>
            <w:r w:rsidRPr="00131BB2">
              <w:rPr>
                <w:b/>
                <w:lang w:val="es-CO"/>
              </w:rPr>
              <w:t>Análisis cuantitativo</w:t>
            </w:r>
            <w:r w:rsidR="00736B35" w:rsidRPr="00131BB2">
              <w:rPr>
                <w:b/>
                <w:lang w:val="es-CO"/>
              </w:rPr>
              <w:t xml:space="preserve"> </w:t>
            </w:r>
          </w:p>
          <w:p w14:paraId="2346A07C" w14:textId="77777777" w:rsidR="00736B35" w:rsidRPr="00131BB2" w:rsidRDefault="00736B35" w:rsidP="002D369B">
            <w:pPr>
              <w:rPr>
                <w:b/>
                <w:lang w:val="es-CO"/>
              </w:rPr>
            </w:pPr>
          </w:p>
          <w:p w14:paraId="3727EABE" w14:textId="52E93A2C" w:rsidR="00C4351E" w:rsidRPr="00131BB2" w:rsidRDefault="00C4351E" w:rsidP="00C4351E">
            <w:pPr>
              <w:rPr>
                <w:bCs/>
                <w:i/>
                <w:iCs/>
                <w:lang w:val="es-CO"/>
              </w:rPr>
            </w:pPr>
            <w:r w:rsidRPr="00131BB2">
              <w:rPr>
                <w:bCs/>
                <w:i/>
                <w:iCs/>
                <w:lang w:val="es-CO"/>
              </w:rPr>
              <w:t>*Indicador cuantitativo para sustanciar la evaluación del subindicador 5(d), criterio de evaluación (a):</w:t>
            </w:r>
          </w:p>
          <w:p w14:paraId="1B1C30FA" w14:textId="4D0A2EC4" w:rsidR="00C4351E" w:rsidRPr="008000E5" w:rsidRDefault="00C4351E" w:rsidP="008000E5">
            <w:pPr>
              <w:pStyle w:val="ListParagraph"/>
              <w:numPr>
                <w:ilvl w:val="0"/>
                <w:numId w:val="19"/>
              </w:numPr>
              <w:rPr>
                <w:bCs/>
                <w:i/>
                <w:iCs/>
                <w:lang w:val="es-CO"/>
              </w:rPr>
            </w:pPr>
            <w:r w:rsidRPr="008000E5">
              <w:rPr>
                <w:bCs/>
                <w:i/>
                <w:iCs/>
                <w:lang w:val="es-CO"/>
              </w:rPr>
              <w:t xml:space="preserve">Percepción de que la institución normativa/regulatoria está libre de conflictos de intereses (en porcentaje de respuestas). </w:t>
            </w:r>
          </w:p>
          <w:p w14:paraId="767BFA7C" w14:textId="16513768" w:rsidR="00763EFE" w:rsidRPr="00131BB2" w:rsidRDefault="00C4351E" w:rsidP="00C4351E">
            <w:pPr>
              <w:rPr>
                <w:b/>
                <w:lang w:val="es-CO"/>
              </w:rPr>
            </w:pPr>
            <w:r w:rsidRPr="00131BB2">
              <w:rPr>
                <w:bCs/>
                <w:i/>
                <w:iCs/>
                <w:lang w:val="es-CO"/>
              </w:rPr>
              <w:t>Fuente: Encuesta.</w:t>
            </w:r>
            <w:r w:rsidR="00083255" w:rsidRPr="00131BB2">
              <w:rPr>
                <w:bCs/>
                <w:i/>
                <w:iCs/>
                <w:lang w:val="es-CO"/>
              </w:rPr>
              <w:t xml:space="preserve"> </w:t>
            </w:r>
          </w:p>
          <w:p w14:paraId="672CBBAB" w14:textId="77777777" w:rsidR="00763EFE" w:rsidRPr="00131BB2" w:rsidRDefault="00763EFE" w:rsidP="002D369B">
            <w:pPr>
              <w:rPr>
                <w:bCs/>
                <w:lang w:val="es-CO"/>
              </w:rPr>
            </w:pPr>
          </w:p>
          <w:p w14:paraId="27420A77" w14:textId="5BD07531" w:rsidR="00C4351E" w:rsidRPr="00131BB2" w:rsidRDefault="00C4351E" w:rsidP="002D369B">
            <w:pPr>
              <w:rPr>
                <w:bCs/>
                <w:lang w:val="es-CO"/>
              </w:rPr>
            </w:pPr>
          </w:p>
        </w:tc>
      </w:tr>
      <w:tr w:rsidR="00736B35" w:rsidRPr="00131BB2" w14:paraId="6E886AA5" w14:textId="77777777" w:rsidTr="00B651BD">
        <w:trPr>
          <w:gridAfter w:val="1"/>
          <w:wAfter w:w="14" w:type="pct"/>
          <w:trHeight w:val="856"/>
        </w:trPr>
        <w:tc>
          <w:tcPr>
            <w:tcW w:w="4986" w:type="pct"/>
          </w:tcPr>
          <w:p w14:paraId="7872FE08" w14:textId="435683A4" w:rsidR="00736B35" w:rsidRPr="00131BB2" w:rsidRDefault="000B6C6D" w:rsidP="004631DE">
            <w:pPr>
              <w:jc w:val="left"/>
              <w:rPr>
                <w:bCs/>
                <w:lang w:val="es-CO"/>
              </w:rPr>
            </w:pPr>
            <w:r w:rsidRPr="00131BB2">
              <w:rPr>
                <w:b/>
                <w:lang w:val="es-CO"/>
              </w:rPr>
              <w:t>Análisis de brechas</w:t>
            </w:r>
            <w:r w:rsidR="00F47E0B" w:rsidRPr="00131BB2">
              <w:rPr>
                <w:b/>
                <w:lang w:val="es-CO"/>
              </w:rPr>
              <w:br/>
            </w:r>
          </w:p>
        </w:tc>
      </w:tr>
      <w:tr w:rsidR="00736B35" w:rsidRPr="00131BB2" w14:paraId="1F90B5AB" w14:textId="77777777" w:rsidTr="00B651BD">
        <w:trPr>
          <w:gridAfter w:val="1"/>
          <w:wAfter w:w="14" w:type="pct"/>
          <w:trHeight w:val="526"/>
        </w:trPr>
        <w:tc>
          <w:tcPr>
            <w:tcW w:w="4986" w:type="pct"/>
          </w:tcPr>
          <w:p w14:paraId="25393AC7" w14:textId="0A4AA6B7" w:rsidR="00736B35" w:rsidRPr="00131BB2" w:rsidRDefault="000B6C6D" w:rsidP="004631DE">
            <w:pPr>
              <w:jc w:val="left"/>
              <w:rPr>
                <w:bCs/>
                <w:lang w:val="es-CO"/>
              </w:rPr>
            </w:pPr>
            <w:r w:rsidRPr="00131BB2">
              <w:rPr>
                <w:b/>
                <w:lang w:val="es-CO"/>
              </w:rPr>
              <w:t>Recomendaciones</w:t>
            </w:r>
            <w:r w:rsidR="00F47E0B" w:rsidRPr="00131BB2">
              <w:rPr>
                <w:b/>
                <w:lang w:val="es-CO"/>
              </w:rPr>
              <w:br/>
            </w:r>
          </w:p>
        </w:tc>
      </w:tr>
    </w:tbl>
    <w:p w14:paraId="160E59C1" w14:textId="77777777" w:rsidR="00736B35" w:rsidRPr="00131BB2" w:rsidRDefault="00736B35" w:rsidP="005D3198">
      <w:pPr>
        <w:rPr>
          <w:lang w:val="es-CO"/>
        </w:rPr>
      </w:pPr>
    </w:p>
    <w:p w14:paraId="0F701765" w14:textId="1FB39D44" w:rsidR="006F6E2C" w:rsidRPr="00131BB2" w:rsidRDefault="000B6C6D" w:rsidP="005D3198">
      <w:pPr>
        <w:pStyle w:val="Heading2"/>
        <w:rPr>
          <w:lang w:val="es-CO"/>
        </w:rPr>
      </w:pPr>
      <w:bookmarkStart w:id="10" w:name="_Toc191029201"/>
      <w:r w:rsidRPr="00131BB2">
        <w:rPr>
          <w:lang w:val="es-CO"/>
        </w:rPr>
        <w:lastRenderedPageBreak/>
        <w:t>Indicador</w:t>
      </w:r>
      <w:r w:rsidR="00736B35" w:rsidRPr="00131BB2">
        <w:rPr>
          <w:lang w:val="es-CO"/>
        </w:rPr>
        <w:t xml:space="preserve"> 6. </w:t>
      </w:r>
      <w:r w:rsidR="00A60558" w:rsidRPr="00131BB2">
        <w:rPr>
          <w:lang w:val="es-CO"/>
        </w:rPr>
        <w:t>Las entidades contratantes y sus mandatos están claramente definidos</w:t>
      </w:r>
      <w:r w:rsidR="00EC4DFD">
        <w:rPr>
          <w:lang w:val="es-CO"/>
        </w:rPr>
        <w:t>.</w:t>
      </w:r>
      <w:bookmarkEnd w:id="10"/>
    </w:p>
    <w:tbl>
      <w:tblPr>
        <w:tblStyle w:val="GridTable1Light-Accent2"/>
        <w:tblW w:w="4813" w:type="pct"/>
        <w:tblInd w:w="420" w:type="dxa"/>
        <w:tblLook w:val="0000" w:firstRow="0" w:lastRow="0" w:firstColumn="0" w:lastColumn="0" w:noHBand="0" w:noVBand="0"/>
      </w:tblPr>
      <w:tblGrid>
        <w:gridCol w:w="10039"/>
        <w:gridCol w:w="26"/>
      </w:tblGrid>
      <w:tr w:rsidR="00324A06" w:rsidRPr="00131BB2" w14:paraId="6282FFAD" w14:textId="77777777" w:rsidTr="00B651BD">
        <w:trPr>
          <w:gridAfter w:val="1"/>
          <w:wAfter w:w="13" w:type="pct"/>
          <w:trHeight w:val="527"/>
        </w:trPr>
        <w:tc>
          <w:tcPr>
            <w:tcW w:w="4987" w:type="pct"/>
            <w:shd w:val="clear" w:color="auto" w:fill="49F1C1" w:themeFill="accent2" w:themeFillTint="99"/>
          </w:tcPr>
          <w:p w14:paraId="7C9B06D4" w14:textId="3D52EB25" w:rsidR="00324A06" w:rsidRPr="00131BB2" w:rsidRDefault="000B6C6D" w:rsidP="005803E3">
            <w:pPr>
              <w:jc w:val="center"/>
              <w:rPr>
                <w:b/>
                <w:lang w:val="es-CO"/>
              </w:rPr>
            </w:pPr>
            <w:r w:rsidRPr="00131BB2">
              <w:rPr>
                <w:b/>
                <w:lang w:val="es-CO"/>
              </w:rPr>
              <w:t>Subindicador</w:t>
            </w:r>
            <w:r w:rsidR="00324A06" w:rsidRPr="00131BB2">
              <w:rPr>
                <w:b/>
                <w:lang w:val="es-CO"/>
              </w:rPr>
              <w:t xml:space="preserve"> </w:t>
            </w:r>
            <w:r w:rsidR="00E4293B" w:rsidRPr="00131BB2">
              <w:rPr>
                <w:b/>
                <w:lang w:val="es-CO"/>
              </w:rPr>
              <w:t>6</w:t>
            </w:r>
            <w:r w:rsidR="00324A06" w:rsidRPr="00131BB2">
              <w:rPr>
                <w:b/>
                <w:lang w:val="es-CO"/>
              </w:rPr>
              <w:t xml:space="preserve">(a) </w:t>
            </w:r>
          </w:p>
          <w:p w14:paraId="7A16BEC3" w14:textId="77777777" w:rsidR="00A60558" w:rsidRPr="00131BB2" w:rsidRDefault="00A60558" w:rsidP="005803E3">
            <w:pPr>
              <w:tabs>
                <w:tab w:val="left" w:pos="1217"/>
              </w:tabs>
              <w:spacing w:line="0" w:lineRule="atLeast"/>
              <w:jc w:val="center"/>
              <w:rPr>
                <w:b/>
                <w:lang w:val="es-CO"/>
              </w:rPr>
            </w:pPr>
            <w:r w:rsidRPr="00131BB2">
              <w:rPr>
                <w:b/>
                <w:lang w:val="es-CO"/>
              </w:rPr>
              <w:t xml:space="preserve">Definición, responsabilidades y poderes formales de las entidades contratantes </w:t>
            </w:r>
          </w:p>
          <w:p w14:paraId="6261F1B8" w14:textId="71C21869" w:rsidR="00E4293B" w:rsidRPr="00131BB2" w:rsidRDefault="00A60558" w:rsidP="005803E3">
            <w:pPr>
              <w:tabs>
                <w:tab w:val="left" w:pos="1217"/>
              </w:tabs>
              <w:spacing w:line="0" w:lineRule="atLeast"/>
              <w:jc w:val="center"/>
              <w:rPr>
                <w:lang w:val="es-CO"/>
              </w:rPr>
            </w:pPr>
            <w:r w:rsidRPr="00131BB2">
              <w:rPr>
                <w:lang w:val="es-CO"/>
              </w:rPr>
              <w:t>El marco legal contempla lo siguiente</w:t>
            </w:r>
            <w:r w:rsidR="002D369B" w:rsidRPr="00131BB2">
              <w:rPr>
                <w:lang w:val="es-CO"/>
              </w:rPr>
              <w:t>:</w:t>
            </w:r>
          </w:p>
        </w:tc>
      </w:tr>
      <w:tr w:rsidR="00736B35" w:rsidRPr="002954F6" w14:paraId="4BAC742B" w14:textId="77777777" w:rsidTr="00B651BD">
        <w:trPr>
          <w:trHeight w:val="299"/>
        </w:trPr>
        <w:tc>
          <w:tcPr>
            <w:tcW w:w="5000" w:type="pct"/>
            <w:gridSpan w:val="2"/>
            <w:shd w:val="clear" w:color="auto" w:fill="C2FAEA" w:themeFill="accent2" w:themeFillTint="33"/>
          </w:tcPr>
          <w:p w14:paraId="0A622722" w14:textId="6A2932A4" w:rsidR="00736B35" w:rsidRPr="00131BB2" w:rsidRDefault="000B6C6D" w:rsidP="005803E3">
            <w:pPr>
              <w:rPr>
                <w:b/>
                <w:lang w:val="es-CO"/>
              </w:rPr>
            </w:pPr>
            <w:r w:rsidRPr="00131BB2">
              <w:rPr>
                <w:b/>
                <w:lang w:val="es-CO"/>
              </w:rPr>
              <w:t xml:space="preserve">Criterio de evaluación </w:t>
            </w:r>
            <w:r w:rsidR="00196D86" w:rsidRPr="00131BB2">
              <w:rPr>
                <w:b/>
                <w:lang w:val="es-CO"/>
              </w:rPr>
              <w:t>6(a)(</w:t>
            </w:r>
            <w:r w:rsidR="00736B35" w:rsidRPr="00131BB2">
              <w:rPr>
                <w:b/>
                <w:lang w:val="es-CO"/>
              </w:rPr>
              <w:t>a):</w:t>
            </w:r>
          </w:p>
          <w:p w14:paraId="7283F720" w14:textId="3781B786" w:rsidR="00736B35" w:rsidRPr="00131BB2" w:rsidRDefault="00A60558" w:rsidP="005803E3">
            <w:pPr>
              <w:rPr>
                <w:b/>
                <w:lang w:val="es-CO"/>
              </w:rPr>
            </w:pPr>
            <w:r w:rsidRPr="00131BB2">
              <w:rPr>
                <w:lang w:val="es-CO"/>
              </w:rPr>
              <w:t>Las entidades contratantes están claramente definidas</w:t>
            </w:r>
            <w:r w:rsidR="00736B35" w:rsidRPr="00131BB2">
              <w:rPr>
                <w:lang w:val="es-CO"/>
              </w:rPr>
              <w:t>.</w:t>
            </w:r>
          </w:p>
        </w:tc>
      </w:tr>
      <w:tr w:rsidR="00B651BD" w:rsidRPr="00131BB2" w14:paraId="0A18268C" w14:textId="77777777" w:rsidTr="00B651BD">
        <w:trPr>
          <w:gridAfter w:val="1"/>
          <w:wAfter w:w="13" w:type="pct"/>
          <w:trHeight w:val="366"/>
        </w:trPr>
        <w:tc>
          <w:tcPr>
            <w:tcW w:w="4987" w:type="pct"/>
          </w:tcPr>
          <w:p w14:paraId="60F09F32" w14:textId="6BE0E81B" w:rsidR="00B651BD" w:rsidRPr="00131BB2" w:rsidRDefault="00B651BD" w:rsidP="00ED45EE">
            <w:pPr>
              <w:rPr>
                <w:lang w:val="es-CO"/>
              </w:rPr>
            </w:pPr>
            <w:r w:rsidRPr="00131BB2">
              <w:rPr>
                <w:b/>
                <w:lang w:val="es-CO"/>
              </w:rPr>
              <w:t>Conclusión</w:t>
            </w:r>
            <w:r w:rsidRPr="00131BB2">
              <w:rPr>
                <w:lang w:val="es-CO"/>
              </w:rPr>
              <w:t xml:space="preserve">: </w:t>
            </w:r>
            <w:sdt>
              <w:sdtPr>
                <w:rPr>
                  <w:lang w:val="es-CO"/>
                </w:rPr>
                <w:alias w:val="Conclusion"/>
                <w:tag w:val="Conclusion"/>
                <w:id w:val="-805782787"/>
                <w:placeholder>
                  <w:docPart w:val="983E45430D584B7D8FFFBA687699440E"/>
                </w:placeholder>
                <w:showingPlcHdr/>
                <w:dropDownList>
                  <w:listItem w:value="Choose an item."/>
                  <w:listItem w:displayText="Brecha de alto riesgo + bandera roja" w:value="Brecha de alto riesgo + bandera roja"/>
                  <w:listItem w:displayText="Brecha de alto riesgo" w:value="Brecha de alto riesgo"/>
                  <w:listItem w:displayText="Brecha de riesgo medio" w:value="Brecha de riesgo medio"/>
                  <w:listItem w:displayText="Brecha de bajo riesgo" w:value="Brecha de bajo riesgo"/>
                  <w:listItem w:displayText="Sin brecha" w:value="Sin brecha"/>
                </w:dropDownList>
              </w:sdtPr>
              <w:sdtEndPr/>
              <w:sdtContent>
                <w:r w:rsidR="00F3549F" w:rsidRPr="00131BB2">
                  <w:rPr>
                    <w:rStyle w:val="PlaceholderText"/>
                    <w:lang w:val="es-CO"/>
                  </w:rPr>
                  <w:t>Choose an item.</w:t>
                </w:r>
              </w:sdtContent>
            </w:sdt>
          </w:p>
        </w:tc>
      </w:tr>
      <w:tr w:rsidR="00736B35" w:rsidRPr="00131BB2" w14:paraId="7F75F368" w14:textId="77777777" w:rsidTr="00B651BD">
        <w:trPr>
          <w:trHeight w:val="770"/>
        </w:trPr>
        <w:tc>
          <w:tcPr>
            <w:tcW w:w="5000" w:type="pct"/>
            <w:gridSpan w:val="2"/>
          </w:tcPr>
          <w:p w14:paraId="06C645F1" w14:textId="03EC8F5D" w:rsidR="00736B35" w:rsidRPr="00131BB2" w:rsidRDefault="000B6C6D" w:rsidP="004631DE">
            <w:pPr>
              <w:jc w:val="left"/>
              <w:rPr>
                <w:bCs/>
                <w:lang w:val="es-CO"/>
              </w:rPr>
            </w:pPr>
            <w:r w:rsidRPr="00131BB2">
              <w:rPr>
                <w:b/>
                <w:lang w:val="es-CO"/>
              </w:rPr>
              <w:t>Análisis cualitativo</w:t>
            </w:r>
            <w:r w:rsidR="00F47E0B" w:rsidRPr="00131BB2">
              <w:rPr>
                <w:b/>
                <w:lang w:val="es-CO"/>
              </w:rPr>
              <w:br/>
            </w:r>
          </w:p>
        </w:tc>
      </w:tr>
      <w:tr w:rsidR="00736B35" w:rsidRPr="00131BB2" w14:paraId="02FAEDB5" w14:textId="77777777" w:rsidTr="00B651BD">
        <w:trPr>
          <w:trHeight w:val="856"/>
        </w:trPr>
        <w:tc>
          <w:tcPr>
            <w:tcW w:w="5000" w:type="pct"/>
            <w:gridSpan w:val="2"/>
          </w:tcPr>
          <w:p w14:paraId="68C90613" w14:textId="1A34FCFA" w:rsidR="00736B35" w:rsidRPr="00131BB2" w:rsidRDefault="000B6C6D" w:rsidP="004631DE">
            <w:pPr>
              <w:jc w:val="left"/>
              <w:rPr>
                <w:bCs/>
                <w:lang w:val="es-CO"/>
              </w:rPr>
            </w:pPr>
            <w:r w:rsidRPr="00131BB2">
              <w:rPr>
                <w:b/>
                <w:lang w:val="es-CO"/>
              </w:rPr>
              <w:t>Análisis de brechas</w:t>
            </w:r>
            <w:r w:rsidR="00F47E0B" w:rsidRPr="00131BB2">
              <w:rPr>
                <w:b/>
                <w:lang w:val="es-CO"/>
              </w:rPr>
              <w:br/>
            </w:r>
          </w:p>
        </w:tc>
      </w:tr>
      <w:tr w:rsidR="00736B35" w:rsidRPr="00131BB2" w14:paraId="43D45978" w14:textId="77777777" w:rsidTr="00B651BD">
        <w:trPr>
          <w:trHeight w:val="526"/>
        </w:trPr>
        <w:tc>
          <w:tcPr>
            <w:tcW w:w="5000" w:type="pct"/>
            <w:gridSpan w:val="2"/>
          </w:tcPr>
          <w:p w14:paraId="4E12D724" w14:textId="68693ED1" w:rsidR="00736B35" w:rsidRPr="00131BB2" w:rsidRDefault="000B6C6D" w:rsidP="004631DE">
            <w:pPr>
              <w:jc w:val="left"/>
              <w:rPr>
                <w:bCs/>
                <w:lang w:val="es-CO"/>
              </w:rPr>
            </w:pPr>
            <w:r w:rsidRPr="00131BB2">
              <w:rPr>
                <w:b/>
                <w:lang w:val="es-CO"/>
              </w:rPr>
              <w:t>Recomendaciones</w:t>
            </w:r>
            <w:r w:rsidR="00F47E0B" w:rsidRPr="00131BB2">
              <w:rPr>
                <w:b/>
                <w:lang w:val="es-CO"/>
              </w:rPr>
              <w:br/>
            </w:r>
          </w:p>
        </w:tc>
      </w:tr>
      <w:tr w:rsidR="00736B35" w:rsidRPr="002954F6" w14:paraId="03FA387E" w14:textId="77777777" w:rsidTr="00B651BD">
        <w:trPr>
          <w:trHeight w:val="526"/>
        </w:trPr>
        <w:tc>
          <w:tcPr>
            <w:tcW w:w="5000" w:type="pct"/>
            <w:gridSpan w:val="2"/>
            <w:shd w:val="clear" w:color="auto" w:fill="C2FAEA" w:themeFill="accent2" w:themeFillTint="33"/>
          </w:tcPr>
          <w:p w14:paraId="75A02A0A" w14:textId="4F73ECF2" w:rsidR="00736B35" w:rsidRPr="00131BB2" w:rsidRDefault="000B6C6D" w:rsidP="005803E3">
            <w:pPr>
              <w:rPr>
                <w:b/>
                <w:lang w:val="es-CO"/>
              </w:rPr>
            </w:pPr>
            <w:r w:rsidRPr="00131BB2">
              <w:rPr>
                <w:b/>
                <w:lang w:val="es-CO"/>
              </w:rPr>
              <w:t xml:space="preserve">Criterio de evaluación </w:t>
            </w:r>
            <w:r w:rsidR="00196D86" w:rsidRPr="00131BB2">
              <w:rPr>
                <w:b/>
                <w:lang w:val="es-CO"/>
              </w:rPr>
              <w:t>6(a)(</w:t>
            </w:r>
            <w:r w:rsidR="00736B35" w:rsidRPr="00131BB2">
              <w:rPr>
                <w:b/>
                <w:lang w:val="es-CO"/>
              </w:rPr>
              <w:t>b):</w:t>
            </w:r>
          </w:p>
          <w:p w14:paraId="1C79B3FA" w14:textId="038601D7" w:rsidR="00736B35" w:rsidRPr="00131BB2" w:rsidRDefault="00A60558" w:rsidP="005803E3">
            <w:pPr>
              <w:rPr>
                <w:b/>
                <w:lang w:val="es-CO"/>
              </w:rPr>
            </w:pPr>
            <w:r w:rsidRPr="00131BB2">
              <w:rPr>
                <w:lang w:val="es-CO"/>
              </w:rPr>
              <w:t>Las responsabilidades y competencias de las entidades contratantes están claramente definidas</w:t>
            </w:r>
            <w:r w:rsidR="00736B35" w:rsidRPr="00131BB2">
              <w:rPr>
                <w:lang w:val="es-CO"/>
              </w:rPr>
              <w:t>.</w:t>
            </w:r>
          </w:p>
        </w:tc>
      </w:tr>
      <w:tr w:rsidR="00B651BD" w:rsidRPr="00131BB2" w14:paraId="6B654F13" w14:textId="77777777" w:rsidTr="00B651BD">
        <w:trPr>
          <w:gridAfter w:val="1"/>
          <w:wAfter w:w="13" w:type="pct"/>
          <w:trHeight w:val="366"/>
        </w:trPr>
        <w:tc>
          <w:tcPr>
            <w:tcW w:w="4987" w:type="pct"/>
          </w:tcPr>
          <w:p w14:paraId="55A6645E" w14:textId="29904590" w:rsidR="00B651BD" w:rsidRPr="00131BB2" w:rsidRDefault="00B651BD" w:rsidP="00ED45EE">
            <w:pPr>
              <w:rPr>
                <w:lang w:val="es-CO"/>
              </w:rPr>
            </w:pPr>
            <w:r w:rsidRPr="00131BB2">
              <w:rPr>
                <w:b/>
                <w:lang w:val="es-CO"/>
              </w:rPr>
              <w:t>Conclusión</w:t>
            </w:r>
            <w:r w:rsidRPr="00131BB2">
              <w:rPr>
                <w:lang w:val="es-CO"/>
              </w:rPr>
              <w:t xml:space="preserve">: </w:t>
            </w:r>
            <w:sdt>
              <w:sdtPr>
                <w:rPr>
                  <w:lang w:val="es-CO"/>
                </w:rPr>
                <w:alias w:val="Conclusion"/>
                <w:tag w:val="Conclusion"/>
                <w:id w:val="-703630224"/>
                <w:placeholder>
                  <w:docPart w:val="7AB91371FABD4595B14B921E45DE5450"/>
                </w:placeholder>
                <w:showingPlcHdr/>
                <w:dropDownList>
                  <w:listItem w:value="Choose an item."/>
                  <w:listItem w:displayText="Brecha de alto riesgo + bandera roja" w:value="Brecha de alto riesgo + bandera roja"/>
                  <w:listItem w:displayText="Brecha de alto riesgo" w:value="Brecha de alto riesgo"/>
                  <w:listItem w:displayText="Brecha de riesgo medio" w:value="Brecha de riesgo medio"/>
                  <w:listItem w:displayText="Brecha de bajo riesgo" w:value="Brecha de bajo riesgo"/>
                  <w:listItem w:displayText="Sin brecha" w:value="Sin brecha"/>
                </w:dropDownList>
              </w:sdtPr>
              <w:sdtEndPr/>
              <w:sdtContent>
                <w:r w:rsidR="00F3549F" w:rsidRPr="00131BB2">
                  <w:rPr>
                    <w:rStyle w:val="PlaceholderText"/>
                    <w:lang w:val="es-CO"/>
                  </w:rPr>
                  <w:t>Choose an item.</w:t>
                </w:r>
              </w:sdtContent>
            </w:sdt>
          </w:p>
        </w:tc>
      </w:tr>
      <w:tr w:rsidR="00736B35" w:rsidRPr="00131BB2" w14:paraId="28D6D4D5" w14:textId="77777777" w:rsidTr="00B651BD">
        <w:trPr>
          <w:trHeight w:val="526"/>
        </w:trPr>
        <w:tc>
          <w:tcPr>
            <w:tcW w:w="5000" w:type="pct"/>
            <w:gridSpan w:val="2"/>
          </w:tcPr>
          <w:p w14:paraId="5ECAE598" w14:textId="029F12FC" w:rsidR="00736B35" w:rsidRPr="00131BB2" w:rsidRDefault="000B6C6D" w:rsidP="004631DE">
            <w:pPr>
              <w:jc w:val="left"/>
              <w:rPr>
                <w:bCs/>
                <w:lang w:val="es-CO"/>
              </w:rPr>
            </w:pPr>
            <w:r w:rsidRPr="00131BB2">
              <w:rPr>
                <w:b/>
                <w:lang w:val="es-CO"/>
              </w:rPr>
              <w:t>Análisis cualitativo</w:t>
            </w:r>
            <w:r w:rsidR="00F47E0B" w:rsidRPr="00131BB2">
              <w:rPr>
                <w:b/>
                <w:lang w:val="es-CO"/>
              </w:rPr>
              <w:br/>
            </w:r>
          </w:p>
        </w:tc>
      </w:tr>
      <w:tr w:rsidR="00736B35" w:rsidRPr="00131BB2" w14:paraId="018AEB52" w14:textId="77777777" w:rsidTr="00B651BD">
        <w:trPr>
          <w:trHeight w:val="526"/>
        </w:trPr>
        <w:tc>
          <w:tcPr>
            <w:tcW w:w="5000" w:type="pct"/>
            <w:gridSpan w:val="2"/>
          </w:tcPr>
          <w:p w14:paraId="7A7BFC4C" w14:textId="5DFD1CB4" w:rsidR="00736B35" w:rsidRPr="00131BB2" w:rsidRDefault="000B6C6D" w:rsidP="004631DE">
            <w:pPr>
              <w:jc w:val="left"/>
              <w:rPr>
                <w:bCs/>
                <w:lang w:val="es-CO"/>
              </w:rPr>
            </w:pPr>
            <w:r w:rsidRPr="00131BB2">
              <w:rPr>
                <w:b/>
                <w:lang w:val="es-CO"/>
              </w:rPr>
              <w:t>Análisis de brechas</w:t>
            </w:r>
            <w:r w:rsidR="00F47E0B" w:rsidRPr="00131BB2">
              <w:rPr>
                <w:b/>
                <w:lang w:val="es-CO"/>
              </w:rPr>
              <w:br/>
            </w:r>
          </w:p>
        </w:tc>
      </w:tr>
      <w:tr w:rsidR="00736B35" w:rsidRPr="00131BB2" w14:paraId="7A1213D9" w14:textId="77777777" w:rsidTr="00B651BD">
        <w:trPr>
          <w:trHeight w:val="526"/>
        </w:trPr>
        <w:tc>
          <w:tcPr>
            <w:tcW w:w="5000" w:type="pct"/>
            <w:gridSpan w:val="2"/>
          </w:tcPr>
          <w:p w14:paraId="42A9759E" w14:textId="66712494" w:rsidR="00736B35" w:rsidRPr="00131BB2" w:rsidRDefault="000B6C6D" w:rsidP="004631DE">
            <w:pPr>
              <w:jc w:val="left"/>
              <w:rPr>
                <w:bCs/>
                <w:lang w:val="es-CO"/>
              </w:rPr>
            </w:pPr>
            <w:r w:rsidRPr="00131BB2">
              <w:rPr>
                <w:b/>
                <w:lang w:val="es-CO"/>
              </w:rPr>
              <w:t>Recomendaciones</w:t>
            </w:r>
            <w:r w:rsidR="00F47E0B" w:rsidRPr="00131BB2">
              <w:rPr>
                <w:b/>
                <w:lang w:val="es-CO"/>
              </w:rPr>
              <w:br/>
            </w:r>
          </w:p>
        </w:tc>
      </w:tr>
      <w:tr w:rsidR="00736B35" w:rsidRPr="002954F6" w14:paraId="5A266395" w14:textId="77777777" w:rsidTr="00B651BD">
        <w:trPr>
          <w:trHeight w:val="526"/>
        </w:trPr>
        <w:tc>
          <w:tcPr>
            <w:tcW w:w="5000" w:type="pct"/>
            <w:gridSpan w:val="2"/>
            <w:shd w:val="clear" w:color="auto" w:fill="C2FAEA" w:themeFill="accent2" w:themeFillTint="33"/>
          </w:tcPr>
          <w:p w14:paraId="19372AE6" w14:textId="16CADA41" w:rsidR="00736B35" w:rsidRPr="00131BB2" w:rsidRDefault="000B6C6D" w:rsidP="005803E3">
            <w:pPr>
              <w:rPr>
                <w:b/>
                <w:lang w:val="es-CO"/>
              </w:rPr>
            </w:pPr>
            <w:r w:rsidRPr="00131BB2">
              <w:rPr>
                <w:b/>
                <w:lang w:val="es-CO"/>
              </w:rPr>
              <w:t xml:space="preserve">Criterio de evaluación </w:t>
            </w:r>
            <w:r w:rsidR="00196D86" w:rsidRPr="00131BB2">
              <w:rPr>
                <w:b/>
                <w:lang w:val="es-CO"/>
              </w:rPr>
              <w:t>6(a)(</w:t>
            </w:r>
            <w:r w:rsidR="00736B35" w:rsidRPr="00131BB2">
              <w:rPr>
                <w:b/>
                <w:lang w:val="es-CO"/>
              </w:rPr>
              <w:t>c):</w:t>
            </w:r>
          </w:p>
          <w:p w14:paraId="74757C17" w14:textId="1716D209" w:rsidR="00736B35" w:rsidRPr="00131BB2" w:rsidRDefault="00ED62FE" w:rsidP="005803E3">
            <w:pPr>
              <w:rPr>
                <w:b/>
                <w:lang w:val="es-CO"/>
              </w:rPr>
            </w:pPr>
            <w:r>
              <w:rPr>
                <w:lang w:val="es-CO"/>
              </w:rPr>
              <w:t>Se requiere que l</w:t>
            </w:r>
            <w:r w:rsidR="00A60558" w:rsidRPr="00131BB2">
              <w:rPr>
                <w:lang w:val="es-CO"/>
              </w:rPr>
              <w:t xml:space="preserve">as entidades contratantes </w:t>
            </w:r>
            <w:r>
              <w:rPr>
                <w:lang w:val="es-CO"/>
              </w:rPr>
              <w:t>establezcan</w:t>
            </w:r>
            <w:r w:rsidR="00A60558" w:rsidRPr="00131BB2">
              <w:rPr>
                <w:lang w:val="es-CO"/>
              </w:rPr>
              <w:t xml:space="preserve"> una función designada</w:t>
            </w:r>
            <w:r>
              <w:rPr>
                <w:lang w:val="es-CO"/>
              </w:rPr>
              <w:t xml:space="preserve"> y especializada</w:t>
            </w:r>
            <w:r w:rsidR="00A60558" w:rsidRPr="00131BB2">
              <w:rPr>
                <w:lang w:val="es-CO"/>
              </w:rPr>
              <w:t xml:space="preserve"> con la necesaria estructura</w:t>
            </w:r>
            <w:r w:rsidR="00AD7358">
              <w:rPr>
                <w:lang w:val="es-CO"/>
              </w:rPr>
              <w:t xml:space="preserve"> administrativa</w:t>
            </w:r>
            <w:r>
              <w:rPr>
                <w:lang w:val="es-CO"/>
              </w:rPr>
              <w:t>,</w:t>
            </w:r>
            <w:r w:rsidR="00AD7358">
              <w:rPr>
                <w:lang w:val="es-CO"/>
              </w:rPr>
              <w:t xml:space="preserve"> </w:t>
            </w:r>
            <w:r w:rsidR="00A60558" w:rsidRPr="00131BB2">
              <w:rPr>
                <w:lang w:val="es-CO"/>
              </w:rPr>
              <w:t>capacidad</w:t>
            </w:r>
            <w:r>
              <w:rPr>
                <w:lang w:val="es-CO"/>
              </w:rPr>
              <w:t xml:space="preserve"> y competencia</w:t>
            </w:r>
            <w:r w:rsidR="00AD7358">
              <w:rPr>
                <w:lang w:val="es-CO"/>
              </w:rPr>
              <w:t>.</w:t>
            </w:r>
            <w:r w:rsidR="00736B35" w:rsidRPr="00131BB2">
              <w:rPr>
                <w:lang w:val="es-CO"/>
              </w:rPr>
              <w:t>*</w:t>
            </w:r>
          </w:p>
        </w:tc>
      </w:tr>
      <w:tr w:rsidR="00B651BD" w:rsidRPr="00131BB2" w14:paraId="2CE32CD4" w14:textId="77777777" w:rsidTr="00B651BD">
        <w:trPr>
          <w:gridAfter w:val="1"/>
          <w:wAfter w:w="13" w:type="pct"/>
          <w:trHeight w:val="366"/>
        </w:trPr>
        <w:tc>
          <w:tcPr>
            <w:tcW w:w="4987" w:type="pct"/>
          </w:tcPr>
          <w:p w14:paraId="340131E0" w14:textId="525C8B93" w:rsidR="00B651BD" w:rsidRPr="00131BB2" w:rsidRDefault="00B651BD" w:rsidP="00ED45EE">
            <w:pPr>
              <w:rPr>
                <w:lang w:val="es-CO"/>
              </w:rPr>
            </w:pPr>
            <w:r w:rsidRPr="00131BB2">
              <w:rPr>
                <w:b/>
                <w:lang w:val="es-CO"/>
              </w:rPr>
              <w:t>Conclusión</w:t>
            </w:r>
            <w:r w:rsidRPr="00131BB2">
              <w:rPr>
                <w:lang w:val="es-CO"/>
              </w:rPr>
              <w:t xml:space="preserve">: </w:t>
            </w:r>
            <w:sdt>
              <w:sdtPr>
                <w:rPr>
                  <w:lang w:val="es-CO"/>
                </w:rPr>
                <w:alias w:val="Conclusion"/>
                <w:tag w:val="Conclusion"/>
                <w:id w:val="-259607920"/>
                <w:placeholder>
                  <w:docPart w:val="A65AACCC7CB745C68CC64502FA007BD8"/>
                </w:placeholder>
                <w:showingPlcHdr/>
                <w:dropDownList>
                  <w:listItem w:value="Choose an item."/>
                  <w:listItem w:displayText="Brecha de alto riesgo + bandera roja" w:value="Brecha de alto riesgo + bandera roja"/>
                  <w:listItem w:displayText="Brecha de alto riesgo" w:value="Brecha de alto riesgo"/>
                  <w:listItem w:displayText="Brecha de riesgo medio" w:value="Brecha de riesgo medio"/>
                  <w:listItem w:displayText="Brecha de bajo riesgo" w:value="Brecha de bajo riesgo"/>
                  <w:listItem w:displayText="Sin brecha" w:value="Sin brecha"/>
                </w:dropDownList>
              </w:sdtPr>
              <w:sdtEndPr/>
              <w:sdtContent>
                <w:r w:rsidR="00F3549F" w:rsidRPr="00131BB2">
                  <w:rPr>
                    <w:rStyle w:val="PlaceholderText"/>
                    <w:lang w:val="es-CO"/>
                  </w:rPr>
                  <w:t>Choose an item.</w:t>
                </w:r>
              </w:sdtContent>
            </w:sdt>
          </w:p>
        </w:tc>
      </w:tr>
      <w:tr w:rsidR="00736B35" w:rsidRPr="00131BB2" w14:paraId="6BB96326" w14:textId="77777777" w:rsidTr="00B651BD">
        <w:trPr>
          <w:trHeight w:val="526"/>
        </w:trPr>
        <w:tc>
          <w:tcPr>
            <w:tcW w:w="5000" w:type="pct"/>
            <w:gridSpan w:val="2"/>
          </w:tcPr>
          <w:p w14:paraId="742C8A0F" w14:textId="6C2C446D" w:rsidR="00736B35" w:rsidRPr="00131BB2" w:rsidRDefault="000B6C6D" w:rsidP="004631DE">
            <w:pPr>
              <w:jc w:val="left"/>
              <w:rPr>
                <w:bCs/>
                <w:lang w:val="es-CO"/>
              </w:rPr>
            </w:pPr>
            <w:r w:rsidRPr="00131BB2">
              <w:rPr>
                <w:b/>
                <w:lang w:val="es-CO"/>
              </w:rPr>
              <w:t>Análisis cualitativo</w:t>
            </w:r>
            <w:r w:rsidR="00F47E0B" w:rsidRPr="00131BB2">
              <w:rPr>
                <w:b/>
                <w:lang w:val="es-CO"/>
              </w:rPr>
              <w:br/>
            </w:r>
          </w:p>
        </w:tc>
      </w:tr>
      <w:tr w:rsidR="00736B35" w:rsidRPr="00131BB2" w14:paraId="45FB29AE" w14:textId="77777777" w:rsidTr="00B651BD">
        <w:trPr>
          <w:trHeight w:val="526"/>
        </w:trPr>
        <w:tc>
          <w:tcPr>
            <w:tcW w:w="5000" w:type="pct"/>
            <w:gridSpan w:val="2"/>
            <w:shd w:val="clear" w:color="auto" w:fill="D9D9D9" w:themeFill="background1" w:themeFillShade="D9"/>
          </w:tcPr>
          <w:p w14:paraId="69F3201C" w14:textId="2D481510" w:rsidR="00736B35" w:rsidRPr="00131BB2" w:rsidRDefault="005B5A9B" w:rsidP="005803E3">
            <w:pPr>
              <w:rPr>
                <w:b/>
                <w:lang w:val="es-CO"/>
              </w:rPr>
            </w:pPr>
            <w:r w:rsidRPr="00131BB2">
              <w:rPr>
                <w:b/>
                <w:lang w:val="es-CO"/>
              </w:rPr>
              <w:t>Análisis cuantitativo</w:t>
            </w:r>
            <w:r w:rsidR="00736B35" w:rsidRPr="00131BB2">
              <w:rPr>
                <w:b/>
                <w:lang w:val="es-CO"/>
              </w:rPr>
              <w:t xml:space="preserve"> </w:t>
            </w:r>
          </w:p>
          <w:p w14:paraId="06318FEE" w14:textId="77777777" w:rsidR="00736B35" w:rsidRPr="00131BB2" w:rsidRDefault="00736B35" w:rsidP="00E4293B">
            <w:pPr>
              <w:rPr>
                <w:b/>
                <w:lang w:val="es-CO"/>
              </w:rPr>
            </w:pPr>
          </w:p>
          <w:p w14:paraId="7D0EE3AF" w14:textId="77777777" w:rsidR="00A60558" w:rsidRPr="00131BB2" w:rsidRDefault="00A60558" w:rsidP="00A60558">
            <w:pPr>
              <w:rPr>
                <w:bCs/>
                <w:i/>
                <w:iCs/>
                <w:lang w:val="es-CO"/>
              </w:rPr>
            </w:pPr>
            <w:r w:rsidRPr="00131BB2">
              <w:rPr>
                <w:bCs/>
                <w:i/>
                <w:iCs/>
                <w:lang w:val="es-CO"/>
              </w:rPr>
              <w:t>* Indicador cuantitativo para sustanciar la evaluación del subindicador 6(a), criterio de evaluación (c):</w:t>
            </w:r>
          </w:p>
          <w:p w14:paraId="5513CF1A" w14:textId="18341724" w:rsidR="00A60558" w:rsidRPr="008000E5" w:rsidRDefault="00A60558" w:rsidP="008000E5">
            <w:pPr>
              <w:pStyle w:val="ListParagraph"/>
              <w:numPr>
                <w:ilvl w:val="0"/>
                <w:numId w:val="18"/>
              </w:numPr>
              <w:rPr>
                <w:bCs/>
                <w:i/>
                <w:iCs/>
                <w:lang w:val="es-CO"/>
              </w:rPr>
            </w:pPr>
            <w:r w:rsidRPr="008000E5">
              <w:rPr>
                <w:bCs/>
                <w:i/>
                <w:iCs/>
                <w:lang w:val="es-CO"/>
              </w:rPr>
              <w:t xml:space="preserve">Las entidades contratantes con una función de contratación pública designada y especializada (en porcentaje del número total de entidades contratantes). </w:t>
            </w:r>
          </w:p>
          <w:p w14:paraId="3B14D8AC" w14:textId="44EC1538" w:rsidR="00763EFE" w:rsidRPr="00131BB2" w:rsidRDefault="00A60558" w:rsidP="00A60558">
            <w:pPr>
              <w:rPr>
                <w:b/>
                <w:lang w:val="es-CO"/>
              </w:rPr>
            </w:pPr>
            <w:r w:rsidRPr="00131BB2">
              <w:rPr>
                <w:bCs/>
                <w:i/>
                <w:iCs/>
                <w:lang w:val="es-CO"/>
              </w:rPr>
              <w:t>Fuente: Función normativa/regulatoria.</w:t>
            </w:r>
          </w:p>
          <w:p w14:paraId="2DDF941C" w14:textId="77777777" w:rsidR="00763EFE" w:rsidRPr="00131BB2" w:rsidRDefault="00763EFE" w:rsidP="002D369B">
            <w:pPr>
              <w:rPr>
                <w:bCs/>
                <w:lang w:val="es-CO"/>
              </w:rPr>
            </w:pPr>
          </w:p>
          <w:p w14:paraId="0396A9C2" w14:textId="2FF6E5ED" w:rsidR="00A60558" w:rsidRPr="00131BB2" w:rsidRDefault="00A60558" w:rsidP="002D369B">
            <w:pPr>
              <w:rPr>
                <w:bCs/>
                <w:lang w:val="es-CO"/>
              </w:rPr>
            </w:pPr>
          </w:p>
        </w:tc>
      </w:tr>
      <w:tr w:rsidR="00736B35" w:rsidRPr="00131BB2" w14:paraId="0CAE5EEC" w14:textId="77777777" w:rsidTr="00B651BD">
        <w:trPr>
          <w:trHeight w:val="526"/>
        </w:trPr>
        <w:tc>
          <w:tcPr>
            <w:tcW w:w="5000" w:type="pct"/>
            <w:gridSpan w:val="2"/>
          </w:tcPr>
          <w:p w14:paraId="341E6250" w14:textId="48C2E419" w:rsidR="00736B35" w:rsidRPr="00131BB2" w:rsidRDefault="000B6C6D" w:rsidP="004631DE">
            <w:pPr>
              <w:jc w:val="left"/>
              <w:rPr>
                <w:bCs/>
                <w:lang w:val="es-CO"/>
              </w:rPr>
            </w:pPr>
            <w:r w:rsidRPr="00131BB2">
              <w:rPr>
                <w:b/>
                <w:lang w:val="es-CO"/>
              </w:rPr>
              <w:t>Análisis de brechas</w:t>
            </w:r>
            <w:r w:rsidR="00F47E0B" w:rsidRPr="00131BB2">
              <w:rPr>
                <w:b/>
                <w:lang w:val="es-CO"/>
              </w:rPr>
              <w:br/>
            </w:r>
          </w:p>
        </w:tc>
      </w:tr>
      <w:tr w:rsidR="00736B35" w:rsidRPr="00131BB2" w14:paraId="28A3B773" w14:textId="77777777" w:rsidTr="00B651BD">
        <w:trPr>
          <w:trHeight w:val="526"/>
        </w:trPr>
        <w:tc>
          <w:tcPr>
            <w:tcW w:w="5000" w:type="pct"/>
            <w:gridSpan w:val="2"/>
          </w:tcPr>
          <w:p w14:paraId="717B777C" w14:textId="14977505" w:rsidR="00736B35" w:rsidRPr="00131BB2" w:rsidRDefault="000B6C6D" w:rsidP="004631DE">
            <w:pPr>
              <w:jc w:val="left"/>
              <w:rPr>
                <w:bCs/>
                <w:lang w:val="es-CO"/>
              </w:rPr>
            </w:pPr>
            <w:r w:rsidRPr="00131BB2">
              <w:rPr>
                <w:b/>
                <w:lang w:val="es-CO"/>
              </w:rPr>
              <w:t>Recomendaciones</w:t>
            </w:r>
            <w:r w:rsidR="00F47E0B" w:rsidRPr="00131BB2">
              <w:rPr>
                <w:b/>
                <w:lang w:val="es-CO"/>
              </w:rPr>
              <w:br/>
            </w:r>
          </w:p>
        </w:tc>
      </w:tr>
      <w:tr w:rsidR="00736B35" w:rsidRPr="002954F6" w14:paraId="311D8D65" w14:textId="77777777" w:rsidTr="00B651BD">
        <w:trPr>
          <w:trHeight w:val="526"/>
        </w:trPr>
        <w:tc>
          <w:tcPr>
            <w:tcW w:w="5000" w:type="pct"/>
            <w:gridSpan w:val="2"/>
            <w:shd w:val="clear" w:color="auto" w:fill="C2FAEA" w:themeFill="accent2" w:themeFillTint="33"/>
          </w:tcPr>
          <w:p w14:paraId="07BA23E4" w14:textId="05FC3C4B" w:rsidR="00736B35" w:rsidRPr="00131BB2" w:rsidRDefault="000B6C6D" w:rsidP="00E4293B">
            <w:pPr>
              <w:rPr>
                <w:b/>
                <w:lang w:val="es-CO"/>
              </w:rPr>
            </w:pPr>
            <w:r w:rsidRPr="00131BB2">
              <w:rPr>
                <w:b/>
                <w:lang w:val="es-CO"/>
              </w:rPr>
              <w:t xml:space="preserve">Criterio de evaluación </w:t>
            </w:r>
            <w:r w:rsidR="00196D86" w:rsidRPr="00131BB2">
              <w:rPr>
                <w:b/>
                <w:lang w:val="es-CO"/>
              </w:rPr>
              <w:t>6(a)(</w:t>
            </w:r>
            <w:r w:rsidR="00736B35" w:rsidRPr="00131BB2">
              <w:rPr>
                <w:b/>
                <w:lang w:val="es-CO"/>
              </w:rPr>
              <w:t>d):</w:t>
            </w:r>
          </w:p>
          <w:p w14:paraId="6FB941C8" w14:textId="3A7C22F2" w:rsidR="00736B35" w:rsidRPr="00131BB2" w:rsidRDefault="00A60558" w:rsidP="00E4293B">
            <w:pPr>
              <w:rPr>
                <w:b/>
                <w:lang w:val="es-CO"/>
              </w:rPr>
            </w:pPr>
            <w:r w:rsidRPr="00131BB2">
              <w:rPr>
                <w:lang w:val="es-CO"/>
              </w:rPr>
              <w:t xml:space="preserve">La autoridad de toma de decisiones se delega a los niveles competentes más bajos, de acuerdo con los riesgos asociados y las sumas monetarias </w:t>
            </w:r>
            <w:r w:rsidR="00ED62FE">
              <w:rPr>
                <w:lang w:val="es-CO"/>
              </w:rPr>
              <w:t>implicadas.</w:t>
            </w:r>
          </w:p>
        </w:tc>
      </w:tr>
      <w:tr w:rsidR="00B651BD" w:rsidRPr="00131BB2" w14:paraId="10C239F4" w14:textId="77777777" w:rsidTr="00B651BD">
        <w:trPr>
          <w:gridAfter w:val="1"/>
          <w:wAfter w:w="13" w:type="pct"/>
          <w:trHeight w:val="366"/>
        </w:trPr>
        <w:tc>
          <w:tcPr>
            <w:tcW w:w="4987" w:type="pct"/>
          </w:tcPr>
          <w:p w14:paraId="23B924B7" w14:textId="189A9991" w:rsidR="00B651BD" w:rsidRPr="00131BB2" w:rsidRDefault="00B651BD" w:rsidP="00ED45EE">
            <w:pPr>
              <w:rPr>
                <w:lang w:val="es-CO"/>
              </w:rPr>
            </w:pPr>
            <w:r w:rsidRPr="00131BB2">
              <w:rPr>
                <w:b/>
                <w:lang w:val="es-CO"/>
              </w:rPr>
              <w:t>Conclusión</w:t>
            </w:r>
            <w:r w:rsidRPr="00131BB2">
              <w:rPr>
                <w:lang w:val="es-CO"/>
              </w:rPr>
              <w:t xml:space="preserve">: </w:t>
            </w:r>
            <w:sdt>
              <w:sdtPr>
                <w:rPr>
                  <w:lang w:val="es-CO"/>
                </w:rPr>
                <w:alias w:val="Conclusion"/>
                <w:tag w:val="Conclusion"/>
                <w:id w:val="-195703844"/>
                <w:placeholder>
                  <w:docPart w:val="C7AE57EC59FB46A5A11E8EB07D64938E"/>
                </w:placeholder>
                <w:showingPlcHdr/>
                <w:dropDownList>
                  <w:listItem w:value="Choose an item."/>
                  <w:listItem w:displayText="Brecha de alto riesgo + bandera roja" w:value="Brecha de alto riesgo + bandera roja"/>
                  <w:listItem w:displayText="Brecha de alto riesgo" w:value="Brecha de alto riesgo"/>
                  <w:listItem w:displayText="Brecha de riesgo medio" w:value="Brecha de riesgo medio"/>
                  <w:listItem w:displayText="Brecha de bajo riesgo" w:value="Brecha de bajo riesgo"/>
                  <w:listItem w:displayText="Sin brecha" w:value="Sin brecha"/>
                </w:dropDownList>
              </w:sdtPr>
              <w:sdtEndPr/>
              <w:sdtContent>
                <w:r w:rsidR="00F3549F" w:rsidRPr="00131BB2">
                  <w:rPr>
                    <w:rStyle w:val="PlaceholderText"/>
                    <w:lang w:val="es-CO"/>
                  </w:rPr>
                  <w:t>Choose an item.</w:t>
                </w:r>
              </w:sdtContent>
            </w:sdt>
          </w:p>
        </w:tc>
      </w:tr>
      <w:tr w:rsidR="00736B35" w:rsidRPr="00131BB2" w14:paraId="773C354C" w14:textId="77777777" w:rsidTr="00B651BD">
        <w:trPr>
          <w:trHeight w:val="526"/>
        </w:trPr>
        <w:tc>
          <w:tcPr>
            <w:tcW w:w="5000" w:type="pct"/>
            <w:gridSpan w:val="2"/>
          </w:tcPr>
          <w:p w14:paraId="4721D02D" w14:textId="09C64A03" w:rsidR="00736B35" w:rsidRPr="00131BB2" w:rsidRDefault="000B6C6D" w:rsidP="004631DE">
            <w:pPr>
              <w:jc w:val="left"/>
              <w:rPr>
                <w:bCs/>
                <w:lang w:val="es-CO"/>
              </w:rPr>
            </w:pPr>
            <w:r w:rsidRPr="00131BB2">
              <w:rPr>
                <w:b/>
                <w:lang w:val="es-CO"/>
              </w:rPr>
              <w:t>Análisis cualitativo</w:t>
            </w:r>
            <w:r w:rsidR="00F47E0B" w:rsidRPr="00131BB2">
              <w:rPr>
                <w:b/>
                <w:lang w:val="es-CO"/>
              </w:rPr>
              <w:br/>
            </w:r>
          </w:p>
        </w:tc>
      </w:tr>
      <w:tr w:rsidR="00736B35" w:rsidRPr="00131BB2" w14:paraId="05C13D87" w14:textId="77777777" w:rsidTr="00B651BD">
        <w:trPr>
          <w:trHeight w:val="526"/>
        </w:trPr>
        <w:tc>
          <w:tcPr>
            <w:tcW w:w="5000" w:type="pct"/>
            <w:gridSpan w:val="2"/>
          </w:tcPr>
          <w:p w14:paraId="3691784F" w14:textId="426E6A0C" w:rsidR="00736B35" w:rsidRPr="00131BB2" w:rsidRDefault="000B6C6D" w:rsidP="004631DE">
            <w:pPr>
              <w:jc w:val="left"/>
              <w:rPr>
                <w:bCs/>
                <w:lang w:val="es-CO"/>
              </w:rPr>
            </w:pPr>
            <w:r w:rsidRPr="00131BB2">
              <w:rPr>
                <w:b/>
                <w:lang w:val="es-CO"/>
              </w:rPr>
              <w:t>Análisis de brechas</w:t>
            </w:r>
            <w:r w:rsidR="00F47E0B" w:rsidRPr="00131BB2">
              <w:rPr>
                <w:b/>
                <w:lang w:val="es-CO"/>
              </w:rPr>
              <w:br/>
            </w:r>
          </w:p>
        </w:tc>
      </w:tr>
      <w:tr w:rsidR="00736B35" w:rsidRPr="00131BB2" w14:paraId="7F075184" w14:textId="77777777" w:rsidTr="00B651BD">
        <w:trPr>
          <w:trHeight w:val="526"/>
        </w:trPr>
        <w:tc>
          <w:tcPr>
            <w:tcW w:w="5000" w:type="pct"/>
            <w:gridSpan w:val="2"/>
          </w:tcPr>
          <w:p w14:paraId="17359E51" w14:textId="5EF16EB7" w:rsidR="00736B35" w:rsidRPr="00131BB2" w:rsidRDefault="000B6C6D" w:rsidP="004631DE">
            <w:pPr>
              <w:jc w:val="left"/>
              <w:rPr>
                <w:bCs/>
                <w:lang w:val="es-CO"/>
              </w:rPr>
            </w:pPr>
            <w:r w:rsidRPr="00131BB2">
              <w:rPr>
                <w:b/>
                <w:lang w:val="es-CO"/>
              </w:rPr>
              <w:lastRenderedPageBreak/>
              <w:t>Recomendaciones</w:t>
            </w:r>
            <w:r w:rsidR="00F47E0B" w:rsidRPr="00131BB2">
              <w:rPr>
                <w:b/>
                <w:lang w:val="es-CO"/>
              </w:rPr>
              <w:br/>
            </w:r>
          </w:p>
        </w:tc>
      </w:tr>
      <w:tr w:rsidR="00736B35" w:rsidRPr="002954F6" w14:paraId="4288F8DC" w14:textId="77777777" w:rsidTr="00B651BD">
        <w:trPr>
          <w:trHeight w:val="526"/>
        </w:trPr>
        <w:tc>
          <w:tcPr>
            <w:tcW w:w="5000" w:type="pct"/>
            <w:gridSpan w:val="2"/>
            <w:shd w:val="clear" w:color="auto" w:fill="C2FAEA" w:themeFill="accent2" w:themeFillTint="33"/>
          </w:tcPr>
          <w:p w14:paraId="018824A4" w14:textId="4FF96803" w:rsidR="00736B35" w:rsidRPr="00131BB2" w:rsidRDefault="000B6C6D" w:rsidP="002D369B">
            <w:pPr>
              <w:rPr>
                <w:b/>
                <w:lang w:val="es-CO"/>
              </w:rPr>
            </w:pPr>
            <w:r w:rsidRPr="00131BB2">
              <w:rPr>
                <w:b/>
                <w:lang w:val="es-CO"/>
              </w:rPr>
              <w:t xml:space="preserve">Criterio de evaluación </w:t>
            </w:r>
            <w:r w:rsidR="00196D86" w:rsidRPr="00131BB2">
              <w:rPr>
                <w:b/>
                <w:lang w:val="es-CO"/>
              </w:rPr>
              <w:t>6(a)(</w:t>
            </w:r>
            <w:r w:rsidR="00736B35" w:rsidRPr="00131BB2">
              <w:rPr>
                <w:b/>
                <w:lang w:val="es-CO"/>
              </w:rPr>
              <w:t>e):</w:t>
            </w:r>
          </w:p>
          <w:p w14:paraId="36930DE6" w14:textId="2890E96E" w:rsidR="00736B35" w:rsidRPr="00131BB2" w:rsidRDefault="00A60558" w:rsidP="002D369B">
            <w:pPr>
              <w:rPr>
                <w:b/>
                <w:lang w:val="es-CO"/>
              </w:rPr>
            </w:pPr>
            <w:r w:rsidRPr="00131BB2">
              <w:rPr>
                <w:lang w:val="es-CO"/>
              </w:rPr>
              <w:t>L</w:t>
            </w:r>
            <w:r w:rsidR="00AD7358">
              <w:rPr>
                <w:lang w:val="es-CO"/>
              </w:rPr>
              <w:t>as personas involucradas en la contratación pública son responsables y rinden cuenta de sus decisiones</w:t>
            </w:r>
            <w:r w:rsidR="00736B35" w:rsidRPr="00131BB2">
              <w:rPr>
                <w:lang w:val="es-CO"/>
              </w:rPr>
              <w:t>.</w:t>
            </w:r>
          </w:p>
        </w:tc>
      </w:tr>
      <w:tr w:rsidR="00B651BD" w:rsidRPr="00131BB2" w14:paraId="535C46A1" w14:textId="77777777" w:rsidTr="00B651BD">
        <w:trPr>
          <w:gridAfter w:val="1"/>
          <w:wAfter w:w="13" w:type="pct"/>
          <w:trHeight w:val="366"/>
        </w:trPr>
        <w:tc>
          <w:tcPr>
            <w:tcW w:w="4987" w:type="pct"/>
          </w:tcPr>
          <w:p w14:paraId="2F61BB54" w14:textId="4ACC7798" w:rsidR="00B651BD" w:rsidRPr="00131BB2" w:rsidRDefault="00B651BD" w:rsidP="00ED45EE">
            <w:pPr>
              <w:rPr>
                <w:lang w:val="es-CO"/>
              </w:rPr>
            </w:pPr>
            <w:r w:rsidRPr="00131BB2">
              <w:rPr>
                <w:b/>
                <w:lang w:val="es-CO"/>
              </w:rPr>
              <w:t>Conclusión</w:t>
            </w:r>
            <w:r w:rsidRPr="00131BB2">
              <w:rPr>
                <w:lang w:val="es-CO"/>
              </w:rPr>
              <w:t xml:space="preserve">: </w:t>
            </w:r>
            <w:sdt>
              <w:sdtPr>
                <w:rPr>
                  <w:lang w:val="es-CO"/>
                </w:rPr>
                <w:alias w:val="Conclusion"/>
                <w:tag w:val="Conclusion"/>
                <w:id w:val="1352372090"/>
                <w:placeholder>
                  <w:docPart w:val="F6C22464B4114EB5AE35BFF2B6253F51"/>
                </w:placeholder>
                <w:showingPlcHdr/>
                <w:dropDownList>
                  <w:listItem w:value="Choose an item."/>
                  <w:listItem w:displayText="Brecha de alto riesgo + bandera roja" w:value="Brecha de alto riesgo + bandera roja"/>
                  <w:listItem w:displayText="Brecha de alto riesgo" w:value="Brecha de alto riesgo"/>
                  <w:listItem w:displayText="Brecha de riesgo medio" w:value="Brecha de riesgo medio"/>
                  <w:listItem w:displayText="Brecha de bajo riesgo" w:value="Brecha de bajo riesgo"/>
                  <w:listItem w:displayText="Sin brecha" w:value="Sin brecha"/>
                </w:dropDownList>
              </w:sdtPr>
              <w:sdtEndPr/>
              <w:sdtContent>
                <w:r w:rsidR="00F3549F" w:rsidRPr="00131BB2">
                  <w:rPr>
                    <w:rStyle w:val="PlaceholderText"/>
                    <w:lang w:val="es-CO"/>
                  </w:rPr>
                  <w:t>Choose an item.</w:t>
                </w:r>
              </w:sdtContent>
            </w:sdt>
          </w:p>
        </w:tc>
      </w:tr>
      <w:tr w:rsidR="00736B35" w:rsidRPr="00131BB2" w14:paraId="1ECF8D3C" w14:textId="77777777" w:rsidTr="00B651BD">
        <w:trPr>
          <w:trHeight w:val="526"/>
        </w:trPr>
        <w:tc>
          <w:tcPr>
            <w:tcW w:w="5000" w:type="pct"/>
            <w:gridSpan w:val="2"/>
          </w:tcPr>
          <w:p w14:paraId="08401E1A" w14:textId="52C7DEA9" w:rsidR="00736B35" w:rsidRPr="00131BB2" w:rsidRDefault="000B6C6D" w:rsidP="004631DE">
            <w:pPr>
              <w:jc w:val="left"/>
              <w:rPr>
                <w:bCs/>
                <w:lang w:val="es-CO"/>
              </w:rPr>
            </w:pPr>
            <w:r w:rsidRPr="00131BB2">
              <w:rPr>
                <w:b/>
                <w:lang w:val="es-CO"/>
              </w:rPr>
              <w:t>Análisis cualitativo</w:t>
            </w:r>
            <w:r w:rsidR="00F47E0B" w:rsidRPr="00131BB2">
              <w:rPr>
                <w:b/>
                <w:lang w:val="es-CO"/>
              </w:rPr>
              <w:br/>
            </w:r>
          </w:p>
        </w:tc>
      </w:tr>
      <w:tr w:rsidR="00736B35" w:rsidRPr="00131BB2" w14:paraId="302A385B" w14:textId="77777777" w:rsidTr="00B651BD">
        <w:trPr>
          <w:trHeight w:val="526"/>
        </w:trPr>
        <w:tc>
          <w:tcPr>
            <w:tcW w:w="5000" w:type="pct"/>
            <w:gridSpan w:val="2"/>
          </w:tcPr>
          <w:p w14:paraId="013D8529" w14:textId="28E1F15E" w:rsidR="00736B35" w:rsidRPr="00131BB2" w:rsidRDefault="000B6C6D" w:rsidP="004631DE">
            <w:pPr>
              <w:jc w:val="left"/>
              <w:rPr>
                <w:bCs/>
                <w:lang w:val="es-CO"/>
              </w:rPr>
            </w:pPr>
            <w:r w:rsidRPr="00131BB2">
              <w:rPr>
                <w:b/>
                <w:lang w:val="es-CO"/>
              </w:rPr>
              <w:t>Análisis de brechas</w:t>
            </w:r>
            <w:r w:rsidR="00F47E0B" w:rsidRPr="00131BB2">
              <w:rPr>
                <w:b/>
                <w:lang w:val="es-CO"/>
              </w:rPr>
              <w:br/>
            </w:r>
          </w:p>
        </w:tc>
      </w:tr>
      <w:tr w:rsidR="00736B35" w:rsidRPr="00131BB2" w14:paraId="6632C1A5" w14:textId="77777777" w:rsidTr="00B651BD">
        <w:trPr>
          <w:trHeight w:val="526"/>
        </w:trPr>
        <w:tc>
          <w:tcPr>
            <w:tcW w:w="5000" w:type="pct"/>
            <w:gridSpan w:val="2"/>
          </w:tcPr>
          <w:p w14:paraId="2E6B51ED" w14:textId="3BEC8A80" w:rsidR="00736B35" w:rsidRPr="00131BB2" w:rsidRDefault="000B6C6D" w:rsidP="004631DE">
            <w:pPr>
              <w:jc w:val="left"/>
              <w:rPr>
                <w:bCs/>
                <w:lang w:val="es-CO"/>
              </w:rPr>
            </w:pPr>
            <w:r w:rsidRPr="00131BB2">
              <w:rPr>
                <w:b/>
                <w:lang w:val="es-CO"/>
              </w:rPr>
              <w:t>Recomendaciones</w:t>
            </w:r>
            <w:r w:rsidR="00F47E0B" w:rsidRPr="00131BB2">
              <w:rPr>
                <w:b/>
                <w:lang w:val="es-CO"/>
              </w:rPr>
              <w:br/>
            </w:r>
          </w:p>
        </w:tc>
      </w:tr>
      <w:tr w:rsidR="002D369B" w:rsidRPr="00131BB2" w14:paraId="7EC9C1A0" w14:textId="77777777" w:rsidTr="00B651BD">
        <w:trPr>
          <w:gridAfter w:val="1"/>
          <w:wAfter w:w="13" w:type="pct"/>
          <w:trHeight w:val="527"/>
        </w:trPr>
        <w:tc>
          <w:tcPr>
            <w:tcW w:w="4987" w:type="pct"/>
            <w:shd w:val="clear" w:color="auto" w:fill="49F1C1" w:themeFill="accent2" w:themeFillTint="99"/>
          </w:tcPr>
          <w:p w14:paraId="69445B23" w14:textId="775350C1" w:rsidR="002D369B" w:rsidRPr="00131BB2" w:rsidRDefault="000B6C6D" w:rsidP="002D369B">
            <w:pPr>
              <w:jc w:val="center"/>
              <w:rPr>
                <w:b/>
                <w:lang w:val="es-CO"/>
              </w:rPr>
            </w:pPr>
            <w:r w:rsidRPr="00131BB2">
              <w:rPr>
                <w:b/>
                <w:lang w:val="es-CO"/>
              </w:rPr>
              <w:t>Subindicador</w:t>
            </w:r>
            <w:r w:rsidR="002D369B" w:rsidRPr="00131BB2">
              <w:rPr>
                <w:b/>
                <w:lang w:val="es-CO"/>
              </w:rPr>
              <w:t xml:space="preserve"> 6(b) </w:t>
            </w:r>
          </w:p>
          <w:p w14:paraId="27D3AE12" w14:textId="5C874673" w:rsidR="002D369B" w:rsidRPr="00131BB2" w:rsidRDefault="00A60558" w:rsidP="002D369B">
            <w:pPr>
              <w:tabs>
                <w:tab w:val="left" w:pos="1217"/>
              </w:tabs>
              <w:spacing w:line="0" w:lineRule="atLeast"/>
              <w:jc w:val="center"/>
              <w:rPr>
                <w:b/>
                <w:lang w:val="es-CO"/>
              </w:rPr>
            </w:pPr>
            <w:r w:rsidRPr="00131BB2">
              <w:rPr>
                <w:b/>
                <w:lang w:val="es-CO"/>
              </w:rPr>
              <w:t>Organismo centralizado de contratación pública</w:t>
            </w:r>
          </w:p>
        </w:tc>
      </w:tr>
      <w:tr w:rsidR="00736B35" w:rsidRPr="00AD7358" w14:paraId="2AA039BA" w14:textId="77777777" w:rsidTr="00B651BD">
        <w:trPr>
          <w:trHeight w:val="299"/>
        </w:trPr>
        <w:tc>
          <w:tcPr>
            <w:tcW w:w="5000" w:type="pct"/>
            <w:gridSpan w:val="2"/>
            <w:shd w:val="clear" w:color="auto" w:fill="C2FAEA" w:themeFill="accent2" w:themeFillTint="33"/>
          </w:tcPr>
          <w:p w14:paraId="3ECF512E" w14:textId="48F22B26" w:rsidR="00736B35" w:rsidRPr="00131BB2" w:rsidRDefault="000B6C6D" w:rsidP="002D369B">
            <w:pPr>
              <w:rPr>
                <w:b/>
                <w:lang w:val="es-CO"/>
              </w:rPr>
            </w:pPr>
            <w:r w:rsidRPr="00131BB2">
              <w:rPr>
                <w:b/>
                <w:lang w:val="es-CO"/>
              </w:rPr>
              <w:t xml:space="preserve">Criterio de evaluación </w:t>
            </w:r>
            <w:r w:rsidR="00196D86" w:rsidRPr="00131BB2">
              <w:rPr>
                <w:b/>
                <w:lang w:val="es-CO"/>
              </w:rPr>
              <w:t>6(b)(</w:t>
            </w:r>
            <w:r w:rsidR="00736B35" w:rsidRPr="00131BB2">
              <w:rPr>
                <w:b/>
                <w:lang w:val="es-CO"/>
              </w:rPr>
              <w:t>a):</w:t>
            </w:r>
          </w:p>
          <w:p w14:paraId="326A1479" w14:textId="08A142EE" w:rsidR="00736B35" w:rsidRPr="00131BB2" w:rsidRDefault="00A60558" w:rsidP="002D369B">
            <w:pPr>
              <w:rPr>
                <w:b/>
                <w:lang w:val="es-CO"/>
              </w:rPr>
            </w:pPr>
            <w:r w:rsidRPr="00131BB2">
              <w:rPr>
                <w:lang w:val="es-CO"/>
              </w:rPr>
              <w:t>El país ha considerado los beneficios de establecer una función de adquisiciones centralizada a cargo de las adquisiciones consolidadas, los acuerdos</w:t>
            </w:r>
            <w:r w:rsidR="00AD7358">
              <w:rPr>
                <w:lang w:val="es-CO"/>
              </w:rPr>
              <w:t>/convenios</w:t>
            </w:r>
            <w:r w:rsidRPr="00131BB2">
              <w:rPr>
                <w:lang w:val="es-CO"/>
              </w:rPr>
              <w:t xml:space="preserve"> marco o contratación especializada</w:t>
            </w:r>
            <w:r w:rsidR="00736B35" w:rsidRPr="00131BB2">
              <w:rPr>
                <w:lang w:val="es-CO"/>
              </w:rPr>
              <w:t>.</w:t>
            </w:r>
          </w:p>
        </w:tc>
      </w:tr>
      <w:tr w:rsidR="00B651BD" w:rsidRPr="00131BB2" w14:paraId="3544DD04" w14:textId="77777777" w:rsidTr="00B651BD">
        <w:trPr>
          <w:gridAfter w:val="1"/>
          <w:wAfter w:w="13" w:type="pct"/>
          <w:trHeight w:val="366"/>
        </w:trPr>
        <w:tc>
          <w:tcPr>
            <w:tcW w:w="4987" w:type="pct"/>
          </w:tcPr>
          <w:p w14:paraId="744279BA" w14:textId="3064A50D" w:rsidR="00B651BD" w:rsidRPr="00131BB2" w:rsidRDefault="00B651BD" w:rsidP="00ED45EE">
            <w:pPr>
              <w:rPr>
                <w:lang w:val="es-CO"/>
              </w:rPr>
            </w:pPr>
            <w:r w:rsidRPr="00131BB2">
              <w:rPr>
                <w:b/>
                <w:lang w:val="es-CO"/>
              </w:rPr>
              <w:t>Conclusión</w:t>
            </w:r>
            <w:r w:rsidRPr="00131BB2">
              <w:rPr>
                <w:lang w:val="es-CO"/>
              </w:rPr>
              <w:t xml:space="preserve">: </w:t>
            </w:r>
            <w:sdt>
              <w:sdtPr>
                <w:rPr>
                  <w:lang w:val="es-CO"/>
                </w:rPr>
                <w:alias w:val="Conclusion"/>
                <w:tag w:val="Conclusion"/>
                <w:id w:val="653178394"/>
                <w:placeholder>
                  <w:docPart w:val="DC73D3141D7F45C6AFC0EE69808B815B"/>
                </w:placeholder>
                <w:showingPlcHdr/>
                <w:dropDownList>
                  <w:listItem w:value="Choose an item."/>
                  <w:listItem w:displayText="Brecha de alto riesgo + bandera roja" w:value="Brecha de alto riesgo + bandera roja"/>
                  <w:listItem w:displayText="Brecha de alto riesgo" w:value="Brecha de alto riesgo"/>
                  <w:listItem w:displayText="Brecha de riesgo medio" w:value="Brecha de riesgo medio"/>
                  <w:listItem w:displayText="Brecha de bajo riesgo" w:value="Brecha de bajo riesgo"/>
                  <w:listItem w:displayText="Sin brecha" w:value="Sin brecha"/>
                </w:dropDownList>
              </w:sdtPr>
              <w:sdtEndPr/>
              <w:sdtContent>
                <w:r w:rsidR="00F3549F" w:rsidRPr="00131BB2">
                  <w:rPr>
                    <w:rStyle w:val="PlaceholderText"/>
                    <w:lang w:val="es-CO"/>
                  </w:rPr>
                  <w:t>Choose an item.</w:t>
                </w:r>
              </w:sdtContent>
            </w:sdt>
          </w:p>
        </w:tc>
      </w:tr>
      <w:tr w:rsidR="00736B35" w:rsidRPr="00131BB2" w14:paraId="5BB89783" w14:textId="77777777" w:rsidTr="00B651BD">
        <w:trPr>
          <w:trHeight w:val="770"/>
        </w:trPr>
        <w:tc>
          <w:tcPr>
            <w:tcW w:w="5000" w:type="pct"/>
            <w:gridSpan w:val="2"/>
          </w:tcPr>
          <w:p w14:paraId="25C6EE81" w14:textId="146AA51C" w:rsidR="00736B35" w:rsidRPr="00131BB2" w:rsidRDefault="000B6C6D" w:rsidP="004631DE">
            <w:pPr>
              <w:jc w:val="left"/>
              <w:rPr>
                <w:bCs/>
                <w:lang w:val="es-CO"/>
              </w:rPr>
            </w:pPr>
            <w:r w:rsidRPr="00131BB2">
              <w:rPr>
                <w:b/>
                <w:lang w:val="es-CO"/>
              </w:rPr>
              <w:t>Análisis cualitativo</w:t>
            </w:r>
            <w:r w:rsidR="00F47E0B" w:rsidRPr="00131BB2">
              <w:rPr>
                <w:b/>
                <w:lang w:val="es-CO"/>
              </w:rPr>
              <w:br/>
            </w:r>
          </w:p>
        </w:tc>
      </w:tr>
      <w:tr w:rsidR="00736B35" w:rsidRPr="00131BB2" w14:paraId="09ED42A5" w14:textId="77777777" w:rsidTr="00B651BD">
        <w:trPr>
          <w:trHeight w:val="856"/>
        </w:trPr>
        <w:tc>
          <w:tcPr>
            <w:tcW w:w="5000" w:type="pct"/>
            <w:gridSpan w:val="2"/>
          </w:tcPr>
          <w:p w14:paraId="404AA01D" w14:textId="50381499" w:rsidR="00736B35" w:rsidRPr="00131BB2" w:rsidRDefault="000B6C6D" w:rsidP="004631DE">
            <w:pPr>
              <w:jc w:val="left"/>
              <w:rPr>
                <w:bCs/>
                <w:lang w:val="es-CO"/>
              </w:rPr>
            </w:pPr>
            <w:r w:rsidRPr="00131BB2">
              <w:rPr>
                <w:b/>
                <w:lang w:val="es-CO"/>
              </w:rPr>
              <w:t>Análisis de brechas</w:t>
            </w:r>
            <w:r w:rsidR="00F47E0B" w:rsidRPr="00131BB2">
              <w:rPr>
                <w:b/>
                <w:lang w:val="es-CO"/>
              </w:rPr>
              <w:br/>
            </w:r>
          </w:p>
        </w:tc>
      </w:tr>
      <w:tr w:rsidR="00736B35" w:rsidRPr="00131BB2" w14:paraId="20B10CF9" w14:textId="77777777" w:rsidTr="00B651BD">
        <w:trPr>
          <w:trHeight w:val="526"/>
        </w:trPr>
        <w:tc>
          <w:tcPr>
            <w:tcW w:w="5000" w:type="pct"/>
            <w:gridSpan w:val="2"/>
          </w:tcPr>
          <w:p w14:paraId="36D83D36" w14:textId="6ECF3829" w:rsidR="00736B35" w:rsidRPr="00131BB2" w:rsidRDefault="000B6C6D" w:rsidP="004631DE">
            <w:pPr>
              <w:jc w:val="left"/>
              <w:rPr>
                <w:bCs/>
                <w:lang w:val="es-CO"/>
              </w:rPr>
            </w:pPr>
            <w:r w:rsidRPr="00131BB2">
              <w:rPr>
                <w:b/>
                <w:lang w:val="es-CO"/>
              </w:rPr>
              <w:t>Recomendaciones</w:t>
            </w:r>
            <w:r w:rsidR="00F47E0B" w:rsidRPr="00131BB2">
              <w:rPr>
                <w:b/>
                <w:lang w:val="es-CO"/>
              </w:rPr>
              <w:br/>
            </w:r>
          </w:p>
        </w:tc>
      </w:tr>
      <w:tr w:rsidR="00736B35" w:rsidRPr="002954F6" w14:paraId="6A988CCC" w14:textId="77777777" w:rsidTr="00B651BD">
        <w:trPr>
          <w:trHeight w:val="526"/>
        </w:trPr>
        <w:tc>
          <w:tcPr>
            <w:tcW w:w="5000" w:type="pct"/>
            <w:gridSpan w:val="2"/>
            <w:shd w:val="clear" w:color="auto" w:fill="C2FAEA" w:themeFill="accent2" w:themeFillTint="33"/>
          </w:tcPr>
          <w:p w14:paraId="3E333F6B" w14:textId="12443820" w:rsidR="00736B35" w:rsidRPr="00131BB2" w:rsidRDefault="000B6C6D" w:rsidP="002D369B">
            <w:pPr>
              <w:rPr>
                <w:b/>
                <w:lang w:val="es-CO"/>
              </w:rPr>
            </w:pPr>
            <w:r w:rsidRPr="00131BB2">
              <w:rPr>
                <w:b/>
                <w:lang w:val="es-CO"/>
              </w:rPr>
              <w:t xml:space="preserve">Criterio de evaluación </w:t>
            </w:r>
            <w:r w:rsidR="00196D86" w:rsidRPr="00131BB2">
              <w:rPr>
                <w:b/>
                <w:lang w:val="es-CO"/>
              </w:rPr>
              <w:t>6(b)(</w:t>
            </w:r>
            <w:r w:rsidR="00736B35" w:rsidRPr="00131BB2">
              <w:rPr>
                <w:b/>
                <w:lang w:val="es-CO"/>
              </w:rPr>
              <w:t>b):</w:t>
            </w:r>
          </w:p>
          <w:p w14:paraId="5C9D5223" w14:textId="2CE87A43" w:rsidR="00A60558" w:rsidRPr="00131BB2" w:rsidRDefault="00A60558" w:rsidP="00A60558">
            <w:pPr>
              <w:rPr>
                <w:lang w:val="es-CO"/>
              </w:rPr>
            </w:pPr>
            <w:r w:rsidRPr="00131BB2">
              <w:rPr>
                <w:lang w:val="es-CO"/>
              </w:rPr>
              <w:t>En caso de que exista un organismo de adquisiciones centralizado, el marco legal y regulatorio contempla lo siguiente:</w:t>
            </w:r>
            <w:r w:rsidR="00083255" w:rsidRPr="00131BB2">
              <w:rPr>
                <w:lang w:val="es-CO"/>
              </w:rPr>
              <w:t xml:space="preserve"> </w:t>
            </w:r>
          </w:p>
          <w:p w14:paraId="1A64EF12" w14:textId="02369FBF" w:rsidR="00A60558" w:rsidRPr="00AD7358" w:rsidRDefault="00A60558" w:rsidP="00E15569">
            <w:pPr>
              <w:pStyle w:val="ListParagraph"/>
              <w:numPr>
                <w:ilvl w:val="0"/>
                <w:numId w:val="3"/>
              </w:numPr>
              <w:rPr>
                <w:lang w:val="es-CO"/>
              </w:rPr>
            </w:pPr>
            <w:r w:rsidRPr="00AD7358">
              <w:rPr>
                <w:lang w:val="es-CO"/>
              </w:rPr>
              <w:t>Hay una clara definición de</w:t>
            </w:r>
            <w:r w:rsidR="00AD7358" w:rsidRPr="00AD7358">
              <w:rPr>
                <w:lang w:val="es-CO"/>
              </w:rPr>
              <w:t xml:space="preserve"> su</w:t>
            </w:r>
            <w:r w:rsidRPr="00AD7358">
              <w:rPr>
                <w:lang w:val="es-CO"/>
              </w:rPr>
              <w:t xml:space="preserve"> estatus jurídico, financiamiento, responsabilidades y poder para la toma de decisiones. </w:t>
            </w:r>
          </w:p>
          <w:p w14:paraId="2D343DA9" w14:textId="3D8411F4" w:rsidR="00A60558" w:rsidRPr="00AD7358" w:rsidRDefault="00AD7358" w:rsidP="00E15569">
            <w:pPr>
              <w:pStyle w:val="ListParagraph"/>
              <w:numPr>
                <w:ilvl w:val="0"/>
                <w:numId w:val="3"/>
              </w:numPr>
              <w:rPr>
                <w:lang w:val="fr-FR"/>
              </w:rPr>
            </w:pPr>
            <w:r w:rsidRPr="00AD7358">
              <w:rPr>
                <w:color w:val="3C3C3B"/>
                <w:lang w:val="fr-FR"/>
              </w:rPr>
              <w:t>Las personas involucradas en la contratación pública a nivel centralizado son responsables y rinden cuenta de sus decisiones.</w:t>
            </w:r>
          </w:p>
          <w:p w14:paraId="4F14C363" w14:textId="32E64FED" w:rsidR="00736B35" w:rsidRPr="00AD7358" w:rsidRDefault="00A60558" w:rsidP="00E15569">
            <w:pPr>
              <w:pStyle w:val="ListParagraph"/>
              <w:numPr>
                <w:ilvl w:val="0"/>
                <w:numId w:val="2"/>
              </w:numPr>
              <w:rPr>
                <w:b/>
                <w:lang w:val="es-CO"/>
              </w:rPr>
            </w:pPr>
            <w:r w:rsidRPr="00AD7358">
              <w:rPr>
                <w:lang w:val="es-CO"/>
              </w:rPr>
              <w:t xml:space="preserve">El organismo y el jefe del </w:t>
            </w:r>
            <w:r w:rsidR="00C0298F" w:rsidRPr="00AD7358">
              <w:rPr>
                <w:lang w:val="es-CO"/>
              </w:rPr>
              <w:t>mismo</w:t>
            </w:r>
            <w:r w:rsidRPr="00AD7358">
              <w:rPr>
                <w:lang w:val="es-CO"/>
              </w:rPr>
              <w:t xml:space="preserve"> ostentan un alto nivel y una posición de autoridad en el gobierno</w:t>
            </w:r>
            <w:r w:rsidR="00736B35" w:rsidRPr="00AD7358">
              <w:rPr>
                <w:lang w:val="es-CO"/>
              </w:rPr>
              <w:t>.</w:t>
            </w:r>
          </w:p>
        </w:tc>
      </w:tr>
      <w:tr w:rsidR="00B651BD" w:rsidRPr="00131BB2" w14:paraId="4AD03FC3" w14:textId="77777777" w:rsidTr="00B651BD">
        <w:trPr>
          <w:gridAfter w:val="1"/>
          <w:wAfter w:w="13" w:type="pct"/>
          <w:trHeight w:val="366"/>
        </w:trPr>
        <w:tc>
          <w:tcPr>
            <w:tcW w:w="4987" w:type="pct"/>
          </w:tcPr>
          <w:p w14:paraId="63BC5330" w14:textId="32FEAE3E" w:rsidR="00B651BD" w:rsidRPr="00131BB2" w:rsidRDefault="00B651BD" w:rsidP="00ED45EE">
            <w:pPr>
              <w:rPr>
                <w:lang w:val="es-CO"/>
              </w:rPr>
            </w:pPr>
            <w:r w:rsidRPr="00131BB2">
              <w:rPr>
                <w:b/>
                <w:lang w:val="es-CO"/>
              </w:rPr>
              <w:t>Conclusión</w:t>
            </w:r>
            <w:r w:rsidRPr="00131BB2">
              <w:rPr>
                <w:lang w:val="es-CO"/>
              </w:rPr>
              <w:t xml:space="preserve">: </w:t>
            </w:r>
            <w:sdt>
              <w:sdtPr>
                <w:rPr>
                  <w:lang w:val="es-CO"/>
                </w:rPr>
                <w:alias w:val="Conclusion"/>
                <w:tag w:val="Conclusion"/>
                <w:id w:val="-1897664500"/>
                <w:placeholder>
                  <w:docPart w:val="D3CE3F0E3AF444A2855B7CA8093431A7"/>
                </w:placeholder>
                <w:showingPlcHdr/>
                <w:dropDownList>
                  <w:listItem w:value="Choose an item."/>
                  <w:listItem w:displayText="Brecha de alto riesgo + bandera roja" w:value="Brecha de alto riesgo + bandera roja"/>
                  <w:listItem w:displayText="Brecha de alto riesgo" w:value="Brecha de alto riesgo"/>
                  <w:listItem w:displayText="Brecha de riesgo medio" w:value="Brecha de riesgo medio"/>
                  <w:listItem w:displayText="Brecha de bajo riesgo" w:value="Brecha de bajo riesgo"/>
                  <w:listItem w:displayText="Sin brecha" w:value="Sin brecha"/>
                </w:dropDownList>
              </w:sdtPr>
              <w:sdtEndPr/>
              <w:sdtContent>
                <w:r w:rsidR="00F3549F" w:rsidRPr="00131BB2">
                  <w:rPr>
                    <w:rStyle w:val="PlaceholderText"/>
                    <w:lang w:val="es-CO"/>
                  </w:rPr>
                  <w:t>Choose an item.</w:t>
                </w:r>
              </w:sdtContent>
            </w:sdt>
          </w:p>
        </w:tc>
      </w:tr>
      <w:tr w:rsidR="00736B35" w:rsidRPr="00131BB2" w14:paraId="3DC11D73" w14:textId="77777777" w:rsidTr="00B651BD">
        <w:trPr>
          <w:trHeight w:val="526"/>
        </w:trPr>
        <w:tc>
          <w:tcPr>
            <w:tcW w:w="5000" w:type="pct"/>
            <w:gridSpan w:val="2"/>
          </w:tcPr>
          <w:p w14:paraId="5EC16EB6" w14:textId="72107D0A" w:rsidR="00736B35" w:rsidRPr="00131BB2" w:rsidRDefault="000B6C6D" w:rsidP="004631DE">
            <w:pPr>
              <w:jc w:val="left"/>
              <w:rPr>
                <w:bCs/>
                <w:lang w:val="es-CO"/>
              </w:rPr>
            </w:pPr>
            <w:r w:rsidRPr="00131BB2">
              <w:rPr>
                <w:b/>
                <w:lang w:val="es-CO"/>
              </w:rPr>
              <w:t>Análisis cualitativo</w:t>
            </w:r>
            <w:r w:rsidR="00F47E0B" w:rsidRPr="00131BB2">
              <w:rPr>
                <w:b/>
                <w:lang w:val="es-CO"/>
              </w:rPr>
              <w:br/>
            </w:r>
          </w:p>
        </w:tc>
      </w:tr>
      <w:tr w:rsidR="00736B35" w:rsidRPr="00131BB2" w14:paraId="4DE94C9E" w14:textId="77777777" w:rsidTr="00B651BD">
        <w:trPr>
          <w:trHeight w:val="526"/>
        </w:trPr>
        <w:tc>
          <w:tcPr>
            <w:tcW w:w="5000" w:type="pct"/>
            <w:gridSpan w:val="2"/>
          </w:tcPr>
          <w:p w14:paraId="3EB55777" w14:textId="1EE95454" w:rsidR="00736B35" w:rsidRPr="00131BB2" w:rsidRDefault="000B6C6D" w:rsidP="004631DE">
            <w:pPr>
              <w:jc w:val="left"/>
              <w:rPr>
                <w:bCs/>
                <w:lang w:val="es-CO"/>
              </w:rPr>
            </w:pPr>
            <w:r w:rsidRPr="00131BB2">
              <w:rPr>
                <w:b/>
                <w:lang w:val="es-CO"/>
              </w:rPr>
              <w:t>Análisis de brechas</w:t>
            </w:r>
            <w:r w:rsidR="00F47E0B" w:rsidRPr="00131BB2">
              <w:rPr>
                <w:b/>
                <w:lang w:val="es-CO"/>
              </w:rPr>
              <w:br/>
            </w:r>
          </w:p>
        </w:tc>
      </w:tr>
      <w:tr w:rsidR="00736B35" w:rsidRPr="00131BB2" w14:paraId="31036148" w14:textId="77777777" w:rsidTr="00B651BD">
        <w:trPr>
          <w:trHeight w:val="526"/>
        </w:trPr>
        <w:tc>
          <w:tcPr>
            <w:tcW w:w="5000" w:type="pct"/>
            <w:gridSpan w:val="2"/>
          </w:tcPr>
          <w:p w14:paraId="03E98797" w14:textId="2BD8AA96" w:rsidR="00736B35" w:rsidRPr="00131BB2" w:rsidRDefault="000B6C6D" w:rsidP="004631DE">
            <w:pPr>
              <w:jc w:val="left"/>
              <w:rPr>
                <w:bCs/>
                <w:lang w:val="es-CO"/>
              </w:rPr>
            </w:pPr>
            <w:r w:rsidRPr="00131BB2">
              <w:rPr>
                <w:b/>
                <w:lang w:val="es-CO"/>
              </w:rPr>
              <w:t>Recomendaciones</w:t>
            </w:r>
            <w:r w:rsidR="00F47E0B" w:rsidRPr="00131BB2">
              <w:rPr>
                <w:b/>
                <w:lang w:val="es-CO"/>
              </w:rPr>
              <w:br/>
            </w:r>
          </w:p>
        </w:tc>
      </w:tr>
      <w:tr w:rsidR="00736B35" w:rsidRPr="002954F6" w14:paraId="38E635B0" w14:textId="77777777" w:rsidTr="00B651BD">
        <w:trPr>
          <w:trHeight w:val="526"/>
        </w:trPr>
        <w:tc>
          <w:tcPr>
            <w:tcW w:w="5000" w:type="pct"/>
            <w:gridSpan w:val="2"/>
            <w:shd w:val="clear" w:color="auto" w:fill="C2FAEA" w:themeFill="accent2" w:themeFillTint="33"/>
          </w:tcPr>
          <w:p w14:paraId="4B6DE8C5" w14:textId="3E83D79D" w:rsidR="00736B35" w:rsidRPr="00131BB2" w:rsidRDefault="000B6C6D" w:rsidP="002D369B">
            <w:pPr>
              <w:rPr>
                <w:b/>
                <w:lang w:val="es-CO"/>
              </w:rPr>
            </w:pPr>
            <w:r w:rsidRPr="00131BB2">
              <w:rPr>
                <w:b/>
                <w:lang w:val="es-CO"/>
              </w:rPr>
              <w:t xml:space="preserve">Criterio de evaluación </w:t>
            </w:r>
            <w:r w:rsidR="00196D86" w:rsidRPr="00131BB2">
              <w:rPr>
                <w:b/>
                <w:lang w:val="es-CO"/>
              </w:rPr>
              <w:t>6(b)(</w:t>
            </w:r>
            <w:r w:rsidR="00736B35" w:rsidRPr="00131BB2">
              <w:rPr>
                <w:b/>
                <w:lang w:val="es-CO"/>
              </w:rPr>
              <w:t>c):</w:t>
            </w:r>
          </w:p>
          <w:p w14:paraId="5287A588" w14:textId="3B614574" w:rsidR="00736B35" w:rsidRPr="00131BB2" w:rsidRDefault="00A60558" w:rsidP="002D369B">
            <w:pPr>
              <w:rPr>
                <w:b/>
                <w:lang w:val="es-CO"/>
              </w:rPr>
            </w:pPr>
            <w:r w:rsidRPr="00131BB2">
              <w:rPr>
                <w:lang w:val="es-CO"/>
              </w:rPr>
              <w:t xml:space="preserve">La organización interna </w:t>
            </w:r>
            <w:r w:rsidR="00AD7358">
              <w:rPr>
                <w:lang w:val="es-CO"/>
              </w:rPr>
              <w:t>y el</w:t>
            </w:r>
            <w:r w:rsidRPr="00131BB2">
              <w:rPr>
                <w:lang w:val="es-CO"/>
              </w:rPr>
              <w:t xml:space="preserve"> personal </w:t>
            </w:r>
            <w:r w:rsidR="00AD7358">
              <w:rPr>
                <w:lang w:val="es-CO"/>
              </w:rPr>
              <w:t>del organismo de contratación centralizado</w:t>
            </w:r>
            <w:r w:rsidRPr="00131BB2">
              <w:rPr>
                <w:lang w:val="es-CO"/>
              </w:rPr>
              <w:t xml:space="preserve"> son suficientes y consistentes con las responsabilidades</w:t>
            </w:r>
            <w:r w:rsidR="00736B35" w:rsidRPr="00131BB2">
              <w:rPr>
                <w:lang w:val="es-CO"/>
              </w:rPr>
              <w:t>.</w:t>
            </w:r>
          </w:p>
        </w:tc>
      </w:tr>
      <w:tr w:rsidR="00B651BD" w:rsidRPr="00131BB2" w14:paraId="001C9551" w14:textId="77777777" w:rsidTr="00203625">
        <w:trPr>
          <w:gridAfter w:val="1"/>
          <w:wAfter w:w="13" w:type="pct"/>
          <w:trHeight w:val="366"/>
        </w:trPr>
        <w:tc>
          <w:tcPr>
            <w:tcW w:w="4987" w:type="pct"/>
          </w:tcPr>
          <w:p w14:paraId="59E6A389" w14:textId="7BF2EBCA" w:rsidR="00B651BD" w:rsidRPr="00131BB2" w:rsidRDefault="00B651BD" w:rsidP="00ED45EE">
            <w:pPr>
              <w:rPr>
                <w:lang w:val="es-CO"/>
              </w:rPr>
            </w:pPr>
            <w:r w:rsidRPr="00131BB2">
              <w:rPr>
                <w:b/>
                <w:lang w:val="es-CO"/>
              </w:rPr>
              <w:t>Conclusión</w:t>
            </w:r>
            <w:r w:rsidRPr="00131BB2">
              <w:rPr>
                <w:lang w:val="es-CO"/>
              </w:rPr>
              <w:t xml:space="preserve">: </w:t>
            </w:r>
            <w:sdt>
              <w:sdtPr>
                <w:rPr>
                  <w:lang w:val="es-CO"/>
                </w:rPr>
                <w:alias w:val="Conclusion"/>
                <w:tag w:val="Conclusion"/>
                <w:id w:val="1167124575"/>
                <w:placeholder>
                  <w:docPart w:val="49EA401A35BD437B94BEB92E44462911"/>
                </w:placeholder>
                <w:showingPlcHdr/>
                <w:dropDownList>
                  <w:listItem w:value="Choose an item."/>
                  <w:listItem w:displayText="Brecha de alto riesgo + bandera roja" w:value="Brecha de alto riesgo + bandera roja"/>
                  <w:listItem w:displayText="Brecha de alto riesgo" w:value="Brecha de alto riesgo"/>
                  <w:listItem w:displayText="Brecha de riesgo medio" w:value="Brecha de riesgo medio"/>
                  <w:listItem w:displayText="Brecha de bajo riesgo" w:value="Brecha de bajo riesgo"/>
                  <w:listItem w:displayText="Sin brecha" w:value="Sin brecha"/>
                </w:dropDownList>
              </w:sdtPr>
              <w:sdtEndPr/>
              <w:sdtContent>
                <w:r w:rsidR="00F3549F" w:rsidRPr="00131BB2">
                  <w:rPr>
                    <w:rStyle w:val="PlaceholderText"/>
                    <w:lang w:val="es-CO"/>
                  </w:rPr>
                  <w:t>Choose an item.</w:t>
                </w:r>
              </w:sdtContent>
            </w:sdt>
          </w:p>
        </w:tc>
      </w:tr>
      <w:tr w:rsidR="00736B35" w:rsidRPr="00131BB2" w14:paraId="65D9DAB4" w14:textId="77777777" w:rsidTr="00B651BD">
        <w:trPr>
          <w:trHeight w:val="526"/>
        </w:trPr>
        <w:tc>
          <w:tcPr>
            <w:tcW w:w="5000" w:type="pct"/>
            <w:gridSpan w:val="2"/>
          </w:tcPr>
          <w:p w14:paraId="3F3B6D38" w14:textId="538FE7D0" w:rsidR="00736B35" w:rsidRPr="00131BB2" w:rsidRDefault="000B6C6D" w:rsidP="004631DE">
            <w:pPr>
              <w:jc w:val="left"/>
              <w:rPr>
                <w:bCs/>
                <w:lang w:val="es-CO"/>
              </w:rPr>
            </w:pPr>
            <w:r w:rsidRPr="00131BB2">
              <w:rPr>
                <w:b/>
                <w:lang w:val="es-CO"/>
              </w:rPr>
              <w:t>Análisis cualitativo</w:t>
            </w:r>
            <w:r w:rsidR="00F47E0B" w:rsidRPr="00131BB2">
              <w:rPr>
                <w:b/>
                <w:lang w:val="es-CO"/>
              </w:rPr>
              <w:br/>
            </w:r>
          </w:p>
        </w:tc>
      </w:tr>
      <w:tr w:rsidR="00736B35" w:rsidRPr="00131BB2" w14:paraId="6FE2B8D6" w14:textId="77777777" w:rsidTr="00B651BD">
        <w:trPr>
          <w:trHeight w:val="526"/>
        </w:trPr>
        <w:tc>
          <w:tcPr>
            <w:tcW w:w="5000" w:type="pct"/>
            <w:gridSpan w:val="2"/>
          </w:tcPr>
          <w:p w14:paraId="42FFF18E" w14:textId="7B74D595" w:rsidR="00736B35" w:rsidRPr="00131BB2" w:rsidRDefault="000B6C6D" w:rsidP="004631DE">
            <w:pPr>
              <w:jc w:val="left"/>
              <w:rPr>
                <w:bCs/>
                <w:lang w:val="es-CO"/>
              </w:rPr>
            </w:pPr>
            <w:r w:rsidRPr="00131BB2">
              <w:rPr>
                <w:b/>
                <w:lang w:val="es-CO"/>
              </w:rPr>
              <w:t>Análisis de brechas</w:t>
            </w:r>
            <w:r w:rsidR="00F47E0B" w:rsidRPr="00131BB2">
              <w:rPr>
                <w:b/>
                <w:lang w:val="es-CO"/>
              </w:rPr>
              <w:br/>
            </w:r>
          </w:p>
        </w:tc>
      </w:tr>
      <w:tr w:rsidR="00736B35" w:rsidRPr="00131BB2" w14:paraId="482937C9" w14:textId="77777777" w:rsidTr="00B651BD">
        <w:trPr>
          <w:trHeight w:val="526"/>
        </w:trPr>
        <w:tc>
          <w:tcPr>
            <w:tcW w:w="5000" w:type="pct"/>
            <w:gridSpan w:val="2"/>
          </w:tcPr>
          <w:p w14:paraId="2E247856" w14:textId="2D2AB1F3" w:rsidR="00736B35" w:rsidRPr="00131BB2" w:rsidRDefault="000B6C6D" w:rsidP="004631DE">
            <w:pPr>
              <w:jc w:val="left"/>
              <w:rPr>
                <w:bCs/>
                <w:lang w:val="es-CO"/>
              </w:rPr>
            </w:pPr>
            <w:r w:rsidRPr="00131BB2">
              <w:rPr>
                <w:b/>
                <w:lang w:val="es-CO"/>
              </w:rPr>
              <w:t>Recomendaciones</w:t>
            </w:r>
            <w:r w:rsidR="00F47E0B" w:rsidRPr="00131BB2">
              <w:rPr>
                <w:b/>
                <w:lang w:val="es-CO"/>
              </w:rPr>
              <w:br/>
            </w:r>
          </w:p>
        </w:tc>
      </w:tr>
    </w:tbl>
    <w:p w14:paraId="79CF3632" w14:textId="77777777" w:rsidR="00736B35" w:rsidRPr="00131BB2" w:rsidRDefault="00736B35" w:rsidP="005D3198">
      <w:pPr>
        <w:rPr>
          <w:lang w:val="es-CO"/>
        </w:rPr>
      </w:pPr>
    </w:p>
    <w:p w14:paraId="145E4537" w14:textId="48A5048E" w:rsidR="006F6E2C" w:rsidRPr="00131BB2" w:rsidRDefault="000B6C6D" w:rsidP="005D3198">
      <w:pPr>
        <w:pStyle w:val="Heading2"/>
        <w:rPr>
          <w:lang w:val="es-CO"/>
        </w:rPr>
      </w:pPr>
      <w:bookmarkStart w:id="11" w:name="_Toc191029202"/>
      <w:r w:rsidRPr="00131BB2">
        <w:rPr>
          <w:lang w:val="es-CO"/>
        </w:rPr>
        <w:lastRenderedPageBreak/>
        <w:t>Indicador</w:t>
      </w:r>
      <w:r w:rsidR="00736B35" w:rsidRPr="00131BB2">
        <w:rPr>
          <w:lang w:val="es-CO"/>
        </w:rPr>
        <w:t xml:space="preserve"> 7. </w:t>
      </w:r>
      <w:r w:rsidR="00A60558" w:rsidRPr="00131BB2">
        <w:rPr>
          <w:lang w:val="es-CO"/>
        </w:rPr>
        <w:t>La contratación pública se encuentra inserta en un sistema de información eficiente</w:t>
      </w:r>
      <w:r w:rsidR="00EC4DFD">
        <w:rPr>
          <w:lang w:val="es-CO"/>
        </w:rPr>
        <w:t>.</w:t>
      </w:r>
      <w:bookmarkEnd w:id="11"/>
    </w:p>
    <w:tbl>
      <w:tblPr>
        <w:tblStyle w:val="GridTable1Light-Accent2"/>
        <w:tblW w:w="4800" w:type="pct"/>
        <w:tblInd w:w="420" w:type="dxa"/>
        <w:tblLook w:val="0000" w:firstRow="0" w:lastRow="0" w:firstColumn="0" w:lastColumn="0" w:noHBand="0" w:noVBand="0"/>
      </w:tblPr>
      <w:tblGrid>
        <w:gridCol w:w="10038"/>
      </w:tblGrid>
      <w:tr w:rsidR="002D369B" w:rsidRPr="002954F6" w14:paraId="05FA81AE" w14:textId="77777777" w:rsidTr="00B651BD">
        <w:trPr>
          <w:trHeight w:val="527"/>
        </w:trPr>
        <w:tc>
          <w:tcPr>
            <w:tcW w:w="5000" w:type="pct"/>
            <w:shd w:val="clear" w:color="auto" w:fill="49F1C1" w:themeFill="accent2" w:themeFillTint="99"/>
          </w:tcPr>
          <w:p w14:paraId="109C63A9" w14:textId="40F794E5" w:rsidR="002D369B" w:rsidRPr="00131BB2" w:rsidRDefault="000B6C6D" w:rsidP="002D369B">
            <w:pPr>
              <w:jc w:val="center"/>
              <w:rPr>
                <w:b/>
                <w:lang w:val="es-CO"/>
              </w:rPr>
            </w:pPr>
            <w:r w:rsidRPr="00131BB2">
              <w:rPr>
                <w:b/>
                <w:lang w:val="es-CO"/>
              </w:rPr>
              <w:t>Subindicador</w:t>
            </w:r>
            <w:r w:rsidR="002D369B" w:rsidRPr="00131BB2">
              <w:rPr>
                <w:b/>
                <w:lang w:val="es-CO"/>
              </w:rPr>
              <w:t xml:space="preserve"> 7(a) </w:t>
            </w:r>
          </w:p>
          <w:p w14:paraId="1C581C82" w14:textId="1F6074FC" w:rsidR="008D34AE" w:rsidRPr="00131BB2" w:rsidRDefault="00A60558" w:rsidP="002D369B">
            <w:pPr>
              <w:tabs>
                <w:tab w:val="left" w:pos="1217"/>
              </w:tabs>
              <w:spacing w:line="0" w:lineRule="atLeast"/>
              <w:jc w:val="center"/>
              <w:rPr>
                <w:b/>
                <w:lang w:val="es-CO"/>
              </w:rPr>
            </w:pPr>
            <w:r w:rsidRPr="00131BB2">
              <w:rPr>
                <w:b/>
                <w:lang w:val="es-CO"/>
              </w:rPr>
              <w:t>Publicación de información sobre contratación pública con el apoyo de la tecnología de información</w:t>
            </w:r>
          </w:p>
          <w:p w14:paraId="77F17AA2" w14:textId="7307B36E" w:rsidR="002D369B" w:rsidRPr="00131BB2" w:rsidRDefault="00A60558" w:rsidP="002D369B">
            <w:pPr>
              <w:tabs>
                <w:tab w:val="left" w:pos="1217"/>
              </w:tabs>
              <w:spacing w:line="0" w:lineRule="atLeast"/>
              <w:jc w:val="center"/>
              <w:rPr>
                <w:lang w:val="es-CO"/>
              </w:rPr>
            </w:pPr>
            <w:r w:rsidRPr="00131BB2">
              <w:rPr>
                <w:lang w:val="es-CO"/>
              </w:rPr>
              <w:t>El país cuenta con un sistema que contempla los siguientes requisitos</w:t>
            </w:r>
            <w:r w:rsidR="008D34AE" w:rsidRPr="00131BB2">
              <w:rPr>
                <w:lang w:val="es-CO"/>
              </w:rPr>
              <w:t>:</w:t>
            </w:r>
          </w:p>
        </w:tc>
      </w:tr>
      <w:tr w:rsidR="00736B35" w:rsidRPr="002954F6" w14:paraId="6AE48551" w14:textId="77777777" w:rsidTr="00B651BD">
        <w:trPr>
          <w:trHeight w:val="299"/>
        </w:trPr>
        <w:tc>
          <w:tcPr>
            <w:tcW w:w="5000" w:type="pct"/>
            <w:shd w:val="clear" w:color="auto" w:fill="C2FAEA" w:themeFill="accent2" w:themeFillTint="33"/>
          </w:tcPr>
          <w:p w14:paraId="55E29ADC" w14:textId="21346371" w:rsidR="00736B35" w:rsidRPr="00131BB2" w:rsidRDefault="000B6C6D" w:rsidP="002D369B">
            <w:pPr>
              <w:rPr>
                <w:b/>
                <w:lang w:val="es-CO"/>
              </w:rPr>
            </w:pPr>
            <w:r w:rsidRPr="00131BB2">
              <w:rPr>
                <w:b/>
                <w:lang w:val="es-CO"/>
              </w:rPr>
              <w:t xml:space="preserve">Criterio de evaluación </w:t>
            </w:r>
            <w:r w:rsidR="00196D86" w:rsidRPr="00131BB2">
              <w:rPr>
                <w:b/>
                <w:lang w:val="es-CO"/>
              </w:rPr>
              <w:t>7(a)(</w:t>
            </w:r>
            <w:r w:rsidR="00736B35" w:rsidRPr="00131BB2">
              <w:rPr>
                <w:b/>
                <w:lang w:val="es-CO"/>
              </w:rPr>
              <w:t>a):</w:t>
            </w:r>
          </w:p>
          <w:p w14:paraId="715BD418" w14:textId="61786952" w:rsidR="00736B35" w:rsidRPr="00131BB2" w:rsidRDefault="00A60558" w:rsidP="002D369B">
            <w:pPr>
              <w:rPr>
                <w:b/>
                <w:lang w:val="es-CO"/>
              </w:rPr>
            </w:pPr>
            <w:r w:rsidRPr="00131BB2">
              <w:rPr>
                <w:lang w:val="es-CO"/>
              </w:rPr>
              <w:t>La información sobre contratación es de fácil acceso en los medios de amplia circulación y disponibilidad. La información es relevante, oportuna y completa, y sirve de ayuda a las partes interesadas para que comprendan los procesos de contratación y los requisitos, y para monitorear los resultados y el desempeño</w:t>
            </w:r>
            <w:r w:rsidR="00736B35" w:rsidRPr="00131BB2">
              <w:rPr>
                <w:lang w:val="es-CO"/>
              </w:rPr>
              <w:t>.</w:t>
            </w:r>
          </w:p>
        </w:tc>
      </w:tr>
      <w:tr w:rsidR="00B651BD" w:rsidRPr="00131BB2" w14:paraId="07E172B7" w14:textId="77777777" w:rsidTr="00B651BD">
        <w:trPr>
          <w:trHeight w:val="366"/>
        </w:trPr>
        <w:tc>
          <w:tcPr>
            <w:tcW w:w="5000" w:type="pct"/>
          </w:tcPr>
          <w:p w14:paraId="693DEE07" w14:textId="2E92B710" w:rsidR="00B651BD" w:rsidRPr="00131BB2" w:rsidRDefault="00B651BD" w:rsidP="00ED45EE">
            <w:pPr>
              <w:rPr>
                <w:lang w:val="es-CO"/>
              </w:rPr>
            </w:pPr>
            <w:r w:rsidRPr="00131BB2">
              <w:rPr>
                <w:b/>
                <w:lang w:val="es-CO"/>
              </w:rPr>
              <w:t>Conclusión</w:t>
            </w:r>
            <w:r w:rsidRPr="00131BB2">
              <w:rPr>
                <w:lang w:val="es-CO"/>
              </w:rPr>
              <w:t xml:space="preserve">: </w:t>
            </w:r>
            <w:sdt>
              <w:sdtPr>
                <w:rPr>
                  <w:lang w:val="es-CO"/>
                </w:rPr>
                <w:alias w:val="Conclusion"/>
                <w:tag w:val="Conclusion"/>
                <w:id w:val="1794552322"/>
                <w:placeholder>
                  <w:docPart w:val="3D1F5A17B566479488428291A8669AED"/>
                </w:placeholder>
                <w:showingPlcHdr/>
                <w:dropDownList>
                  <w:listItem w:value="Choose an item."/>
                  <w:listItem w:displayText="Brecha de alto riesgo + bandera roja" w:value="Brecha de alto riesgo + bandera roja"/>
                  <w:listItem w:displayText="Brecha de alto riesgo" w:value="Brecha de alto riesgo"/>
                  <w:listItem w:displayText="Brecha de riesgo medio" w:value="Brecha de riesgo medio"/>
                  <w:listItem w:displayText="Brecha de bajo riesgo" w:value="Brecha de bajo riesgo"/>
                  <w:listItem w:displayText="Sin brecha" w:value="Sin brecha"/>
                </w:dropDownList>
              </w:sdtPr>
              <w:sdtEndPr/>
              <w:sdtContent>
                <w:r w:rsidR="00F3549F" w:rsidRPr="00131BB2">
                  <w:rPr>
                    <w:rStyle w:val="PlaceholderText"/>
                    <w:lang w:val="es-CO"/>
                  </w:rPr>
                  <w:t>Choose an item.</w:t>
                </w:r>
              </w:sdtContent>
            </w:sdt>
          </w:p>
        </w:tc>
      </w:tr>
      <w:tr w:rsidR="00736B35" w:rsidRPr="00131BB2" w14:paraId="43AA2714" w14:textId="77777777" w:rsidTr="00B651BD">
        <w:trPr>
          <w:trHeight w:val="770"/>
        </w:trPr>
        <w:tc>
          <w:tcPr>
            <w:tcW w:w="5000" w:type="pct"/>
          </w:tcPr>
          <w:p w14:paraId="2F0A92B0" w14:textId="5F50C7CE" w:rsidR="00736B35" w:rsidRPr="00131BB2" w:rsidRDefault="000B6C6D" w:rsidP="004631DE">
            <w:pPr>
              <w:jc w:val="left"/>
              <w:rPr>
                <w:bCs/>
                <w:lang w:val="es-CO"/>
              </w:rPr>
            </w:pPr>
            <w:r w:rsidRPr="00131BB2">
              <w:rPr>
                <w:b/>
                <w:lang w:val="es-CO"/>
              </w:rPr>
              <w:t>Análisis cualitativo</w:t>
            </w:r>
            <w:r w:rsidR="00F47E0B" w:rsidRPr="00131BB2">
              <w:rPr>
                <w:b/>
                <w:lang w:val="es-CO"/>
              </w:rPr>
              <w:br/>
            </w:r>
          </w:p>
        </w:tc>
      </w:tr>
      <w:tr w:rsidR="00736B35" w:rsidRPr="00131BB2" w14:paraId="4B7B3BBE" w14:textId="77777777" w:rsidTr="00B651BD">
        <w:trPr>
          <w:trHeight w:val="856"/>
        </w:trPr>
        <w:tc>
          <w:tcPr>
            <w:tcW w:w="5000" w:type="pct"/>
          </w:tcPr>
          <w:p w14:paraId="2F939300" w14:textId="7B632A15" w:rsidR="00736B35" w:rsidRPr="00131BB2" w:rsidRDefault="000B6C6D" w:rsidP="004631DE">
            <w:pPr>
              <w:jc w:val="left"/>
              <w:rPr>
                <w:bCs/>
                <w:lang w:val="es-CO"/>
              </w:rPr>
            </w:pPr>
            <w:r w:rsidRPr="00131BB2">
              <w:rPr>
                <w:b/>
                <w:lang w:val="es-CO"/>
              </w:rPr>
              <w:t>Análisis de brechas</w:t>
            </w:r>
            <w:r w:rsidR="00F47E0B" w:rsidRPr="00131BB2">
              <w:rPr>
                <w:b/>
                <w:lang w:val="es-CO"/>
              </w:rPr>
              <w:br/>
            </w:r>
          </w:p>
        </w:tc>
      </w:tr>
      <w:tr w:rsidR="00736B35" w:rsidRPr="00131BB2" w14:paraId="3F2D2A03" w14:textId="77777777" w:rsidTr="00B651BD">
        <w:trPr>
          <w:trHeight w:val="526"/>
        </w:trPr>
        <w:tc>
          <w:tcPr>
            <w:tcW w:w="5000" w:type="pct"/>
          </w:tcPr>
          <w:p w14:paraId="612E101E" w14:textId="0D48F67B" w:rsidR="00736B35" w:rsidRPr="00131BB2" w:rsidRDefault="000B6C6D" w:rsidP="004631DE">
            <w:pPr>
              <w:jc w:val="left"/>
              <w:rPr>
                <w:bCs/>
                <w:lang w:val="es-CO"/>
              </w:rPr>
            </w:pPr>
            <w:r w:rsidRPr="00131BB2">
              <w:rPr>
                <w:b/>
                <w:lang w:val="es-CO"/>
              </w:rPr>
              <w:t>Recomendaciones</w:t>
            </w:r>
            <w:r w:rsidR="00F47E0B" w:rsidRPr="00131BB2">
              <w:rPr>
                <w:b/>
                <w:lang w:val="es-CO"/>
              </w:rPr>
              <w:br/>
            </w:r>
          </w:p>
        </w:tc>
      </w:tr>
      <w:tr w:rsidR="00736B35" w:rsidRPr="002954F6" w14:paraId="7E64E945" w14:textId="77777777" w:rsidTr="00B651BD">
        <w:trPr>
          <w:trHeight w:val="526"/>
        </w:trPr>
        <w:tc>
          <w:tcPr>
            <w:tcW w:w="5000" w:type="pct"/>
            <w:shd w:val="clear" w:color="auto" w:fill="C2FAEA" w:themeFill="accent2" w:themeFillTint="33"/>
          </w:tcPr>
          <w:p w14:paraId="300D1A69" w14:textId="02B3E80C" w:rsidR="00736B35" w:rsidRPr="00131BB2" w:rsidRDefault="000B6C6D" w:rsidP="002D369B">
            <w:pPr>
              <w:rPr>
                <w:b/>
                <w:lang w:val="es-CO"/>
              </w:rPr>
            </w:pPr>
            <w:r w:rsidRPr="00131BB2">
              <w:rPr>
                <w:b/>
                <w:lang w:val="es-CO"/>
              </w:rPr>
              <w:t xml:space="preserve">Criterio de evaluación </w:t>
            </w:r>
            <w:r w:rsidR="00196D86" w:rsidRPr="00131BB2">
              <w:rPr>
                <w:b/>
                <w:lang w:val="es-CO"/>
              </w:rPr>
              <w:t>7(a)(</w:t>
            </w:r>
            <w:r w:rsidR="00736B35" w:rsidRPr="00131BB2">
              <w:rPr>
                <w:b/>
                <w:lang w:val="es-CO"/>
              </w:rPr>
              <w:t>b):</w:t>
            </w:r>
          </w:p>
          <w:p w14:paraId="01BB02BE" w14:textId="7EE68653" w:rsidR="00736B35" w:rsidRPr="00131BB2" w:rsidRDefault="00C0298F" w:rsidP="002D369B">
            <w:pPr>
              <w:rPr>
                <w:b/>
                <w:lang w:val="es-CO"/>
              </w:rPr>
            </w:pPr>
            <w:r w:rsidRPr="00131BB2">
              <w:rPr>
                <w:lang w:val="es-CO"/>
              </w:rPr>
              <w:t>Hay un sistema integrado de información (centralizado en un portal en línea) que proporciona información actualizada</w:t>
            </w:r>
            <w:r w:rsidR="00AD7358">
              <w:rPr>
                <w:lang w:val="es-CO"/>
              </w:rPr>
              <w:t>,</w:t>
            </w:r>
            <w:r w:rsidRPr="00131BB2">
              <w:rPr>
                <w:lang w:val="es-CO"/>
              </w:rPr>
              <w:t xml:space="preserve"> y</w:t>
            </w:r>
            <w:r w:rsidR="00AD7358">
              <w:rPr>
                <w:lang w:val="es-CO"/>
              </w:rPr>
              <w:t xml:space="preserve"> que</w:t>
            </w:r>
            <w:r w:rsidRPr="00131BB2">
              <w:rPr>
                <w:lang w:val="es-CO"/>
              </w:rPr>
              <w:t xml:space="preserve"> es de fácil acceso y sin costo para todas las partes interesadas</w:t>
            </w:r>
            <w:r w:rsidR="00736B35" w:rsidRPr="00131BB2">
              <w:rPr>
                <w:lang w:val="es-CO"/>
              </w:rPr>
              <w:t>.</w:t>
            </w:r>
          </w:p>
        </w:tc>
      </w:tr>
      <w:tr w:rsidR="00B651BD" w:rsidRPr="00131BB2" w14:paraId="7FA29FB4" w14:textId="77777777" w:rsidTr="00B651BD">
        <w:trPr>
          <w:trHeight w:val="366"/>
        </w:trPr>
        <w:tc>
          <w:tcPr>
            <w:tcW w:w="5000" w:type="pct"/>
          </w:tcPr>
          <w:p w14:paraId="44294E03" w14:textId="0F5F8EC8" w:rsidR="00B651BD" w:rsidRPr="00131BB2" w:rsidRDefault="00B651BD" w:rsidP="00ED45EE">
            <w:pPr>
              <w:rPr>
                <w:lang w:val="es-CO"/>
              </w:rPr>
            </w:pPr>
            <w:r w:rsidRPr="00131BB2">
              <w:rPr>
                <w:b/>
                <w:lang w:val="es-CO"/>
              </w:rPr>
              <w:t>Conclusión</w:t>
            </w:r>
            <w:r w:rsidRPr="00131BB2">
              <w:rPr>
                <w:lang w:val="es-CO"/>
              </w:rPr>
              <w:t xml:space="preserve">: </w:t>
            </w:r>
            <w:sdt>
              <w:sdtPr>
                <w:rPr>
                  <w:lang w:val="es-CO"/>
                </w:rPr>
                <w:alias w:val="Conclusion"/>
                <w:tag w:val="Conclusion"/>
                <w:id w:val="491223014"/>
                <w:placeholder>
                  <w:docPart w:val="D0B35A21179C4D52BD3F04030BB8302B"/>
                </w:placeholder>
                <w:showingPlcHdr/>
                <w:dropDownList>
                  <w:listItem w:value="Choose an item."/>
                  <w:listItem w:displayText="Brecha de alto riesgo + bandera roja" w:value="Brecha de alto riesgo + bandera roja"/>
                  <w:listItem w:displayText="Brecha de alto riesgo" w:value="Brecha de alto riesgo"/>
                  <w:listItem w:displayText="Brecha de riesgo medio" w:value="Brecha de riesgo medio"/>
                  <w:listItem w:displayText="Brecha de bajo riesgo" w:value="Brecha de bajo riesgo"/>
                  <w:listItem w:displayText="Sin brecha" w:value="Sin brecha"/>
                </w:dropDownList>
              </w:sdtPr>
              <w:sdtEndPr/>
              <w:sdtContent>
                <w:r w:rsidR="00F3549F" w:rsidRPr="00131BB2">
                  <w:rPr>
                    <w:rStyle w:val="PlaceholderText"/>
                    <w:lang w:val="es-CO"/>
                  </w:rPr>
                  <w:t>Choose an item.</w:t>
                </w:r>
              </w:sdtContent>
            </w:sdt>
          </w:p>
        </w:tc>
      </w:tr>
      <w:tr w:rsidR="00736B35" w:rsidRPr="00131BB2" w14:paraId="1501FC33" w14:textId="77777777" w:rsidTr="00B651BD">
        <w:trPr>
          <w:trHeight w:val="526"/>
        </w:trPr>
        <w:tc>
          <w:tcPr>
            <w:tcW w:w="5000" w:type="pct"/>
          </w:tcPr>
          <w:p w14:paraId="486CE7B6" w14:textId="0F451AB9" w:rsidR="00736B35" w:rsidRPr="00131BB2" w:rsidRDefault="000B6C6D" w:rsidP="004631DE">
            <w:pPr>
              <w:jc w:val="left"/>
              <w:rPr>
                <w:bCs/>
                <w:lang w:val="es-CO"/>
              </w:rPr>
            </w:pPr>
            <w:r w:rsidRPr="00131BB2">
              <w:rPr>
                <w:b/>
                <w:lang w:val="es-CO"/>
              </w:rPr>
              <w:t>Análisis cualitativo</w:t>
            </w:r>
            <w:r w:rsidR="00F47E0B" w:rsidRPr="00131BB2">
              <w:rPr>
                <w:b/>
                <w:lang w:val="es-CO"/>
              </w:rPr>
              <w:br/>
            </w:r>
          </w:p>
        </w:tc>
      </w:tr>
      <w:tr w:rsidR="00736B35" w:rsidRPr="00131BB2" w14:paraId="0684B5A3" w14:textId="77777777" w:rsidTr="00B651BD">
        <w:trPr>
          <w:trHeight w:val="526"/>
        </w:trPr>
        <w:tc>
          <w:tcPr>
            <w:tcW w:w="5000" w:type="pct"/>
          </w:tcPr>
          <w:p w14:paraId="41236920" w14:textId="0D880467" w:rsidR="00736B35" w:rsidRPr="00131BB2" w:rsidRDefault="000B6C6D" w:rsidP="004631DE">
            <w:pPr>
              <w:jc w:val="left"/>
              <w:rPr>
                <w:bCs/>
                <w:lang w:val="es-CO"/>
              </w:rPr>
            </w:pPr>
            <w:r w:rsidRPr="00131BB2">
              <w:rPr>
                <w:b/>
                <w:lang w:val="es-CO"/>
              </w:rPr>
              <w:t>Análisis de brechas</w:t>
            </w:r>
            <w:r w:rsidR="00F47E0B" w:rsidRPr="00131BB2">
              <w:rPr>
                <w:b/>
                <w:lang w:val="es-CO"/>
              </w:rPr>
              <w:br/>
            </w:r>
          </w:p>
        </w:tc>
      </w:tr>
      <w:tr w:rsidR="00736B35" w:rsidRPr="00131BB2" w14:paraId="14280F8F" w14:textId="77777777" w:rsidTr="00B651BD">
        <w:trPr>
          <w:trHeight w:val="526"/>
        </w:trPr>
        <w:tc>
          <w:tcPr>
            <w:tcW w:w="5000" w:type="pct"/>
          </w:tcPr>
          <w:p w14:paraId="1EE361B5" w14:textId="5606CEAE" w:rsidR="00736B35" w:rsidRPr="00131BB2" w:rsidRDefault="000B6C6D" w:rsidP="004631DE">
            <w:pPr>
              <w:jc w:val="left"/>
              <w:rPr>
                <w:bCs/>
                <w:lang w:val="es-CO"/>
              </w:rPr>
            </w:pPr>
            <w:r w:rsidRPr="00131BB2">
              <w:rPr>
                <w:b/>
                <w:lang w:val="es-CO"/>
              </w:rPr>
              <w:t>Recomendaciones</w:t>
            </w:r>
            <w:r w:rsidR="00F47E0B" w:rsidRPr="00131BB2">
              <w:rPr>
                <w:b/>
                <w:lang w:val="es-CO"/>
              </w:rPr>
              <w:br/>
            </w:r>
          </w:p>
        </w:tc>
      </w:tr>
      <w:tr w:rsidR="00736B35" w:rsidRPr="002954F6" w14:paraId="24C9B98C" w14:textId="77777777" w:rsidTr="00B651BD">
        <w:trPr>
          <w:trHeight w:val="526"/>
        </w:trPr>
        <w:tc>
          <w:tcPr>
            <w:tcW w:w="5000" w:type="pct"/>
            <w:shd w:val="clear" w:color="auto" w:fill="C2FAEA" w:themeFill="accent2" w:themeFillTint="33"/>
          </w:tcPr>
          <w:p w14:paraId="1FD0212F" w14:textId="295F0FA1" w:rsidR="00736B35" w:rsidRPr="00131BB2" w:rsidRDefault="000B6C6D" w:rsidP="002D369B">
            <w:pPr>
              <w:rPr>
                <w:b/>
                <w:lang w:val="es-CO"/>
              </w:rPr>
            </w:pPr>
            <w:r w:rsidRPr="00131BB2">
              <w:rPr>
                <w:b/>
                <w:lang w:val="es-CO"/>
              </w:rPr>
              <w:t xml:space="preserve">Criterio de evaluación </w:t>
            </w:r>
            <w:r w:rsidR="00196D86" w:rsidRPr="00131BB2">
              <w:rPr>
                <w:b/>
                <w:lang w:val="es-CO"/>
              </w:rPr>
              <w:t>7(a)(</w:t>
            </w:r>
            <w:r w:rsidR="00736B35" w:rsidRPr="00131BB2">
              <w:rPr>
                <w:b/>
                <w:lang w:val="es-CO"/>
              </w:rPr>
              <w:t>c):</w:t>
            </w:r>
          </w:p>
          <w:p w14:paraId="271FCA84" w14:textId="77777777" w:rsidR="00C0298F" w:rsidRPr="00131BB2" w:rsidRDefault="00C0298F" w:rsidP="00C0298F">
            <w:pPr>
              <w:rPr>
                <w:lang w:val="es-CO"/>
              </w:rPr>
            </w:pPr>
            <w:r w:rsidRPr="00131BB2">
              <w:rPr>
                <w:lang w:val="es-CO"/>
              </w:rPr>
              <w:t xml:space="preserve">El sistema de información contempla la publicación de: </w:t>
            </w:r>
          </w:p>
          <w:p w14:paraId="09A8DF88" w14:textId="77777777" w:rsidR="00C0298F" w:rsidRPr="00131BB2" w:rsidRDefault="00C0298F" w:rsidP="00C0298F">
            <w:pPr>
              <w:rPr>
                <w:lang w:val="es-CO"/>
              </w:rPr>
            </w:pPr>
            <w:r w:rsidRPr="00131BB2">
              <w:rPr>
                <w:lang w:val="es-CO"/>
              </w:rPr>
              <w:t>• planes de contratación</w:t>
            </w:r>
          </w:p>
          <w:p w14:paraId="2E941303" w14:textId="77777777" w:rsidR="00C0298F" w:rsidRPr="00131BB2" w:rsidRDefault="00C0298F" w:rsidP="00C0298F">
            <w:pPr>
              <w:rPr>
                <w:lang w:val="es-CO"/>
              </w:rPr>
            </w:pPr>
            <w:r w:rsidRPr="00131BB2">
              <w:rPr>
                <w:lang w:val="es-CO"/>
              </w:rPr>
              <w:t>• información relacionada con contrataciones específicas, como mínimo: anuncios o avisos de oportunidades de contratación pública de contratos y enmiendas, información sobre la ejecución de contratos, incluidos pagos y decisiones de apelaciones.</w:t>
            </w:r>
          </w:p>
          <w:p w14:paraId="0E95D2EE" w14:textId="629FE5D5" w:rsidR="00736B35" w:rsidRPr="00131BB2" w:rsidRDefault="00C0298F" w:rsidP="00C0298F">
            <w:pPr>
              <w:rPr>
                <w:b/>
                <w:lang w:val="es-CO"/>
              </w:rPr>
            </w:pPr>
            <w:r w:rsidRPr="00131BB2">
              <w:rPr>
                <w:lang w:val="es-CO"/>
              </w:rPr>
              <w:t>• enlaces a normas y reglamentos y otra información que sea relevante para promover la competencia y la transparencia</w:t>
            </w:r>
            <w:r w:rsidR="00736B35" w:rsidRPr="00131BB2">
              <w:rPr>
                <w:lang w:val="es-CO"/>
              </w:rPr>
              <w:t>.</w:t>
            </w:r>
          </w:p>
        </w:tc>
      </w:tr>
      <w:tr w:rsidR="00B651BD" w:rsidRPr="00131BB2" w14:paraId="45EEE996" w14:textId="77777777" w:rsidTr="00B651BD">
        <w:trPr>
          <w:trHeight w:val="366"/>
        </w:trPr>
        <w:tc>
          <w:tcPr>
            <w:tcW w:w="5000" w:type="pct"/>
          </w:tcPr>
          <w:p w14:paraId="4CADE31F" w14:textId="58DC821F" w:rsidR="00B651BD" w:rsidRPr="00131BB2" w:rsidRDefault="00B651BD" w:rsidP="00ED45EE">
            <w:pPr>
              <w:rPr>
                <w:lang w:val="es-CO"/>
              </w:rPr>
            </w:pPr>
            <w:r w:rsidRPr="00131BB2">
              <w:rPr>
                <w:b/>
                <w:lang w:val="es-CO"/>
              </w:rPr>
              <w:t>Conclusión</w:t>
            </w:r>
            <w:r w:rsidRPr="00131BB2">
              <w:rPr>
                <w:lang w:val="es-CO"/>
              </w:rPr>
              <w:t xml:space="preserve">: </w:t>
            </w:r>
            <w:sdt>
              <w:sdtPr>
                <w:rPr>
                  <w:lang w:val="es-CO"/>
                </w:rPr>
                <w:alias w:val="Conclusion"/>
                <w:tag w:val="Conclusion"/>
                <w:id w:val="2123959643"/>
                <w:placeholder>
                  <w:docPart w:val="34E9F44E138642C5B8B53533C5EBE0D1"/>
                </w:placeholder>
                <w:showingPlcHdr/>
                <w:dropDownList>
                  <w:listItem w:value="Choose an item."/>
                  <w:listItem w:displayText="Brecha de alto riesgo + bandera roja" w:value="Brecha de alto riesgo + bandera roja"/>
                  <w:listItem w:displayText="Brecha de alto riesgo" w:value="Brecha de alto riesgo"/>
                  <w:listItem w:displayText="Brecha de riesgo medio" w:value="Brecha de riesgo medio"/>
                  <w:listItem w:displayText="Brecha de bajo riesgo" w:value="Brecha de bajo riesgo"/>
                  <w:listItem w:displayText="Sin brecha" w:value="Sin brecha"/>
                </w:dropDownList>
              </w:sdtPr>
              <w:sdtEndPr/>
              <w:sdtContent>
                <w:r w:rsidR="00F3549F" w:rsidRPr="00131BB2">
                  <w:rPr>
                    <w:rStyle w:val="PlaceholderText"/>
                    <w:lang w:val="es-CO"/>
                  </w:rPr>
                  <w:t>Choose an item.</w:t>
                </w:r>
              </w:sdtContent>
            </w:sdt>
          </w:p>
        </w:tc>
      </w:tr>
      <w:tr w:rsidR="00736B35" w:rsidRPr="00131BB2" w14:paraId="66608895" w14:textId="77777777" w:rsidTr="00B651BD">
        <w:trPr>
          <w:trHeight w:val="526"/>
        </w:trPr>
        <w:tc>
          <w:tcPr>
            <w:tcW w:w="5000" w:type="pct"/>
          </w:tcPr>
          <w:p w14:paraId="0646D4DB" w14:textId="78693E14" w:rsidR="00736B35" w:rsidRPr="00131BB2" w:rsidRDefault="000B6C6D" w:rsidP="004631DE">
            <w:pPr>
              <w:jc w:val="left"/>
              <w:rPr>
                <w:bCs/>
                <w:lang w:val="es-CO"/>
              </w:rPr>
            </w:pPr>
            <w:r w:rsidRPr="00131BB2">
              <w:rPr>
                <w:b/>
                <w:lang w:val="es-CO"/>
              </w:rPr>
              <w:t>Análisis cualitativo</w:t>
            </w:r>
            <w:r w:rsidR="00F47E0B" w:rsidRPr="00131BB2">
              <w:rPr>
                <w:b/>
                <w:lang w:val="es-CO"/>
              </w:rPr>
              <w:br/>
            </w:r>
          </w:p>
        </w:tc>
      </w:tr>
      <w:tr w:rsidR="00736B35" w:rsidRPr="00131BB2" w14:paraId="15C83933" w14:textId="77777777" w:rsidTr="00B651BD">
        <w:trPr>
          <w:trHeight w:val="526"/>
        </w:trPr>
        <w:tc>
          <w:tcPr>
            <w:tcW w:w="5000" w:type="pct"/>
            <w:shd w:val="clear" w:color="auto" w:fill="D9D9D9" w:themeFill="background1" w:themeFillShade="D9"/>
          </w:tcPr>
          <w:p w14:paraId="51DC4E98" w14:textId="61740A74" w:rsidR="00736B35" w:rsidRPr="00131BB2" w:rsidRDefault="005B5A9B" w:rsidP="002D369B">
            <w:pPr>
              <w:rPr>
                <w:b/>
                <w:lang w:val="es-CO"/>
              </w:rPr>
            </w:pPr>
            <w:r w:rsidRPr="00131BB2">
              <w:rPr>
                <w:b/>
                <w:lang w:val="es-CO"/>
              </w:rPr>
              <w:t>Análisis cuantitativo</w:t>
            </w:r>
            <w:r w:rsidR="00736B35" w:rsidRPr="00131BB2">
              <w:rPr>
                <w:b/>
                <w:lang w:val="es-CO"/>
              </w:rPr>
              <w:t xml:space="preserve"> </w:t>
            </w:r>
          </w:p>
          <w:p w14:paraId="5F4982D2" w14:textId="77777777" w:rsidR="00736B35" w:rsidRPr="00131BB2" w:rsidRDefault="00736B35" w:rsidP="002D369B">
            <w:pPr>
              <w:rPr>
                <w:b/>
                <w:lang w:val="es-CO"/>
              </w:rPr>
            </w:pPr>
          </w:p>
          <w:p w14:paraId="74D1A6CD" w14:textId="77777777" w:rsidR="00C0298F" w:rsidRPr="00131BB2" w:rsidRDefault="00C0298F" w:rsidP="00C0298F">
            <w:pPr>
              <w:rPr>
                <w:bCs/>
                <w:i/>
                <w:iCs/>
                <w:lang w:val="es-CO"/>
              </w:rPr>
            </w:pPr>
            <w:r w:rsidRPr="00131BB2">
              <w:rPr>
                <w:bCs/>
                <w:i/>
                <w:iCs/>
                <w:lang w:val="es-CO"/>
              </w:rPr>
              <w:t>Indicadores cuantitativos para sustanciar la evaluación del subindicador 7(a), criterio de evaluación (c):</w:t>
            </w:r>
          </w:p>
          <w:p w14:paraId="29F8FFC9" w14:textId="0AD63536" w:rsidR="00C0298F" w:rsidRPr="00AD7358" w:rsidRDefault="00C0298F" w:rsidP="00E15569">
            <w:pPr>
              <w:pStyle w:val="ListParagraph"/>
              <w:numPr>
                <w:ilvl w:val="0"/>
                <w:numId w:val="3"/>
              </w:numPr>
              <w:rPr>
                <w:bCs/>
                <w:i/>
                <w:iCs/>
                <w:lang w:val="es-CO"/>
              </w:rPr>
            </w:pPr>
            <w:r w:rsidRPr="00AD7358">
              <w:rPr>
                <w:bCs/>
                <w:i/>
                <w:iCs/>
                <w:lang w:val="es-CO"/>
              </w:rPr>
              <w:t xml:space="preserve">Los planes de adquisiciones publicados (en porcentaje del número total de planes de adquisiciones requeridos) </w:t>
            </w:r>
          </w:p>
          <w:p w14:paraId="5079787E" w14:textId="7F95597F" w:rsidR="00C0298F" w:rsidRPr="00AD7358" w:rsidRDefault="00C0298F" w:rsidP="00E15569">
            <w:pPr>
              <w:pStyle w:val="ListParagraph"/>
              <w:numPr>
                <w:ilvl w:val="0"/>
                <w:numId w:val="3"/>
              </w:numPr>
              <w:rPr>
                <w:bCs/>
                <w:i/>
                <w:iCs/>
                <w:lang w:val="es-CO"/>
              </w:rPr>
            </w:pPr>
            <w:r w:rsidRPr="00AD7358">
              <w:rPr>
                <w:bCs/>
                <w:i/>
                <w:iCs/>
                <w:lang w:val="es-CO"/>
              </w:rPr>
              <w:t>Información de contratación clave publicada junto con el ciclo de contrataciones (en porcentaje del número total de contratos):</w:t>
            </w:r>
          </w:p>
          <w:p w14:paraId="5F1055A2" w14:textId="7CEF7479" w:rsidR="00C0298F" w:rsidRPr="00AD7358" w:rsidRDefault="00C0298F" w:rsidP="00E15569">
            <w:pPr>
              <w:pStyle w:val="ListParagraph"/>
              <w:numPr>
                <w:ilvl w:val="0"/>
                <w:numId w:val="3"/>
              </w:numPr>
              <w:rPr>
                <w:bCs/>
                <w:i/>
                <w:iCs/>
                <w:lang w:val="es-CO"/>
              </w:rPr>
            </w:pPr>
            <w:r w:rsidRPr="00AD7358">
              <w:rPr>
                <w:bCs/>
                <w:i/>
                <w:iCs/>
                <w:lang w:val="es-CO"/>
              </w:rPr>
              <w:t>Invitaciones a presentar ofertas (en porcentaje del número total de contratos)</w:t>
            </w:r>
          </w:p>
          <w:p w14:paraId="10B21C38" w14:textId="466279F9" w:rsidR="00C0298F" w:rsidRPr="00AD7358" w:rsidRDefault="00C0298F" w:rsidP="00E15569">
            <w:pPr>
              <w:pStyle w:val="ListParagraph"/>
              <w:numPr>
                <w:ilvl w:val="0"/>
                <w:numId w:val="3"/>
              </w:numPr>
              <w:rPr>
                <w:bCs/>
                <w:i/>
                <w:iCs/>
                <w:lang w:val="es-CO"/>
              </w:rPr>
            </w:pPr>
            <w:r w:rsidRPr="00AD7358">
              <w:rPr>
                <w:bCs/>
                <w:i/>
                <w:iCs/>
                <w:lang w:val="es-CO"/>
              </w:rPr>
              <w:t xml:space="preserve">Adjudicaciones de contratos (propósito, proveedor, valor, variaciones/enmiendas) </w:t>
            </w:r>
          </w:p>
          <w:p w14:paraId="07138453" w14:textId="39AE9623" w:rsidR="00AD7358" w:rsidRPr="00AD7358" w:rsidRDefault="00C0298F" w:rsidP="00E15569">
            <w:pPr>
              <w:pStyle w:val="ListParagraph"/>
              <w:numPr>
                <w:ilvl w:val="0"/>
                <w:numId w:val="4"/>
              </w:numPr>
              <w:rPr>
                <w:bCs/>
                <w:i/>
                <w:iCs/>
                <w:lang w:val="es-CO"/>
              </w:rPr>
            </w:pPr>
            <w:r w:rsidRPr="00AD7358">
              <w:rPr>
                <w:bCs/>
                <w:i/>
                <w:iCs/>
                <w:lang w:val="es-CO"/>
              </w:rPr>
              <w:t xml:space="preserve">Detalles relacionados con la implementación de los contratos (hitos, finalización y pago) </w:t>
            </w:r>
          </w:p>
          <w:p w14:paraId="225EC03B" w14:textId="79C29C52" w:rsidR="00AD7358" w:rsidRPr="00AD7358" w:rsidRDefault="00C0298F" w:rsidP="00E15569">
            <w:pPr>
              <w:pStyle w:val="ListParagraph"/>
              <w:numPr>
                <w:ilvl w:val="0"/>
                <w:numId w:val="4"/>
              </w:numPr>
              <w:rPr>
                <w:bCs/>
                <w:i/>
                <w:iCs/>
                <w:lang w:val="es-CO"/>
              </w:rPr>
            </w:pPr>
            <w:r w:rsidRPr="00AD7358">
              <w:rPr>
                <w:bCs/>
                <w:i/>
                <w:iCs/>
                <w:lang w:val="es-CO"/>
              </w:rPr>
              <w:t xml:space="preserve">Estadísticas anuales de contratación </w:t>
            </w:r>
          </w:p>
          <w:p w14:paraId="17C3D767" w14:textId="7C257DDC" w:rsidR="00C0298F" w:rsidRPr="00AD7358" w:rsidRDefault="00C0298F" w:rsidP="00E15569">
            <w:pPr>
              <w:pStyle w:val="ListParagraph"/>
              <w:numPr>
                <w:ilvl w:val="0"/>
                <w:numId w:val="2"/>
              </w:numPr>
              <w:rPr>
                <w:bCs/>
                <w:i/>
                <w:iCs/>
                <w:lang w:val="es-CO"/>
              </w:rPr>
            </w:pPr>
            <w:r w:rsidRPr="00AD7358">
              <w:rPr>
                <w:bCs/>
                <w:i/>
                <w:iCs/>
                <w:lang w:val="es-CO"/>
              </w:rPr>
              <w:lastRenderedPageBreak/>
              <w:t xml:space="preserve">Decisiones de apelaciones presentadas dentro de los plazos señalados en la ley (en </w:t>
            </w:r>
            <w:r w:rsidR="00AD7358">
              <w:rPr>
                <w:bCs/>
                <w:i/>
                <w:iCs/>
                <w:lang w:val="es-CO"/>
              </w:rPr>
              <w:t>% del número de decisiones</w:t>
            </w:r>
            <w:r w:rsidRPr="00AD7358">
              <w:rPr>
                <w:bCs/>
                <w:i/>
                <w:iCs/>
                <w:lang w:val="es-CO"/>
              </w:rPr>
              <w:t xml:space="preserve">). </w:t>
            </w:r>
          </w:p>
          <w:p w14:paraId="41C1AE6B" w14:textId="32C05684" w:rsidR="00763EFE" w:rsidRPr="00131BB2" w:rsidRDefault="00C0298F" w:rsidP="00C0298F">
            <w:pPr>
              <w:rPr>
                <w:b/>
                <w:lang w:val="es-CO"/>
              </w:rPr>
            </w:pPr>
            <w:r w:rsidRPr="00131BB2">
              <w:rPr>
                <w:bCs/>
                <w:i/>
                <w:iCs/>
                <w:lang w:val="es-CO"/>
              </w:rPr>
              <w:t>Fuente: Portal centralizado en línea</w:t>
            </w:r>
          </w:p>
          <w:p w14:paraId="4B7ECE82" w14:textId="77777777" w:rsidR="00763EFE" w:rsidRPr="00131BB2" w:rsidRDefault="00763EFE" w:rsidP="008D34AE">
            <w:pPr>
              <w:rPr>
                <w:bCs/>
                <w:lang w:val="es-CO"/>
              </w:rPr>
            </w:pPr>
          </w:p>
          <w:p w14:paraId="4415DCE6" w14:textId="4F2B4EE7" w:rsidR="00C0298F" w:rsidRPr="00131BB2" w:rsidRDefault="00C0298F" w:rsidP="008D34AE">
            <w:pPr>
              <w:rPr>
                <w:bCs/>
                <w:lang w:val="es-CO"/>
              </w:rPr>
            </w:pPr>
          </w:p>
        </w:tc>
      </w:tr>
      <w:tr w:rsidR="00736B35" w:rsidRPr="00131BB2" w14:paraId="509ACB38" w14:textId="77777777" w:rsidTr="00B651BD">
        <w:trPr>
          <w:trHeight w:val="526"/>
        </w:trPr>
        <w:tc>
          <w:tcPr>
            <w:tcW w:w="5000" w:type="pct"/>
          </w:tcPr>
          <w:p w14:paraId="6D54284C" w14:textId="43F45A48" w:rsidR="00736B35" w:rsidRPr="00131BB2" w:rsidRDefault="000B6C6D" w:rsidP="004631DE">
            <w:pPr>
              <w:jc w:val="left"/>
              <w:rPr>
                <w:bCs/>
                <w:lang w:val="es-CO"/>
              </w:rPr>
            </w:pPr>
            <w:r w:rsidRPr="00131BB2">
              <w:rPr>
                <w:b/>
                <w:lang w:val="es-CO"/>
              </w:rPr>
              <w:lastRenderedPageBreak/>
              <w:t>Análisis de brechas</w:t>
            </w:r>
            <w:r w:rsidR="00F47E0B" w:rsidRPr="00131BB2">
              <w:rPr>
                <w:b/>
                <w:lang w:val="es-CO"/>
              </w:rPr>
              <w:br/>
            </w:r>
          </w:p>
        </w:tc>
      </w:tr>
      <w:tr w:rsidR="00736B35" w:rsidRPr="00131BB2" w14:paraId="73320E75" w14:textId="77777777" w:rsidTr="00B651BD">
        <w:trPr>
          <w:trHeight w:val="526"/>
        </w:trPr>
        <w:tc>
          <w:tcPr>
            <w:tcW w:w="5000" w:type="pct"/>
          </w:tcPr>
          <w:p w14:paraId="1E1A54C0" w14:textId="25D1CF25" w:rsidR="00736B35" w:rsidRPr="00131BB2" w:rsidRDefault="000B6C6D" w:rsidP="004631DE">
            <w:pPr>
              <w:jc w:val="left"/>
              <w:rPr>
                <w:bCs/>
                <w:lang w:val="es-CO"/>
              </w:rPr>
            </w:pPr>
            <w:r w:rsidRPr="00131BB2">
              <w:rPr>
                <w:b/>
                <w:lang w:val="es-CO"/>
              </w:rPr>
              <w:t>Recomendaciones</w:t>
            </w:r>
            <w:r w:rsidR="00F47E0B" w:rsidRPr="00131BB2">
              <w:rPr>
                <w:b/>
                <w:lang w:val="es-CO"/>
              </w:rPr>
              <w:br/>
            </w:r>
          </w:p>
        </w:tc>
      </w:tr>
      <w:tr w:rsidR="00736B35" w:rsidRPr="002954F6" w14:paraId="71C7DFEA" w14:textId="77777777" w:rsidTr="00B651BD">
        <w:trPr>
          <w:trHeight w:val="526"/>
        </w:trPr>
        <w:tc>
          <w:tcPr>
            <w:tcW w:w="5000" w:type="pct"/>
            <w:shd w:val="clear" w:color="auto" w:fill="C2FAEA" w:themeFill="accent2" w:themeFillTint="33"/>
          </w:tcPr>
          <w:p w14:paraId="53915444" w14:textId="6EFDAD12" w:rsidR="00736B35" w:rsidRPr="00131BB2" w:rsidRDefault="000B6C6D" w:rsidP="002D369B">
            <w:pPr>
              <w:rPr>
                <w:b/>
                <w:lang w:val="es-CO"/>
              </w:rPr>
            </w:pPr>
            <w:r w:rsidRPr="00131BB2">
              <w:rPr>
                <w:b/>
                <w:lang w:val="es-CO"/>
              </w:rPr>
              <w:t xml:space="preserve">Criterio de evaluación </w:t>
            </w:r>
            <w:r w:rsidR="00196D86" w:rsidRPr="00131BB2">
              <w:rPr>
                <w:b/>
                <w:lang w:val="es-CO"/>
              </w:rPr>
              <w:t>7(a)(</w:t>
            </w:r>
            <w:r w:rsidR="00736B35" w:rsidRPr="00131BB2">
              <w:rPr>
                <w:b/>
                <w:lang w:val="es-CO"/>
              </w:rPr>
              <w:t>d):</w:t>
            </w:r>
          </w:p>
          <w:p w14:paraId="095A8C5F" w14:textId="4EB258B7" w:rsidR="00736B35" w:rsidRPr="00C14F2B" w:rsidRDefault="00C0298F" w:rsidP="00C0298F">
            <w:pPr>
              <w:rPr>
                <w:lang w:val="es-CO"/>
              </w:rPr>
            </w:pPr>
            <w:r w:rsidRPr="00131BB2">
              <w:rPr>
                <w:lang w:val="es-CO"/>
              </w:rPr>
              <w:t>En apoyo del concepto de contratación abierta, en cada etapa del proceso de contratación pública se divulga más información integral en el portal en línea, incluido el conjunto completo de los documentos de ofertas, informes de evaluación, y documentos de contratos completos, con especificaciones técnicas y detalles de implementación (de acuerdo con el marco legal</w:t>
            </w:r>
            <w:r w:rsidR="00C14F2B">
              <w:rPr>
                <w:lang w:val="es-CO"/>
              </w:rPr>
              <w:t xml:space="preserve"> </w:t>
            </w:r>
            <w:r w:rsidRPr="00131BB2">
              <w:rPr>
                <w:lang w:val="es-CO"/>
              </w:rPr>
              <w:t>y regulatorio)</w:t>
            </w:r>
            <w:r w:rsidR="00736B35" w:rsidRPr="00131BB2">
              <w:rPr>
                <w:lang w:val="es-CO"/>
              </w:rPr>
              <w:t>.</w:t>
            </w:r>
          </w:p>
        </w:tc>
      </w:tr>
      <w:tr w:rsidR="00B651BD" w:rsidRPr="00131BB2" w14:paraId="0C8381E5" w14:textId="77777777" w:rsidTr="00B651BD">
        <w:trPr>
          <w:trHeight w:val="366"/>
        </w:trPr>
        <w:tc>
          <w:tcPr>
            <w:tcW w:w="5000" w:type="pct"/>
          </w:tcPr>
          <w:p w14:paraId="49D1B116" w14:textId="0081FCD7" w:rsidR="00B651BD" w:rsidRPr="00131BB2" w:rsidRDefault="00B651BD" w:rsidP="00ED45EE">
            <w:pPr>
              <w:rPr>
                <w:lang w:val="es-CO"/>
              </w:rPr>
            </w:pPr>
            <w:r w:rsidRPr="00131BB2">
              <w:rPr>
                <w:b/>
                <w:lang w:val="es-CO"/>
              </w:rPr>
              <w:t>Conclusión</w:t>
            </w:r>
            <w:r w:rsidRPr="00131BB2">
              <w:rPr>
                <w:lang w:val="es-CO"/>
              </w:rPr>
              <w:t xml:space="preserve">: </w:t>
            </w:r>
            <w:sdt>
              <w:sdtPr>
                <w:rPr>
                  <w:lang w:val="es-CO"/>
                </w:rPr>
                <w:alias w:val="Conclusion"/>
                <w:tag w:val="Conclusion"/>
                <w:id w:val="-1755736689"/>
                <w:placeholder>
                  <w:docPart w:val="40B852A1683E41E0A08549E2D3553BEC"/>
                </w:placeholder>
                <w:showingPlcHdr/>
                <w:dropDownList>
                  <w:listItem w:value="Choose an item."/>
                  <w:listItem w:displayText="Brecha de alto riesgo + bandera roja" w:value="Brecha de alto riesgo + bandera roja"/>
                  <w:listItem w:displayText="Brecha de alto riesgo" w:value="Brecha de alto riesgo"/>
                  <w:listItem w:displayText="Brecha de riesgo medio" w:value="Brecha de riesgo medio"/>
                  <w:listItem w:displayText="Brecha de bajo riesgo" w:value="Brecha de bajo riesgo"/>
                  <w:listItem w:displayText="Sin brecha" w:value="Sin brecha"/>
                </w:dropDownList>
              </w:sdtPr>
              <w:sdtEndPr/>
              <w:sdtContent>
                <w:r w:rsidR="00F3549F" w:rsidRPr="00131BB2">
                  <w:rPr>
                    <w:rStyle w:val="PlaceholderText"/>
                    <w:lang w:val="es-CO"/>
                  </w:rPr>
                  <w:t>Choose an item.</w:t>
                </w:r>
              </w:sdtContent>
            </w:sdt>
          </w:p>
        </w:tc>
      </w:tr>
      <w:tr w:rsidR="00736B35" w:rsidRPr="00131BB2" w14:paraId="56051BEC" w14:textId="77777777" w:rsidTr="00B651BD">
        <w:trPr>
          <w:trHeight w:val="526"/>
        </w:trPr>
        <w:tc>
          <w:tcPr>
            <w:tcW w:w="5000" w:type="pct"/>
          </w:tcPr>
          <w:p w14:paraId="710488E8" w14:textId="47CFE463" w:rsidR="00736B35" w:rsidRPr="00131BB2" w:rsidRDefault="000B6C6D" w:rsidP="004631DE">
            <w:pPr>
              <w:jc w:val="left"/>
              <w:rPr>
                <w:bCs/>
                <w:lang w:val="es-CO"/>
              </w:rPr>
            </w:pPr>
            <w:r w:rsidRPr="00131BB2">
              <w:rPr>
                <w:b/>
                <w:lang w:val="es-CO"/>
              </w:rPr>
              <w:t>Análisis cualitativo</w:t>
            </w:r>
            <w:r w:rsidR="00F47E0B" w:rsidRPr="00131BB2">
              <w:rPr>
                <w:b/>
                <w:lang w:val="es-CO"/>
              </w:rPr>
              <w:br/>
            </w:r>
          </w:p>
        </w:tc>
      </w:tr>
      <w:tr w:rsidR="00736B35" w:rsidRPr="00131BB2" w14:paraId="02C7C409" w14:textId="77777777" w:rsidTr="00B651BD">
        <w:trPr>
          <w:trHeight w:val="526"/>
        </w:trPr>
        <w:tc>
          <w:tcPr>
            <w:tcW w:w="5000" w:type="pct"/>
          </w:tcPr>
          <w:p w14:paraId="12132038" w14:textId="1F03F8C2" w:rsidR="00736B35" w:rsidRPr="00131BB2" w:rsidRDefault="000B6C6D" w:rsidP="004631DE">
            <w:pPr>
              <w:jc w:val="left"/>
              <w:rPr>
                <w:bCs/>
                <w:lang w:val="es-CO"/>
              </w:rPr>
            </w:pPr>
            <w:r w:rsidRPr="00131BB2">
              <w:rPr>
                <w:b/>
                <w:lang w:val="es-CO"/>
              </w:rPr>
              <w:t>Análisis de brechas</w:t>
            </w:r>
            <w:r w:rsidR="00F47E0B" w:rsidRPr="00131BB2">
              <w:rPr>
                <w:b/>
                <w:lang w:val="es-CO"/>
              </w:rPr>
              <w:br/>
            </w:r>
          </w:p>
        </w:tc>
      </w:tr>
      <w:tr w:rsidR="00736B35" w:rsidRPr="00131BB2" w14:paraId="5F5D0AC1" w14:textId="77777777" w:rsidTr="00B651BD">
        <w:trPr>
          <w:trHeight w:val="526"/>
        </w:trPr>
        <w:tc>
          <w:tcPr>
            <w:tcW w:w="5000" w:type="pct"/>
          </w:tcPr>
          <w:p w14:paraId="6DDD56EF" w14:textId="3A162AC7" w:rsidR="00736B35" w:rsidRPr="00131BB2" w:rsidRDefault="000B6C6D" w:rsidP="004631DE">
            <w:pPr>
              <w:jc w:val="left"/>
              <w:rPr>
                <w:bCs/>
                <w:lang w:val="es-CO"/>
              </w:rPr>
            </w:pPr>
            <w:r w:rsidRPr="00131BB2">
              <w:rPr>
                <w:b/>
                <w:lang w:val="es-CO"/>
              </w:rPr>
              <w:t>Recomendaciones</w:t>
            </w:r>
            <w:r w:rsidR="00F47E0B" w:rsidRPr="00131BB2">
              <w:rPr>
                <w:b/>
                <w:lang w:val="es-CO"/>
              </w:rPr>
              <w:br/>
            </w:r>
          </w:p>
        </w:tc>
      </w:tr>
      <w:tr w:rsidR="00736B35" w:rsidRPr="00131BB2" w14:paraId="70BFCC5C" w14:textId="77777777" w:rsidTr="00B651BD">
        <w:trPr>
          <w:trHeight w:val="299"/>
        </w:trPr>
        <w:tc>
          <w:tcPr>
            <w:tcW w:w="5000" w:type="pct"/>
            <w:shd w:val="clear" w:color="auto" w:fill="C2FAEA" w:themeFill="accent2" w:themeFillTint="33"/>
          </w:tcPr>
          <w:p w14:paraId="7D3215FB" w14:textId="58320E12" w:rsidR="00736B35" w:rsidRPr="00131BB2" w:rsidRDefault="000B6C6D" w:rsidP="002D369B">
            <w:pPr>
              <w:rPr>
                <w:b/>
                <w:lang w:val="es-CO"/>
              </w:rPr>
            </w:pPr>
            <w:r w:rsidRPr="00131BB2">
              <w:rPr>
                <w:b/>
                <w:lang w:val="es-CO"/>
              </w:rPr>
              <w:t xml:space="preserve">Criterio de evaluación </w:t>
            </w:r>
            <w:r w:rsidR="00196D86" w:rsidRPr="00131BB2">
              <w:rPr>
                <w:b/>
                <w:lang w:val="es-CO"/>
              </w:rPr>
              <w:t>7(a)(</w:t>
            </w:r>
            <w:r w:rsidR="00736B35" w:rsidRPr="00131BB2">
              <w:rPr>
                <w:b/>
                <w:lang w:val="es-CO"/>
              </w:rPr>
              <w:t>e):</w:t>
            </w:r>
          </w:p>
          <w:p w14:paraId="05823F37" w14:textId="4B94C374" w:rsidR="00736B35" w:rsidRPr="00131BB2" w:rsidRDefault="00C0298F" w:rsidP="002D369B">
            <w:pPr>
              <w:rPr>
                <w:b/>
                <w:lang w:val="es-CO"/>
              </w:rPr>
            </w:pPr>
            <w:r w:rsidRPr="00131BB2">
              <w:rPr>
                <w:lang w:val="es-CO"/>
              </w:rPr>
              <w:t>La información se publica en un formato abierto, legible por máquina, usando identificadores y clasificaciones (formato de datos abiertos)</w:t>
            </w:r>
            <w:r w:rsidR="00736B35" w:rsidRPr="00131BB2">
              <w:rPr>
                <w:lang w:val="es-CO"/>
              </w:rPr>
              <w:t>.</w:t>
            </w:r>
            <w:r w:rsidRPr="00131BB2">
              <w:rPr>
                <w:lang w:val="es-CO"/>
              </w:rPr>
              <w:t xml:space="preserve"> </w:t>
            </w:r>
            <w:r w:rsidR="00736B35" w:rsidRPr="00131BB2">
              <w:rPr>
                <w:lang w:val="es-CO"/>
              </w:rPr>
              <w:t>*</w:t>
            </w:r>
          </w:p>
        </w:tc>
      </w:tr>
      <w:tr w:rsidR="00B651BD" w:rsidRPr="00131BB2" w14:paraId="166446DF" w14:textId="77777777" w:rsidTr="00B651BD">
        <w:trPr>
          <w:trHeight w:val="366"/>
        </w:trPr>
        <w:tc>
          <w:tcPr>
            <w:tcW w:w="5000" w:type="pct"/>
          </w:tcPr>
          <w:p w14:paraId="40304217" w14:textId="23F0D915" w:rsidR="00B651BD" w:rsidRPr="00131BB2" w:rsidRDefault="00B651BD" w:rsidP="00ED45EE">
            <w:pPr>
              <w:rPr>
                <w:lang w:val="es-CO"/>
              </w:rPr>
            </w:pPr>
            <w:r w:rsidRPr="00131BB2">
              <w:rPr>
                <w:b/>
                <w:lang w:val="es-CO"/>
              </w:rPr>
              <w:t>Conclusión</w:t>
            </w:r>
            <w:r w:rsidRPr="00131BB2">
              <w:rPr>
                <w:lang w:val="es-CO"/>
              </w:rPr>
              <w:t xml:space="preserve">: </w:t>
            </w:r>
            <w:sdt>
              <w:sdtPr>
                <w:rPr>
                  <w:lang w:val="es-CO"/>
                </w:rPr>
                <w:alias w:val="Conclusion"/>
                <w:tag w:val="Conclusion"/>
                <w:id w:val="-1891793800"/>
                <w:placeholder>
                  <w:docPart w:val="0A89038A5875430FA968EA74DFCD4AEF"/>
                </w:placeholder>
                <w:showingPlcHdr/>
                <w:dropDownList>
                  <w:listItem w:value="Choose an item."/>
                  <w:listItem w:displayText="Brecha de alto riesgo + bandera roja" w:value="Brecha de alto riesgo + bandera roja"/>
                  <w:listItem w:displayText="Brecha de alto riesgo" w:value="Brecha de alto riesgo"/>
                  <w:listItem w:displayText="Brecha de riesgo medio" w:value="Brecha de riesgo medio"/>
                  <w:listItem w:displayText="Brecha de bajo riesgo" w:value="Brecha de bajo riesgo"/>
                  <w:listItem w:displayText="Sin brecha" w:value="Sin brecha"/>
                </w:dropDownList>
              </w:sdtPr>
              <w:sdtEndPr/>
              <w:sdtContent>
                <w:r w:rsidR="00F3549F" w:rsidRPr="00131BB2">
                  <w:rPr>
                    <w:rStyle w:val="PlaceholderText"/>
                    <w:lang w:val="es-CO"/>
                  </w:rPr>
                  <w:t>Choose an item.</w:t>
                </w:r>
              </w:sdtContent>
            </w:sdt>
          </w:p>
        </w:tc>
      </w:tr>
      <w:tr w:rsidR="00736B35" w:rsidRPr="00131BB2" w14:paraId="1D1AA04F" w14:textId="77777777" w:rsidTr="00B651BD">
        <w:trPr>
          <w:trHeight w:val="770"/>
        </w:trPr>
        <w:tc>
          <w:tcPr>
            <w:tcW w:w="5000" w:type="pct"/>
          </w:tcPr>
          <w:p w14:paraId="6897A826" w14:textId="5F914DE0" w:rsidR="00736B35" w:rsidRPr="00131BB2" w:rsidRDefault="000B6C6D" w:rsidP="004631DE">
            <w:pPr>
              <w:jc w:val="left"/>
              <w:rPr>
                <w:bCs/>
                <w:lang w:val="es-CO"/>
              </w:rPr>
            </w:pPr>
            <w:r w:rsidRPr="00131BB2">
              <w:rPr>
                <w:b/>
                <w:lang w:val="es-CO"/>
              </w:rPr>
              <w:t>Análisis cualitativo</w:t>
            </w:r>
            <w:r w:rsidR="00F47E0B" w:rsidRPr="00131BB2">
              <w:rPr>
                <w:b/>
                <w:lang w:val="es-CO"/>
              </w:rPr>
              <w:br/>
            </w:r>
          </w:p>
        </w:tc>
      </w:tr>
      <w:tr w:rsidR="00736B35" w:rsidRPr="002954F6" w14:paraId="456AF817" w14:textId="77777777" w:rsidTr="00B651BD">
        <w:trPr>
          <w:trHeight w:val="869"/>
        </w:trPr>
        <w:tc>
          <w:tcPr>
            <w:tcW w:w="5000" w:type="pct"/>
            <w:shd w:val="clear" w:color="auto" w:fill="D9D9D9" w:themeFill="background1" w:themeFillShade="D9"/>
          </w:tcPr>
          <w:p w14:paraId="0D7B91E4" w14:textId="5790DEA9" w:rsidR="00736B35" w:rsidRPr="00131BB2" w:rsidRDefault="005B5A9B" w:rsidP="002D369B">
            <w:pPr>
              <w:rPr>
                <w:b/>
                <w:lang w:val="es-CO"/>
              </w:rPr>
            </w:pPr>
            <w:r w:rsidRPr="00131BB2">
              <w:rPr>
                <w:b/>
                <w:lang w:val="es-CO"/>
              </w:rPr>
              <w:t>Análisis cuantitativo</w:t>
            </w:r>
            <w:r w:rsidR="00736B35" w:rsidRPr="00131BB2">
              <w:rPr>
                <w:b/>
                <w:lang w:val="es-CO"/>
              </w:rPr>
              <w:t xml:space="preserve"> </w:t>
            </w:r>
          </w:p>
          <w:p w14:paraId="17CF23BC" w14:textId="77777777" w:rsidR="00736B35" w:rsidRPr="00131BB2" w:rsidRDefault="00736B35" w:rsidP="002D369B">
            <w:pPr>
              <w:rPr>
                <w:b/>
                <w:lang w:val="es-CO"/>
              </w:rPr>
            </w:pPr>
          </w:p>
          <w:p w14:paraId="045A4DAD" w14:textId="5F1A2519" w:rsidR="00C0298F" w:rsidRPr="00131BB2" w:rsidRDefault="00C0298F" w:rsidP="00C0298F">
            <w:pPr>
              <w:rPr>
                <w:bCs/>
                <w:i/>
                <w:iCs/>
                <w:lang w:val="es-CO"/>
              </w:rPr>
            </w:pPr>
            <w:r w:rsidRPr="00131BB2">
              <w:rPr>
                <w:bCs/>
                <w:i/>
                <w:iCs/>
                <w:lang w:val="es-CO"/>
              </w:rPr>
              <w:t xml:space="preserve">Indicador cuantitativo para sustanciar la evaluación del subindicador 7(a) Criterio de evaluación (e): </w:t>
            </w:r>
          </w:p>
          <w:p w14:paraId="17628B2A" w14:textId="7AEFF0C8" w:rsidR="00C0298F" w:rsidRPr="00AD7358" w:rsidRDefault="00C0298F" w:rsidP="00E15569">
            <w:pPr>
              <w:pStyle w:val="ListParagraph"/>
              <w:numPr>
                <w:ilvl w:val="0"/>
                <w:numId w:val="2"/>
              </w:numPr>
              <w:rPr>
                <w:bCs/>
                <w:i/>
                <w:iCs/>
                <w:lang w:val="es-CO"/>
              </w:rPr>
            </w:pPr>
            <w:r w:rsidRPr="00AD7358">
              <w:rPr>
                <w:bCs/>
                <w:i/>
                <w:iCs/>
                <w:lang w:val="es-CO"/>
              </w:rPr>
              <w:t>Proporción de información de contratación y datos publicados en formato de datos abiertos (en porcentaje).</w:t>
            </w:r>
            <w:r w:rsidR="00083255" w:rsidRPr="00AD7358">
              <w:rPr>
                <w:bCs/>
                <w:i/>
                <w:iCs/>
                <w:lang w:val="es-CO"/>
              </w:rPr>
              <w:t xml:space="preserve"> </w:t>
            </w:r>
          </w:p>
          <w:p w14:paraId="6644CA07" w14:textId="3A818F44" w:rsidR="00763EFE" w:rsidRPr="00131BB2" w:rsidRDefault="00C0298F" w:rsidP="00C0298F">
            <w:pPr>
              <w:rPr>
                <w:b/>
                <w:lang w:val="es-CO"/>
              </w:rPr>
            </w:pPr>
            <w:r w:rsidRPr="00131BB2">
              <w:rPr>
                <w:bCs/>
                <w:i/>
                <w:iCs/>
                <w:lang w:val="es-CO"/>
              </w:rPr>
              <w:t>Fuente: Portal centralizado en línea.</w:t>
            </w:r>
          </w:p>
          <w:p w14:paraId="26F4DBE6" w14:textId="77777777" w:rsidR="00763EFE" w:rsidRPr="00131BB2" w:rsidRDefault="00763EFE" w:rsidP="008D34AE">
            <w:pPr>
              <w:rPr>
                <w:bCs/>
                <w:lang w:val="es-CO"/>
              </w:rPr>
            </w:pPr>
          </w:p>
          <w:p w14:paraId="7C4A31F1" w14:textId="176208B6" w:rsidR="00C0298F" w:rsidRPr="00131BB2" w:rsidRDefault="00C0298F" w:rsidP="008D34AE">
            <w:pPr>
              <w:rPr>
                <w:bCs/>
                <w:lang w:val="es-CO"/>
              </w:rPr>
            </w:pPr>
          </w:p>
        </w:tc>
      </w:tr>
      <w:tr w:rsidR="00736B35" w:rsidRPr="00131BB2" w14:paraId="7B13C759" w14:textId="77777777" w:rsidTr="00B651BD">
        <w:trPr>
          <w:trHeight w:val="856"/>
        </w:trPr>
        <w:tc>
          <w:tcPr>
            <w:tcW w:w="5000" w:type="pct"/>
          </w:tcPr>
          <w:p w14:paraId="5E0EDBD1" w14:textId="61127AFD" w:rsidR="00736B35" w:rsidRPr="00131BB2" w:rsidRDefault="000B6C6D" w:rsidP="004631DE">
            <w:pPr>
              <w:jc w:val="left"/>
              <w:rPr>
                <w:bCs/>
                <w:lang w:val="es-CO"/>
              </w:rPr>
            </w:pPr>
            <w:r w:rsidRPr="00131BB2">
              <w:rPr>
                <w:b/>
                <w:lang w:val="es-CO"/>
              </w:rPr>
              <w:t>Análisis de brechas</w:t>
            </w:r>
            <w:r w:rsidR="00F47E0B" w:rsidRPr="00131BB2">
              <w:rPr>
                <w:b/>
                <w:lang w:val="es-CO"/>
              </w:rPr>
              <w:br/>
            </w:r>
          </w:p>
        </w:tc>
      </w:tr>
      <w:tr w:rsidR="00736B35" w:rsidRPr="00131BB2" w14:paraId="711F633B" w14:textId="77777777" w:rsidTr="00B651BD">
        <w:trPr>
          <w:trHeight w:val="526"/>
        </w:trPr>
        <w:tc>
          <w:tcPr>
            <w:tcW w:w="5000" w:type="pct"/>
          </w:tcPr>
          <w:p w14:paraId="13A6628C" w14:textId="72345FA8" w:rsidR="00736B35" w:rsidRPr="00131BB2" w:rsidRDefault="000B6C6D" w:rsidP="004631DE">
            <w:pPr>
              <w:jc w:val="left"/>
              <w:rPr>
                <w:bCs/>
                <w:lang w:val="es-CO"/>
              </w:rPr>
            </w:pPr>
            <w:r w:rsidRPr="00131BB2">
              <w:rPr>
                <w:b/>
                <w:lang w:val="es-CO"/>
              </w:rPr>
              <w:t>Recomendaciones</w:t>
            </w:r>
            <w:r w:rsidR="00F47E0B" w:rsidRPr="00131BB2">
              <w:rPr>
                <w:b/>
                <w:lang w:val="es-CO"/>
              </w:rPr>
              <w:br/>
            </w:r>
          </w:p>
        </w:tc>
      </w:tr>
      <w:tr w:rsidR="00736B35" w:rsidRPr="002954F6" w14:paraId="453568C3" w14:textId="77777777" w:rsidTr="00B651BD">
        <w:trPr>
          <w:trHeight w:val="526"/>
        </w:trPr>
        <w:tc>
          <w:tcPr>
            <w:tcW w:w="5000" w:type="pct"/>
            <w:shd w:val="clear" w:color="auto" w:fill="C2FAEA" w:themeFill="accent2" w:themeFillTint="33"/>
          </w:tcPr>
          <w:p w14:paraId="0AB45539" w14:textId="41B1FA10" w:rsidR="00736B35" w:rsidRPr="00131BB2" w:rsidRDefault="000B6C6D" w:rsidP="002D369B">
            <w:pPr>
              <w:rPr>
                <w:b/>
                <w:lang w:val="es-CO"/>
              </w:rPr>
            </w:pPr>
            <w:r w:rsidRPr="00131BB2">
              <w:rPr>
                <w:b/>
                <w:lang w:val="es-CO"/>
              </w:rPr>
              <w:t xml:space="preserve">Criterio de evaluación </w:t>
            </w:r>
            <w:r w:rsidR="00196D86" w:rsidRPr="00131BB2">
              <w:rPr>
                <w:b/>
                <w:lang w:val="es-CO"/>
              </w:rPr>
              <w:t>7(a)(</w:t>
            </w:r>
            <w:r w:rsidR="00736B35" w:rsidRPr="00131BB2">
              <w:rPr>
                <w:b/>
                <w:lang w:val="es-CO"/>
              </w:rPr>
              <w:t>f):</w:t>
            </w:r>
          </w:p>
          <w:p w14:paraId="600F4776" w14:textId="5481D25C" w:rsidR="00736B35" w:rsidRPr="00131BB2" w:rsidRDefault="00C0298F" w:rsidP="002D369B">
            <w:pPr>
              <w:rPr>
                <w:b/>
                <w:lang w:val="es-CO"/>
              </w:rPr>
            </w:pPr>
            <w:r w:rsidRPr="00131BB2">
              <w:rPr>
                <w:lang w:val="es-CO"/>
              </w:rPr>
              <w:t>La responsabilidad de la gestión y operación del sistema se encuentra claramente definida</w:t>
            </w:r>
            <w:r w:rsidR="00736B35" w:rsidRPr="00131BB2">
              <w:rPr>
                <w:lang w:val="es-CO"/>
              </w:rPr>
              <w:t>.</w:t>
            </w:r>
          </w:p>
        </w:tc>
      </w:tr>
      <w:tr w:rsidR="00B651BD" w:rsidRPr="00131BB2" w14:paraId="0945D35F" w14:textId="77777777" w:rsidTr="00B651BD">
        <w:trPr>
          <w:trHeight w:val="366"/>
        </w:trPr>
        <w:tc>
          <w:tcPr>
            <w:tcW w:w="5000" w:type="pct"/>
          </w:tcPr>
          <w:p w14:paraId="2CE28645" w14:textId="15817A39" w:rsidR="00B651BD" w:rsidRPr="00131BB2" w:rsidRDefault="00B651BD" w:rsidP="00ED45EE">
            <w:pPr>
              <w:rPr>
                <w:lang w:val="es-CO"/>
              </w:rPr>
            </w:pPr>
            <w:r w:rsidRPr="00131BB2">
              <w:rPr>
                <w:b/>
                <w:lang w:val="es-CO"/>
              </w:rPr>
              <w:t>Conclusión</w:t>
            </w:r>
            <w:r w:rsidRPr="00131BB2">
              <w:rPr>
                <w:lang w:val="es-CO"/>
              </w:rPr>
              <w:t xml:space="preserve">: </w:t>
            </w:r>
            <w:sdt>
              <w:sdtPr>
                <w:rPr>
                  <w:lang w:val="es-CO"/>
                </w:rPr>
                <w:alias w:val="Conclusion"/>
                <w:tag w:val="Conclusion"/>
                <w:id w:val="312148107"/>
                <w:placeholder>
                  <w:docPart w:val="C4B72F1D6F87458A8B29CE8C70E1E353"/>
                </w:placeholder>
                <w:showingPlcHdr/>
                <w:dropDownList>
                  <w:listItem w:value="Choose an item."/>
                  <w:listItem w:displayText="Brecha de alto riesgo + bandera roja" w:value="Brecha de alto riesgo + bandera roja"/>
                  <w:listItem w:displayText="Brecha de alto riesgo" w:value="Brecha de alto riesgo"/>
                  <w:listItem w:displayText="Brecha de riesgo medio" w:value="Brecha de riesgo medio"/>
                  <w:listItem w:displayText="Brecha de bajo riesgo" w:value="Brecha de bajo riesgo"/>
                  <w:listItem w:displayText="Sin brecha" w:value="Sin brecha"/>
                </w:dropDownList>
              </w:sdtPr>
              <w:sdtEndPr/>
              <w:sdtContent>
                <w:r w:rsidR="00F3549F" w:rsidRPr="00131BB2">
                  <w:rPr>
                    <w:rStyle w:val="PlaceholderText"/>
                    <w:lang w:val="es-CO"/>
                  </w:rPr>
                  <w:t>Choose an item.</w:t>
                </w:r>
              </w:sdtContent>
            </w:sdt>
          </w:p>
        </w:tc>
      </w:tr>
      <w:tr w:rsidR="00736B35" w:rsidRPr="00131BB2" w14:paraId="0932F16E" w14:textId="77777777" w:rsidTr="00B651BD">
        <w:trPr>
          <w:trHeight w:val="526"/>
        </w:trPr>
        <w:tc>
          <w:tcPr>
            <w:tcW w:w="5000" w:type="pct"/>
          </w:tcPr>
          <w:p w14:paraId="36201E30" w14:textId="639C773B" w:rsidR="00736B35" w:rsidRPr="00131BB2" w:rsidRDefault="000B6C6D" w:rsidP="004631DE">
            <w:pPr>
              <w:jc w:val="left"/>
              <w:rPr>
                <w:bCs/>
                <w:lang w:val="es-CO"/>
              </w:rPr>
            </w:pPr>
            <w:r w:rsidRPr="00131BB2">
              <w:rPr>
                <w:b/>
                <w:lang w:val="es-CO"/>
              </w:rPr>
              <w:t>Análisis cualitativo</w:t>
            </w:r>
            <w:r w:rsidR="00F47E0B" w:rsidRPr="00131BB2">
              <w:rPr>
                <w:b/>
                <w:lang w:val="es-CO"/>
              </w:rPr>
              <w:br/>
            </w:r>
          </w:p>
        </w:tc>
      </w:tr>
      <w:tr w:rsidR="00736B35" w:rsidRPr="00131BB2" w14:paraId="069A2ED1" w14:textId="77777777" w:rsidTr="00B651BD">
        <w:trPr>
          <w:trHeight w:val="526"/>
        </w:trPr>
        <w:tc>
          <w:tcPr>
            <w:tcW w:w="5000" w:type="pct"/>
          </w:tcPr>
          <w:p w14:paraId="643955B7" w14:textId="3FE8090C" w:rsidR="00736B35" w:rsidRPr="00131BB2" w:rsidRDefault="000B6C6D" w:rsidP="004631DE">
            <w:pPr>
              <w:jc w:val="left"/>
              <w:rPr>
                <w:bCs/>
                <w:lang w:val="es-CO"/>
              </w:rPr>
            </w:pPr>
            <w:r w:rsidRPr="00131BB2">
              <w:rPr>
                <w:b/>
                <w:lang w:val="es-CO"/>
              </w:rPr>
              <w:t>Análisis de brechas</w:t>
            </w:r>
            <w:r w:rsidR="00F47E0B" w:rsidRPr="00131BB2">
              <w:rPr>
                <w:b/>
                <w:lang w:val="es-CO"/>
              </w:rPr>
              <w:br/>
            </w:r>
          </w:p>
        </w:tc>
      </w:tr>
      <w:tr w:rsidR="00736B35" w:rsidRPr="00131BB2" w14:paraId="704D647A" w14:textId="77777777" w:rsidTr="00B651BD">
        <w:trPr>
          <w:trHeight w:val="526"/>
        </w:trPr>
        <w:tc>
          <w:tcPr>
            <w:tcW w:w="5000" w:type="pct"/>
          </w:tcPr>
          <w:p w14:paraId="57945352" w14:textId="3CDF32A8" w:rsidR="00736B35" w:rsidRPr="00131BB2" w:rsidRDefault="000B6C6D" w:rsidP="004631DE">
            <w:pPr>
              <w:jc w:val="left"/>
              <w:rPr>
                <w:bCs/>
                <w:lang w:val="es-CO"/>
              </w:rPr>
            </w:pPr>
            <w:r w:rsidRPr="00131BB2">
              <w:rPr>
                <w:b/>
                <w:lang w:val="es-CO"/>
              </w:rPr>
              <w:t>Recomendaciones</w:t>
            </w:r>
            <w:r w:rsidR="00F47E0B" w:rsidRPr="00131BB2">
              <w:rPr>
                <w:b/>
                <w:lang w:val="es-CO"/>
              </w:rPr>
              <w:br/>
            </w:r>
          </w:p>
        </w:tc>
      </w:tr>
      <w:tr w:rsidR="002D369B" w:rsidRPr="002954F6" w14:paraId="78D81E0F" w14:textId="77777777" w:rsidTr="00B651BD">
        <w:trPr>
          <w:trHeight w:val="527"/>
        </w:trPr>
        <w:tc>
          <w:tcPr>
            <w:tcW w:w="5000" w:type="pct"/>
            <w:shd w:val="clear" w:color="auto" w:fill="49F1C1" w:themeFill="accent2" w:themeFillTint="99"/>
          </w:tcPr>
          <w:p w14:paraId="7EEB4BE1" w14:textId="31EF23AE" w:rsidR="002D369B" w:rsidRPr="00131BB2" w:rsidRDefault="000B6C6D" w:rsidP="002D369B">
            <w:pPr>
              <w:jc w:val="center"/>
              <w:rPr>
                <w:b/>
                <w:lang w:val="es-CO"/>
              </w:rPr>
            </w:pPr>
            <w:r w:rsidRPr="00131BB2">
              <w:rPr>
                <w:b/>
                <w:lang w:val="es-CO"/>
              </w:rPr>
              <w:lastRenderedPageBreak/>
              <w:t>Subindicador</w:t>
            </w:r>
            <w:r w:rsidR="002D369B" w:rsidRPr="00131BB2">
              <w:rPr>
                <w:b/>
                <w:lang w:val="es-CO"/>
              </w:rPr>
              <w:t xml:space="preserve"> 7(b) </w:t>
            </w:r>
          </w:p>
          <w:p w14:paraId="39A48D93" w14:textId="43198305" w:rsidR="002D369B" w:rsidRPr="00131BB2" w:rsidRDefault="00C0298F" w:rsidP="002D369B">
            <w:pPr>
              <w:tabs>
                <w:tab w:val="left" w:pos="1217"/>
              </w:tabs>
              <w:spacing w:line="0" w:lineRule="atLeast"/>
              <w:jc w:val="center"/>
              <w:rPr>
                <w:b/>
                <w:lang w:val="es-CO"/>
              </w:rPr>
            </w:pPr>
            <w:r w:rsidRPr="00131BB2">
              <w:rPr>
                <w:b/>
                <w:lang w:val="es-CO"/>
              </w:rPr>
              <w:t>Uso de contratación electrónica (e-procurement)</w:t>
            </w:r>
          </w:p>
        </w:tc>
      </w:tr>
      <w:tr w:rsidR="00736B35" w:rsidRPr="00131BB2" w14:paraId="38FDB619" w14:textId="77777777" w:rsidTr="00B651BD">
        <w:trPr>
          <w:trHeight w:val="299"/>
        </w:trPr>
        <w:tc>
          <w:tcPr>
            <w:tcW w:w="5000" w:type="pct"/>
            <w:shd w:val="clear" w:color="auto" w:fill="C2FAEA" w:themeFill="accent2" w:themeFillTint="33"/>
          </w:tcPr>
          <w:p w14:paraId="06BECA5B" w14:textId="6215A24F" w:rsidR="00736B35" w:rsidRPr="00131BB2" w:rsidRDefault="000B6C6D" w:rsidP="002D369B">
            <w:pPr>
              <w:rPr>
                <w:b/>
                <w:lang w:val="es-CO"/>
              </w:rPr>
            </w:pPr>
            <w:r w:rsidRPr="00131BB2">
              <w:rPr>
                <w:b/>
                <w:lang w:val="es-CO"/>
              </w:rPr>
              <w:t xml:space="preserve">Criterio de evaluación </w:t>
            </w:r>
            <w:r w:rsidR="00196D86" w:rsidRPr="00131BB2">
              <w:rPr>
                <w:b/>
                <w:lang w:val="es-CO"/>
              </w:rPr>
              <w:t>7(b)(</w:t>
            </w:r>
            <w:r w:rsidR="00736B35" w:rsidRPr="00131BB2">
              <w:rPr>
                <w:b/>
                <w:lang w:val="es-CO"/>
              </w:rPr>
              <w:t>a):</w:t>
            </w:r>
          </w:p>
          <w:p w14:paraId="6065B5D6" w14:textId="1483859E" w:rsidR="00736B35" w:rsidRPr="00131BB2" w:rsidRDefault="00924056" w:rsidP="002D369B">
            <w:pPr>
              <w:rPr>
                <w:b/>
                <w:lang w:val="es-CO"/>
              </w:rPr>
            </w:pPr>
            <w:r w:rsidRPr="00131BB2">
              <w:rPr>
                <w:lang w:val="es-CO"/>
              </w:rPr>
              <w:t>La contratación electrónica es ampliamente usada o se está implementando de forma progresiva en el país a todos los niveles de gobierno</w:t>
            </w:r>
            <w:r w:rsidR="00736B35" w:rsidRPr="00131BB2">
              <w:rPr>
                <w:lang w:val="es-CO"/>
              </w:rPr>
              <w:t>.</w:t>
            </w:r>
            <w:r w:rsidR="00B651BD" w:rsidRPr="00131BB2">
              <w:rPr>
                <w:lang w:val="es-CO"/>
              </w:rPr>
              <w:t xml:space="preserve"> </w:t>
            </w:r>
            <w:r w:rsidR="00736B35" w:rsidRPr="00131BB2">
              <w:rPr>
                <w:lang w:val="es-CO"/>
              </w:rPr>
              <w:t>*</w:t>
            </w:r>
          </w:p>
        </w:tc>
      </w:tr>
      <w:tr w:rsidR="00B651BD" w:rsidRPr="00131BB2" w14:paraId="277603A2" w14:textId="77777777" w:rsidTr="00B651BD">
        <w:trPr>
          <w:trHeight w:val="366"/>
        </w:trPr>
        <w:tc>
          <w:tcPr>
            <w:tcW w:w="5000" w:type="pct"/>
          </w:tcPr>
          <w:p w14:paraId="39204EA6" w14:textId="316006A0" w:rsidR="00B651BD" w:rsidRPr="00131BB2" w:rsidRDefault="00B651BD" w:rsidP="00ED45EE">
            <w:pPr>
              <w:rPr>
                <w:lang w:val="es-CO"/>
              </w:rPr>
            </w:pPr>
            <w:r w:rsidRPr="00131BB2">
              <w:rPr>
                <w:b/>
                <w:lang w:val="es-CO"/>
              </w:rPr>
              <w:t>Conclusión</w:t>
            </w:r>
            <w:r w:rsidRPr="00131BB2">
              <w:rPr>
                <w:lang w:val="es-CO"/>
              </w:rPr>
              <w:t xml:space="preserve">: </w:t>
            </w:r>
            <w:sdt>
              <w:sdtPr>
                <w:rPr>
                  <w:lang w:val="es-CO"/>
                </w:rPr>
                <w:alias w:val="Conclusion"/>
                <w:tag w:val="Conclusion"/>
                <w:id w:val="1476264924"/>
                <w:placeholder>
                  <w:docPart w:val="B3503CC611804E05AE265BD3195A7FFB"/>
                </w:placeholder>
                <w:showingPlcHdr/>
                <w:dropDownList>
                  <w:listItem w:value="Choose an item."/>
                  <w:listItem w:displayText="Brecha de alto riesgo + bandera roja" w:value="Brecha de alto riesgo + bandera roja"/>
                  <w:listItem w:displayText="Brecha de alto riesgo" w:value="Brecha de alto riesgo"/>
                  <w:listItem w:displayText="Brecha de riesgo medio" w:value="Brecha de riesgo medio"/>
                  <w:listItem w:displayText="Brecha de bajo riesgo" w:value="Brecha de bajo riesgo"/>
                  <w:listItem w:displayText="Sin brecha" w:value="Sin brecha"/>
                </w:dropDownList>
              </w:sdtPr>
              <w:sdtEndPr/>
              <w:sdtContent>
                <w:r w:rsidR="00F3549F" w:rsidRPr="00131BB2">
                  <w:rPr>
                    <w:rStyle w:val="PlaceholderText"/>
                    <w:lang w:val="es-CO"/>
                  </w:rPr>
                  <w:t>Choose an item.</w:t>
                </w:r>
              </w:sdtContent>
            </w:sdt>
          </w:p>
        </w:tc>
      </w:tr>
      <w:tr w:rsidR="00736B35" w:rsidRPr="00131BB2" w14:paraId="5B740453" w14:textId="77777777" w:rsidTr="00B651BD">
        <w:trPr>
          <w:trHeight w:val="770"/>
        </w:trPr>
        <w:tc>
          <w:tcPr>
            <w:tcW w:w="5000" w:type="pct"/>
          </w:tcPr>
          <w:p w14:paraId="76B36699" w14:textId="7B8CFE8A" w:rsidR="00736B35" w:rsidRPr="00131BB2" w:rsidRDefault="000B6C6D" w:rsidP="004631DE">
            <w:pPr>
              <w:jc w:val="left"/>
              <w:rPr>
                <w:bCs/>
                <w:lang w:val="es-CO"/>
              </w:rPr>
            </w:pPr>
            <w:r w:rsidRPr="00131BB2">
              <w:rPr>
                <w:b/>
                <w:lang w:val="es-CO"/>
              </w:rPr>
              <w:t>Análisis cualitativo</w:t>
            </w:r>
            <w:r w:rsidR="00F47E0B" w:rsidRPr="00131BB2">
              <w:rPr>
                <w:b/>
                <w:lang w:val="es-CO"/>
              </w:rPr>
              <w:br/>
            </w:r>
          </w:p>
        </w:tc>
      </w:tr>
      <w:tr w:rsidR="00736B35" w:rsidRPr="008D3B82" w14:paraId="15134F89" w14:textId="77777777" w:rsidTr="00B651BD">
        <w:trPr>
          <w:trHeight w:val="869"/>
        </w:trPr>
        <w:tc>
          <w:tcPr>
            <w:tcW w:w="5000" w:type="pct"/>
            <w:shd w:val="clear" w:color="auto" w:fill="D9D9D9" w:themeFill="background1" w:themeFillShade="D9"/>
          </w:tcPr>
          <w:p w14:paraId="6D1A45D7" w14:textId="4C1690A7" w:rsidR="00736B35" w:rsidRPr="00131BB2" w:rsidRDefault="005B5A9B" w:rsidP="002D369B">
            <w:pPr>
              <w:rPr>
                <w:b/>
                <w:lang w:val="es-CO"/>
              </w:rPr>
            </w:pPr>
            <w:r w:rsidRPr="00131BB2">
              <w:rPr>
                <w:b/>
                <w:lang w:val="es-CO"/>
              </w:rPr>
              <w:t>Análisis cuantitativo</w:t>
            </w:r>
            <w:r w:rsidR="00736B35" w:rsidRPr="00131BB2">
              <w:rPr>
                <w:b/>
                <w:lang w:val="es-CO"/>
              </w:rPr>
              <w:t xml:space="preserve"> </w:t>
            </w:r>
          </w:p>
          <w:p w14:paraId="7EACB9A1" w14:textId="77777777" w:rsidR="00736B35" w:rsidRPr="00131BB2" w:rsidRDefault="00736B35" w:rsidP="002D369B">
            <w:pPr>
              <w:rPr>
                <w:b/>
                <w:lang w:val="es-CO"/>
              </w:rPr>
            </w:pPr>
          </w:p>
          <w:p w14:paraId="4FFB1D31" w14:textId="66FE18F3" w:rsidR="00924056" w:rsidRDefault="00924056" w:rsidP="00924056">
            <w:pPr>
              <w:rPr>
                <w:bCs/>
                <w:i/>
                <w:iCs/>
                <w:lang w:val="es-CO"/>
              </w:rPr>
            </w:pPr>
            <w:r w:rsidRPr="00131BB2">
              <w:rPr>
                <w:bCs/>
                <w:i/>
                <w:iCs/>
                <w:lang w:val="es-CO"/>
              </w:rPr>
              <w:t xml:space="preserve">Indicadores cuantitativos para sustanciar la evaluación del subindicador 7(b), criterio de evaluación (a): </w:t>
            </w:r>
          </w:p>
          <w:p w14:paraId="2D416ECA" w14:textId="56C1770F" w:rsidR="00AD7358" w:rsidRPr="00AD7358" w:rsidRDefault="00DE7DF5" w:rsidP="00E15569">
            <w:pPr>
              <w:pStyle w:val="ListParagraph"/>
              <w:numPr>
                <w:ilvl w:val="0"/>
                <w:numId w:val="2"/>
              </w:numPr>
              <w:rPr>
                <w:bCs/>
                <w:i/>
                <w:iCs/>
                <w:lang w:val="es-CO"/>
              </w:rPr>
            </w:pPr>
            <w:r>
              <w:rPr>
                <w:bCs/>
                <w:i/>
                <w:iCs/>
                <w:lang w:val="es-CO"/>
              </w:rPr>
              <w:t>Proporción de entidades contratantes que utilizan la contratación pública electrónica (en % del número total de entidades contratantes).</w:t>
            </w:r>
          </w:p>
          <w:p w14:paraId="6F9BD251" w14:textId="3C329CC9" w:rsidR="00924056" w:rsidRPr="00DE7DF5" w:rsidRDefault="00924056" w:rsidP="00E15569">
            <w:pPr>
              <w:pStyle w:val="ListParagraph"/>
              <w:numPr>
                <w:ilvl w:val="0"/>
                <w:numId w:val="2"/>
              </w:numPr>
              <w:rPr>
                <w:bCs/>
                <w:i/>
                <w:iCs/>
                <w:lang w:val="es-CO"/>
              </w:rPr>
            </w:pPr>
            <w:r w:rsidRPr="00DE7DF5">
              <w:rPr>
                <w:bCs/>
                <w:i/>
                <w:iCs/>
                <w:lang w:val="es-CO"/>
              </w:rPr>
              <w:t xml:space="preserve">número de procedimientos de contratación electrónica en % del número de los procedimientos. </w:t>
            </w:r>
          </w:p>
          <w:p w14:paraId="47E04E62" w14:textId="46B43DBB" w:rsidR="00924056" w:rsidRPr="00DE7DF5" w:rsidRDefault="00924056" w:rsidP="00E15569">
            <w:pPr>
              <w:pStyle w:val="ListParagraph"/>
              <w:numPr>
                <w:ilvl w:val="0"/>
                <w:numId w:val="2"/>
              </w:numPr>
              <w:rPr>
                <w:bCs/>
                <w:i/>
                <w:iCs/>
                <w:lang w:val="es-CO"/>
              </w:rPr>
            </w:pPr>
            <w:r w:rsidRPr="00DE7DF5">
              <w:rPr>
                <w:bCs/>
                <w:i/>
                <w:iCs/>
                <w:lang w:val="es-CO"/>
              </w:rPr>
              <w:t>Valor de los procedimientos de contratación electrónica en % del valor total de los procedimientos.</w:t>
            </w:r>
            <w:r w:rsidR="00083255" w:rsidRPr="00DE7DF5">
              <w:rPr>
                <w:bCs/>
                <w:i/>
                <w:iCs/>
                <w:lang w:val="es-CO"/>
              </w:rPr>
              <w:t xml:space="preserve"> </w:t>
            </w:r>
          </w:p>
          <w:p w14:paraId="30714CDA" w14:textId="456CC09E" w:rsidR="00763EFE" w:rsidRPr="00131BB2" w:rsidRDefault="00924056" w:rsidP="00924056">
            <w:pPr>
              <w:rPr>
                <w:b/>
                <w:lang w:val="es-CO"/>
              </w:rPr>
            </w:pPr>
            <w:r w:rsidRPr="00131BB2">
              <w:rPr>
                <w:bCs/>
                <w:i/>
                <w:iCs/>
                <w:lang w:val="es-CO"/>
              </w:rPr>
              <w:t>Fuente: Sistema de contratación electrónica.</w:t>
            </w:r>
          </w:p>
          <w:p w14:paraId="71E37CAD" w14:textId="77777777" w:rsidR="00763EFE" w:rsidRPr="00131BB2" w:rsidRDefault="00763EFE" w:rsidP="008D34AE">
            <w:pPr>
              <w:rPr>
                <w:bCs/>
                <w:lang w:val="es-CO"/>
              </w:rPr>
            </w:pPr>
          </w:p>
          <w:p w14:paraId="281DAA19" w14:textId="782656F9" w:rsidR="00924056" w:rsidRPr="00131BB2" w:rsidRDefault="00924056" w:rsidP="008D34AE">
            <w:pPr>
              <w:rPr>
                <w:bCs/>
                <w:lang w:val="es-CO"/>
              </w:rPr>
            </w:pPr>
          </w:p>
        </w:tc>
      </w:tr>
      <w:tr w:rsidR="00736B35" w:rsidRPr="00131BB2" w14:paraId="69CAC363" w14:textId="77777777" w:rsidTr="00B651BD">
        <w:trPr>
          <w:trHeight w:val="856"/>
        </w:trPr>
        <w:tc>
          <w:tcPr>
            <w:tcW w:w="5000" w:type="pct"/>
          </w:tcPr>
          <w:p w14:paraId="246C4CCB" w14:textId="00C3D875" w:rsidR="00736B35" w:rsidRPr="00131BB2" w:rsidRDefault="000B6C6D" w:rsidP="004631DE">
            <w:pPr>
              <w:jc w:val="left"/>
              <w:rPr>
                <w:bCs/>
                <w:lang w:val="es-CO"/>
              </w:rPr>
            </w:pPr>
            <w:r w:rsidRPr="00131BB2">
              <w:rPr>
                <w:b/>
                <w:lang w:val="es-CO"/>
              </w:rPr>
              <w:t>Análisis de brechas</w:t>
            </w:r>
            <w:r w:rsidR="00F47E0B" w:rsidRPr="00131BB2">
              <w:rPr>
                <w:b/>
                <w:lang w:val="es-CO"/>
              </w:rPr>
              <w:br/>
            </w:r>
          </w:p>
        </w:tc>
      </w:tr>
      <w:tr w:rsidR="00736B35" w:rsidRPr="00131BB2" w14:paraId="2CE091D1" w14:textId="77777777" w:rsidTr="00B651BD">
        <w:trPr>
          <w:trHeight w:val="526"/>
        </w:trPr>
        <w:tc>
          <w:tcPr>
            <w:tcW w:w="5000" w:type="pct"/>
          </w:tcPr>
          <w:p w14:paraId="52BCB7B6" w14:textId="250A26FC" w:rsidR="00736B35" w:rsidRPr="00131BB2" w:rsidRDefault="000B6C6D" w:rsidP="004631DE">
            <w:pPr>
              <w:jc w:val="left"/>
              <w:rPr>
                <w:bCs/>
                <w:lang w:val="es-CO"/>
              </w:rPr>
            </w:pPr>
            <w:r w:rsidRPr="00131BB2">
              <w:rPr>
                <w:b/>
                <w:lang w:val="es-CO"/>
              </w:rPr>
              <w:t>Recomendaciones</w:t>
            </w:r>
            <w:r w:rsidR="00F47E0B" w:rsidRPr="00131BB2">
              <w:rPr>
                <w:b/>
                <w:lang w:val="es-CO"/>
              </w:rPr>
              <w:br/>
            </w:r>
          </w:p>
        </w:tc>
      </w:tr>
      <w:tr w:rsidR="00736B35" w:rsidRPr="00131BB2" w14:paraId="4A84C0B3" w14:textId="77777777" w:rsidTr="00B651BD">
        <w:trPr>
          <w:trHeight w:val="526"/>
        </w:trPr>
        <w:tc>
          <w:tcPr>
            <w:tcW w:w="5000" w:type="pct"/>
            <w:shd w:val="clear" w:color="auto" w:fill="C2FAEA" w:themeFill="accent2" w:themeFillTint="33"/>
          </w:tcPr>
          <w:p w14:paraId="3CD1A194" w14:textId="18E876B5" w:rsidR="00736B35" w:rsidRPr="00131BB2" w:rsidRDefault="000B6C6D" w:rsidP="002D369B">
            <w:pPr>
              <w:rPr>
                <w:b/>
                <w:lang w:val="es-CO"/>
              </w:rPr>
            </w:pPr>
            <w:r w:rsidRPr="00131BB2">
              <w:rPr>
                <w:b/>
                <w:lang w:val="es-CO"/>
              </w:rPr>
              <w:t xml:space="preserve">Criterio de evaluación </w:t>
            </w:r>
            <w:r w:rsidR="00196D86" w:rsidRPr="00131BB2">
              <w:rPr>
                <w:b/>
                <w:lang w:val="es-CO"/>
              </w:rPr>
              <w:t>7(b)(</w:t>
            </w:r>
            <w:r w:rsidR="00736B35" w:rsidRPr="00131BB2">
              <w:rPr>
                <w:b/>
                <w:lang w:val="es-CO"/>
              </w:rPr>
              <w:t>b):</w:t>
            </w:r>
          </w:p>
          <w:p w14:paraId="513071A6" w14:textId="5D257560" w:rsidR="00736B35" w:rsidRPr="00131BB2" w:rsidRDefault="00924056" w:rsidP="002D369B">
            <w:pPr>
              <w:rPr>
                <w:b/>
                <w:lang w:val="es-CO"/>
              </w:rPr>
            </w:pPr>
            <w:r w:rsidRPr="00131BB2">
              <w:rPr>
                <w:lang w:val="es-CO"/>
              </w:rPr>
              <w:t>Los</w:t>
            </w:r>
            <w:r w:rsidR="00083255" w:rsidRPr="00131BB2">
              <w:rPr>
                <w:lang w:val="es-CO"/>
              </w:rPr>
              <w:t xml:space="preserve"> </w:t>
            </w:r>
            <w:r w:rsidRPr="00131BB2">
              <w:rPr>
                <w:lang w:val="es-CO"/>
              </w:rPr>
              <w:t>funcionarios del</w:t>
            </w:r>
            <w:r w:rsidR="00083255" w:rsidRPr="00131BB2">
              <w:rPr>
                <w:lang w:val="es-CO"/>
              </w:rPr>
              <w:t xml:space="preserve"> </w:t>
            </w:r>
            <w:r w:rsidRPr="00131BB2">
              <w:rPr>
                <w:lang w:val="es-CO"/>
              </w:rPr>
              <w:t>gobierno tienen</w:t>
            </w:r>
            <w:r w:rsidR="00083255" w:rsidRPr="00131BB2">
              <w:rPr>
                <w:lang w:val="es-CO"/>
              </w:rPr>
              <w:t xml:space="preserve"> </w:t>
            </w:r>
            <w:r w:rsidRPr="00131BB2">
              <w:rPr>
                <w:lang w:val="es-CO"/>
              </w:rPr>
              <w:t>la</w:t>
            </w:r>
            <w:r w:rsidR="00083255" w:rsidRPr="00131BB2">
              <w:rPr>
                <w:lang w:val="es-CO"/>
              </w:rPr>
              <w:t xml:space="preserve"> </w:t>
            </w:r>
            <w:r w:rsidRPr="00131BB2">
              <w:rPr>
                <w:lang w:val="es-CO"/>
              </w:rPr>
              <w:t>capacidad</w:t>
            </w:r>
            <w:r w:rsidR="00083255" w:rsidRPr="00131BB2">
              <w:rPr>
                <w:lang w:val="es-CO"/>
              </w:rPr>
              <w:t xml:space="preserve"> </w:t>
            </w:r>
            <w:r w:rsidRPr="00131BB2">
              <w:rPr>
                <w:lang w:val="es-CO"/>
              </w:rPr>
              <w:t>para</w:t>
            </w:r>
            <w:r w:rsidR="00083255" w:rsidRPr="00131BB2">
              <w:rPr>
                <w:lang w:val="es-CO"/>
              </w:rPr>
              <w:t xml:space="preserve"> </w:t>
            </w:r>
            <w:r w:rsidRPr="00131BB2">
              <w:rPr>
                <w:lang w:val="es-CO"/>
              </w:rPr>
              <w:t>planificar,</w:t>
            </w:r>
            <w:r w:rsidR="00083255" w:rsidRPr="00131BB2">
              <w:rPr>
                <w:lang w:val="es-CO"/>
              </w:rPr>
              <w:t xml:space="preserve"> </w:t>
            </w:r>
            <w:r w:rsidRPr="00131BB2">
              <w:rPr>
                <w:lang w:val="es-CO"/>
              </w:rPr>
              <w:t>desarrollar</w:t>
            </w:r>
            <w:r w:rsidR="00083255" w:rsidRPr="00131BB2">
              <w:rPr>
                <w:lang w:val="es-CO"/>
              </w:rPr>
              <w:t xml:space="preserve"> </w:t>
            </w:r>
            <w:r w:rsidRPr="00131BB2">
              <w:rPr>
                <w:lang w:val="es-CO"/>
              </w:rPr>
              <w:t>y administrar sistemas</w:t>
            </w:r>
            <w:r w:rsidR="00083255" w:rsidRPr="00131BB2">
              <w:rPr>
                <w:lang w:val="es-CO"/>
              </w:rPr>
              <w:t xml:space="preserve"> </w:t>
            </w:r>
            <w:r w:rsidRPr="00131BB2">
              <w:rPr>
                <w:lang w:val="es-CO"/>
              </w:rPr>
              <w:t>de contratación pública electrónica o e-procurement</w:t>
            </w:r>
            <w:r w:rsidR="00736B35" w:rsidRPr="00131BB2">
              <w:rPr>
                <w:lang w:val="es-CO"/>
              </w:rPr>
              <w:t>.</w:t>
            </w:r>
          </w:p>
        </w:tc>
      </w:tr>
      <w:tr w:rsidR="00B651BD" w:rsidRPr="00131BB2" w14:paraId="265060D6" w14:textId="77777777" w:rsidTr="00ED45EE">
        <w:trPr>
          <w:trHeight w:val="366"/>
        </w:trPr>
        <w:tc>
          <w:tcPr>
            <w:tcW w:w="5000" w:type="pct"/>
          </w:tcPr>
          <w:p w14:paraId="2B2ADC41" w14:textId="735F5D52" w:rsidR="00B651BD" w:rsidRPr="00131BB2" w:rsidRDefault="00B651BD" w:rsidP="00ED45EE">
            <w:pPr>
              <w:rPr>
                <w:lang w:val="es-CO"/>
              </w:rPr>
            </w:pPr>
            <w:r w:rsidRPr="00131BB2">
              <w:rPr>
                <w:b/>
                <w:lang w:val="es-CO"/>
              </w:rPr>
              <w:t>Conclusión</w:t>
            </w:r>
            <w:r w:rsidRPr="00131BB2">
              <w:rPr>
                <w:lang w:val="es-CO"/>
              </w:rPr>
              <w:t xml:space="preserve">: </w:t>
            </w:r>
            <w:sdt>
              <w:sdtPr>
                <w:rPr>
                  <w:lang w:val="es-CO"/>
                </w:rPr>
                <w:alias w:val="Conclusion"/>
                <w:tag w:val="Conclusion"/>
                <w:id w:val="-1435522"/>
                <w:placeholder>
                  <w:docPart w:val="A99748E5EC9E4899A24100F34C348BC8"/>
                </w:placeholder>
                <w:showingPlcHdr/>
                <w:dropDownList>
                  <w:listItem w:value="Choose an item."/>
                  <w:listItem w:displayText="Brecha de alto riesgo + bandera roja" w:value="Brecha de alto riesgo + bandera roja"/>
                  <w:listItem w:displayText="Brecha de alto riesgo" w:value="Brecha de alto riesgo"/>
                  <w:listItem w:displayText="Brecha de riesgo medio" w:value="Brecha de riesgo medio"/>
                  <w:listItem w:displayText="Brecha de bajo riesgo" w:value="Brecha de bajo riesgo"/>
                  <w:listItem w:displayText="Sin brecha" w:value="Sin brecha"/>
                </w:dropDownList>
              </w:sdtPr>
              <w:sdtEndPr/>
              <w:sdtContent>
                <w:r w:rsidR="00F3549F" w:rsidRPr="00131BB2">
                  <w:rPr>
                    <w:rStyle w:val="PlaceholderText"/>
                    <w:lang w:val="es-CO"/>
                  </w:rPr>
                  <w:t>Choose an item.</w:t>
                </w:r>
              </w:sdtContent>
            </w:sdt>
          </w:p>
        </w:tc>
      </w:tr>
      <w:tr w:rsidR="00736B35" w:rsidRPr="00131BB2" w14:paraId="02B7989A" w14:textId="77777777" w:rsidTr="00B651BD">
        <w:trPr>
          <w:trHeight w:val="526"/>
        </w:trPr>
        <w:tc>
          <w:tcPr>
            <w:tcW w:w="5000" w:type="pct"/>
          </w:tcPr>
          <w:p w14:paraId="5B3B083B" w14:textId="4B0C60B5" w:rsidR="00736B35" w:rsidRPr="00131BB2" w:rsidRDefault="000B6C6D" w:rsidP="004631DE">
            <w:pPr>
              <w:jc w:val="left"/>
              <w:rPr>
                <w:bCs/>
                <w:lang w:val="es-CO"/>
              </w:rPr>
            </w:pPr>
            <w:r w:rsidRPr="00131BB2">
              <w:rPr>
                <w:b/>
                <w:lang w:val="es-CO"/>
              </w:rPr>
              <w:t>Análisis cualitativo</w:t>
            </w:r>
            <w:r w:rsidR="00F47E0B" w:rsidRPr="00131BB2">
              <w:rPr>
                <w:b/>
                <w:lang w:val="es-CO"/>
              </w:rPr>
              <w:br/>
            </w:r>
          </w:p>
        </w:tc>
      </w:tr>
      <w:tr w:rsidR="00736B35" w:rsidRPr="00131BB2" w14:paraId="26714CF1" w14:textId="77777777" w:rsidTr="00B651BD">
        <w:trPr>
          <w:trHeight w:val="526"/>
        </w:trPr>
        <w:tc>
          <w:tcPr>
            <w:tcW w:w="5000" w:type="pct"/>
          </w:tcPr>
          <w:p w14:paraId="5C50E515" w14:textId="4E2A177C" w:rsidR="00736B35" w:rsidRPr="00131BB2" w:rsidRDefault="000B6C6D" w:rsidP="004631DE">
            <w:pPr>
              <w:jc w:val="left"/>
              <w:rPr>
                <w:bCs/>
                <w:lang w:val="es-CO"/>
              </w:rPr>
            </w:pPr>
            <w:r w:rsidRPr="00131BB2">
              <w:rPr>
                <w:b/>
                <w:lang w:val="es-CO"/>
              </w:rPr>
              <w:t>Análisis de brechas</w:t>
            </w:r>
            <w:r w:rsidR="00F47E0B" w:rsidRPr="00131BB2">
              <w:rPr>
                <w:b/>
                <w:lang w:val="es-CO"/>
              </w:rPr>
              <w:br/>
            </w:r>
          </w:p>
        </w:tc>
      </w:tr>
      <w:tr w:rsidR="00736B35" w:rsidRPr="00131BB2" w14:paraId="7C6FFAFE" w14:textId="77777777" w:rsidTr="00B651BD">
        <w:trPr>
          <w:trHeight w:val="526"/>
        </w:trPr>
        <w:tc>
          <w:tcPr>
            <w:tcW w:w="5000" w:type="pct"/>
          </w:tcPr>
          <w:p w14:paraId="4789618B" w14:textId="027CFFF5" w:rsidR="00736B35" w:rsidRPr="00131BB2" w:rsidRDefault="000B6C6D" w:rsidP="004631DE">
            <w:pPr>
              <w:jc w:val="left"/>
              <w:rPr>
                <w:bCs/>
                <w:lang w:val="es-CO"/>
              </w:rPr>
            </w:pPr>
            <w:r w:rsidRPr="00131BB2">
              <w:rPr>
                <w:b/>
                <w:lang w:val="es-CO"/>
              </w:rPr>
              <w:t>Recomendaciones</w:t>
            </w:r>
            <w:r w:rsidR="00F47E0B" w:rsidRPr="00131BB2">
              <w:rPr>
                <w:b/>
                <w:lang w:val="es-CO"/>
              </w:rPr>
              <w:br/>
            </w:r>
          </w:p>
        </w:tc>
      </w:tr>
      <w:tr w:rsidR="00736B35" w:rsidRPr="002954F6" w14:paraId="3CBC27DE" w14:textId="77777777" w:rsidTr="00B651BD">
        <w:trPr>
          <w:trHeight w:val="526"/>
        </w:trPr>
        <w:tc>
          <w:tcPr>
            <w:tcW w:w="5000" w:type="pct"/>
            <w:shd w:val="clear" w:color="auto" w:fill="C2FAEA" w:themeFill="accent2" w:themeFillTint="33"/>
          </w:tcPr>
          <w:p w14:paraId="7519449E" w14:textId="3E50DB88" w:rsidR="00736B35" w:rsidRPr="00131BB2" w:rsidRDefault="000B6C6D" w:rsidP="002D369B">
            <w:pPr>
              <w:rPr>
                <w:b/>
                <w:lang w:val="es-CO"/>
              </w:rPr>
            </w:pPr>
            <w:r w:rsidRPr="00131BB2">
              <w:rPr>
                <w:b/>
                <w:lang w:val="es-CO"/>
              </w:rPr>
              <w:t xml:space="preserve">Criterio de evaluación </w:t>
            </w:r>
            <w:r w:rsidR="00196D86" w:rsidRPr="00131BB2">
              <w:rPr>
                <w:b/>
                <w:lang w:val="es-CO"/>
              </w:rPr>
              <w:t>7(b)(</w:t>
            </w:r>
            <w:r w:rsidR="00736B35" w:rsidRPr="00131BB2">
              <w:rPr>
                <w:b/>
                <w:lang w:val="es-CO"/>
              </w:rPr>
              <w:t>c):</w:t>
            </w:r>
          </w:p>
          <w:p w14:paraId="656A5E9A" w14:textId="162768EA" w:rsidR="00736B35" w:rsidRPr="00131BB2" w:rsidRDefault="00AD7358" w:rsidP="002D369B">
            <w:pPr>
              <w:rPr>
                <w:b/>
                <w:lang w:val="es-CO"/>
              </w:rPr>
            </w:pPr>
            <w:r>
              <w:rPr>
                <w:lang w:val="es-CO"/>
              </w:rPr>
              <w:t>Los compradores públicos tienen</w:t>
            </w:r>
            <w:r w:rsidR="00924056" w:rsidRPr="00131BB2">
              <w:rPr>
                <w:lang w:val="es-CO"/>
              </w:rPr>
              <w:t xml:space="preserve"> las capacidades adecuadas para</w:t>
            </w:r>
            <w:r w:rsidR="00083255" w:rsidRPr="00131BB2">
              <w:rPr>
                <w:lang w:val="es-CO"/>
              </w:rPr>
              <w:t xml:space="preserve"> </w:t>
            </w:r>
            <w:r w:rsidR="00924056" w:rsidRPr="00131BB2">
              <w:rPr>
                <w:lang w:val="es-CO"/>
              </w:rPr>
              <w:t>utilizar los</w:t>
            </w:r>
            <w:r w:rsidR="00083255" w:rsidRPr="00131BB2">
              <w:rPr>
                <w:lang w:val="es-CO"/>
              </w:rPr>
              <w:t xml:space="preserve"> </w:t>
            </w:r>
            <w:r w:rsidR="00924056" w:rsidRPr="00131BB2">
              <w:rPr>
                <w:lang w:val="es-CO"/>
              </w:rPr>
              <w:t>sistemas</w:t>
            </w:r>
            <w:r w:rsidR="00083255" w:rsidRPr="00131BB2">
              <w:rPr>
                <w:lang w:val="es-CO"/>
              </w:rPr>
              <w:t xml:space="preserve"> </w:t>
            </w:r>
            <w:r w:rsidR="00924056" w:rsidRPr="00131BB2">
              <w:rPr>
                <w:lang w:val="es-CO"/>
              </w:rPr>
              <w:t>de contratación pública electrónica de manera confiable y eficiente</w:t>
            </w:r>
            <w:r w:rsidR="00736B35" w:rsidRPr="00131BB2">
              <w:rPr>
                <w:lang w:val="es-CO"/>
              </w:rPr>
              <w:t>.</w:t>
            </w:r>
          </w:p>
        </w:tc>
      </w:tr>
      <w:tr w:rsidR="00B651BD" w:rsidRPr="00131BB2" w14:paraId="48D3BAA9" w14:textId="77777777" w:rsidTr="00ED45EE">
        <w:trPr>
          <w:trHeight w:val="366"/>
        </w:trPr>
        <w:tc>
          <w:tcPr>
            <w:tcW w:w="5000" w:type="pct"/>
          </w:tcPr>
          <w:p w14:paraId="432DA304" w14:textId="025E9D53" w:rsidR="00B651BD" w:rsidRPr="00131BB2" w:rsidRDefault="00B651BD" w:rsidP="00ED45EE">
            <w:pPr>
              <w:rPr>
                <w:lang w:val="es-CO"/>
              </w:rPr>
            </w:pPr>
            <w:r w:rsidRPr="00131BB2">
              <w:rPr>
                <w:b/>
                <w:lang w:val="es-CO"/>
              </w:rPr>
              <w:t>Conclusión</w:t>
            </w:r>
            <w:r w:rsidRPr="00131BB2">
              <w:rPr>
                <w:lang w:val="es-CO"/>
              </w:rPr>
              <w:t xml:space="preserve">: </w:t>
            </w:r>
            <w:sdt>
              <w:sdtPr>
                <w:rPr>
                  <w:lang w:val="es-CO"/>
                </w:rPr>
                <w:alias w:val="Conclusion"/>
                <w:tag w:val="Conclusion"/>
                <w:id w:val="76415795"/>
                <w:placeholder>
                  <w:docPart w:val="4777724132FA4F72B2B02A600EABEC65"/>
                </w:placeholder>
                <w:showingPlcHdr/>
                <w:dropDownList>
                  <w:listItem w:value="Choose an item."/>
                  <w:listItem w:displayText="Brecha de alto riesgo + bandera roja" w:value="Brecha de alto riesgo + bandera roja"/>
                  <w:listItem w:displayText="Brecha de alto riesgo" w:value="Brecha de alto riesgo"/>
                  <w:listItem w:displayText="Brecha de riesgo medio" w:value="Brecha de riesgo medio"/>
                  <w:listItem w:displayText="Brecha de bajo riesgo" w:value="Brecha de bajo riesgo"/>
                  <w:listItem w:displayText="Sin brecha" w:value="Sin brecha"/>
                </w:dropDownList>
              </w:sdtPr>
              <w:sdtEndPr/>
              <w:sdtContent>
                <w:r w:rsidR="00F3549F" w:rsidRPr="00131BB2">
                  <w:rPr>
                    <w:rStyle w:val="PlaceholderText"/>
                    <w:lang w:val="es-CO"/>
                  </w:rPr>
                  <w:t>Choose an item.</w:t>
                </w:r>
              </w:sdtContent>
            </w:sdt>
          </w:p>
        </w:tc>
      </w:tr>
      <w:tr w:rsidR="00736B35" w:rsidRPr="00131BB2" w14:paraId="7012AB82" w14:textId="77777777" w:rsidTr="00B651BD">
        <w:trPr>
          <w:trHeight w:val="526"/>
        </w:trPr>
        <w:tc>
          <w:tcPr>
            <w:tcW w:w="5000" w:type="pct"/>
          </w:tcPr>
          <w:p w14:paraId="7EAA8DE6" w14:textId="1A74B4A5" w:rsidR="00736B35" w:rsidRPr="00131BB2" w:rsidRDefault="000B6C6D" w:rsidP="004631DE">
            <w:pPr>
              <w:jc w:val="left"/>
              <w:rPr>
                <w:bCs/>
                <w:lang w:val="es-CO"/>
              </w:rPr>
            </w:pPr>
            <w:r w:rsidRPr="00131BB2">
              <w:rPr>
                <w:b/>
                <w:lang w:val="es-CO"/>
              </w:rPr>
              <w:t>Análisis cualitativo</w:t>
            </w:r>
            <w:r w:rsidR="00F47E0B" w:rsidRPr="00131BB2">
              <w:rPr>
                <w:b/>
                <w:lang w:val="es-CO"/>
              </w:rPr>
              <w:br/>
            </w:r>
          </w:p>
        </w:tc>
      </w:tr>
      <w:tr w:rsidR="00736B35" w:rsidRPr="00131BB2" w14:paraId="21A2EEDF" w14:textId="77777777" w:rsidTr="00B651BD">
        <w:trPr>
          <w:trHeight w:val="526"/>
        </w:trPr>
        <w:tc>
          <w:tcPr>
            <w:tcW w:w="5000" w:type="pct"/>
          </w:tcPr>
          <w:p w14:paraId="66CB55AE" w14:textId="0C0444B6" w:rsidR="00736B35" w:rsidRPr="00131BB2" w:rsidRDefault="000B6C6D" w:rsidP="004631DE">
            <w:pPr>
              <w:jc w:val="left"/>
              <w:rPr>
                <w:bCs/>
                <w:lang w:val="es-CO"/>
              </w:rPr>
            </w:pPr>
            <w:r w:rsidRPr="00131BB2">
              <w:rPr>
                <w:b/>
                <w:lang w:val="es-CO"/>
              </w:rPr>
              <w:t>Análisis de brechas</w:t>
            </w:r>
            <w:r w:rsidR="00F47E0B" w:rsidRPr="00131BB2">
              <w:rPr>
                <w:b/>
                <w:lang w:val="es-CO"/>
              </w:rPr>
              <w:br/>
            </w:r>
          </w:p>
        </w:tc>
      </w:tr>
      <w:tr w:rsidR="00736B35" w:rsidRPr="00131BB2" w14:paraId="449DA2AB" w14:textId="77777777" w:rsidTr="00B651BD">
        <w:trPr>
          <w:trHeight w:val="526"/>
        </w:trPr>
        <w:tc>
          <w:tcPr>
            <w:tcW w:w="5000" w:type="pct"/>
          </w:tcPr>
          <w:p w14:paraId="19F41A32" w14:textId="216B7AB0" w:rsidR="00736B35" w:rsidRPr="00131BB2" w:rsidRDefault="000B6C6D" w:rsidP="004631DE">
            <w:pPr>
              <w:jc w:val="left"/>
              <w:rPr>
                <w:bCs/>
                <w:lang w:val="es-CO"/>
              </w:rPr>
            </w:pPr>
            <w:r w:rsidRPr="00131BB2">
              <w:rPr>
                <w:b/>
                <w:lang w:val="es-CO"/>
              </w:rPr>
              <w:t>Recomendaciones</w:t>
            </w:r>
            <w:r w:rsidR="00F47E0B" w:rsidRPr="00131BB2">
              <w:rPr>
                <w:b/>
                <w:lang w:val="es-CO"/>
              </w:rPr>
              <w:br/>
            </w:r>
          </w:p>
        </w:tc>
      </w:tr>
      <w:tr w:rsidR="00736B35" w:rsidRPr="00131BB2" w14:paraId="63A2886D" w14:textId="77777777" w:rsidTr="00B651BD">
        <w:trPr>
          <w:trHeight w:val="526"/>
        </w:trPr>
        <w:tc>
          <w:tcPr>
            <w:tcW w:w="5000" w:type="pct"/>
            <w:shd w:val="clear" w:color="auto" w:fill="C2FAEA" w:themeFill="accent2" w:themeFillTint="33"/>
          </w:tcPr>
          <w:p w14:paraId="4CA5345B" w14:textId="75A7669E" w:rsidR="00736B35" w:rsidRPr="00131BB2" w:rsidRDefault="000B6C6D" w:rsidP="002D369B">
            <w:pPr>
              <w:rPr>
                <w:b/>
                <w:lang w:val="es-CO"/>
              </w:rPr>
            </w:pPr>
            <w:r w:rsidRPr="00131BB2">
              <w:rPr>
                <w:b/>
                <w:lang w:val="es-CO"/>
              </w:rPr>
              <w:t xml:space="preserve">Criterio de evaluación </w:t>
            </w:r>
            <w:r w:rsidR="00196D86" w:rsidRPr="00131BB2">
              <w:rPr>
                <w:b/>
                <w:lang w:val="es-CO"/>
              </w:rPr>
              <w:t>7(b)(</w:t>
            </w:r>
            <w:r w:rsidR="00736B35" w:rsidRPr="00131BB2">
              <w:rPr>
                <w:b/>
                <w:lang w:val="es-CO"/>
              </w:rPr>
              <w:t>d):</w:t>
            </w:r>
          </w:p>
          <w:p w14:paraId="3E47CD7A" w14:textId="348CD0B8" w:rsidR="00736B35" w:rsidRPr="00131BB2" w:rsidRDefault="00924056" w:rsidP="002D369B">
            <w:pPr>
              <w:rPr>
                <w:b/>
                <w:lang w:val="es-CO"/>
              </w:rPr>
            </w:pPr>
            <w:r w:rsidRPr="00131BB2">
              <w:rPr>
                <w:lang w:val="es-CO"/>
              </w:rPr>
              <w:t>Los proveedores</w:t>
            </w:r>
            <w:r w:rsidR="00083255" w:rsidRPr="00131BB2">
              <w:rPr>
                <w:lang w:val="es-CO"/>
              </w:rPr>
              <w:t xml:space="preserve"> </w:t>
            </w:r>
            <w:r w:rsidRPr="00131BB2">
              <w:rPr>
                <w:lang w:val="es-CO"/>
              </w:rPr>
              <w:t>(incluidas</w:t>
            </w:r>
            <w:r w:rsidR="00083255" w:rsidRPr="00131BB2">
              <w:rPr>
                <w:lang w:val="es-CO"/>
              </w:rPr>
              <w:t xml:space="preserve"> </w:t>
            </w:r>
            <w:r w:rsidRPr="00131BB2">
              <w:rPr>
                <w:lang w:val="es-CO"/>
              </w:rPr>
              <w:t>las</w:t>
            </w:r>
            <w:r w:rsidR="00083255" w:rsidRPr="00131BB2">
              <w:rPr>
                <w:lang w:val="es-CO"/>
              </w:rPr>
              <w:t xml:space="preserve"> </w:t>
            </w:r>
            <w:r w:rsidRPr="00131BB2">
              <w:rPr>
                <w:lang w:val="es-CO"/>
              </w:rPr>
              <w:t>micro,</w:t>
            </w:r>
            <w:r w:rsidR="00083255" w:rsidRPr="00131BB2">
              <w:rPr>
                <w:lang w:val="es-CO"/>
              </w:rPr>
              <w:t xml:space="preserve"> </w:t>
            </w:r>
            <w:r w:rsidRPr="00131BB2">
              <w:rPr>
                <w:lang w:val="es-CO"/>
              </w:rPr>
              <w:t>pequeñas</w:t>
            </w:r>
            <w:r w:rsidR="00083255" w:rsidRPr="00131BB2">
              <w:rPr>
                <w:lang w:val="es-CO"/>
              </w:rPr>
              <w:t xml:space="preserve"> </w:t>
            </w:r>
            <w:r w:rsidRPr="00131BB2">
              <w:rPr>
                <w:lang w:val="es-CO"/>
              </w:rPr>
              <w:t>y</w:t>
            </w:r>
            <w:r w:rsidR="00083255" w:rsidRPr="00131BB2">
              <w:rPr>
                <w:lang w:val="es-CO"/>
              </w:rPr>
              <w:t xml:space="preserve"> </w:t>
            </w:r>
            <w:r w:rsidRPr="00131BB2">
              <w:rPr>
                <w:lang w:val="es-CO"/>
              </w:rPr>
              <w:t>medianas</w:t>
            </w:r>
            <w:r w:rsidR="00083255" w:rsidRPr="00131BB2">
              <w:rPr>
                <w:lang w:val="es-CO"/>
              </w:rPr>
              <w:t xml:space="preserve"> </w:t>
            </w:r>
            <w:r w:rsidRPr="00131BB2">
              <w:rPr>
                <w:lang w:val="es-CO"/>
              </w:rPr>
              <w:t>empresas)</w:t>
            </w:r>
            <w:r w:rsidR="00083255" w:rsidRPr="00131BB2">
              <w:rPr>
                <w:lang w:val="es-CO"/>
              </w:rPr>
              <w:t xml:space="preserve"> </w:t>
            </w:r>
            <w:r w:rsidRPr="00131BB2">
              <w:rPr>
                <w:lang w:val="es-CO"/>
              </w:rPr>
              <w:t>participan</w:t>
            </w:r>
            <w:r w:rsidR="00083255" w:rsidRPr="00131BB2">
              <w:rPr>
                <w:lang w:val="es-CO"/>
              </w:rPr>
              <w:t xml:space="preserve"> </w:t>
            </w:r>
            <w:r w:rsidRPr="00131BB2">
              <w:rPr>
                <w:lang w:val="es-CO"/>
              </w:rPr>
              <w:t>en</w:t>
            </w:r>
            <w:r w:rsidR="00083255" w:rsidRPr="00131BB2">
              <w:rPr>
                <w:lang w:val="es-CO"/>
              </w:rPr>
              <w:t xml:space="preserve"> </w:t>
            </w:r>
            <w:r w:rsidRPr="00131BB2">
              <w:rPr>
                <w:lang w:val="es-CO"/>
              </w:rPr>
              <w:t>un</w:t>
            </w:r>
            <w:r w:rsidR="00083255" w:rsidRPr="00131BB2">
              <w:rPr>
                <w:lang w:val="es-CO"/>
              </w:rPr>
              <w:t xml:space="preserve"> </w:t>
            </w:r>
            <w:r w:rsidRPr="00131BB2">
              <w:rPr>
                <w:lang w:val="es-CO"/>
              </w:rPr>
              <w:t>mercado</w:t>
            </w:r>
            <w:r w:rsidR="00083255" w:rsidRPr="00131BB2">
              <w:rPr>
                <w:lang w:val="es-CO"/>
              </w:rPr>
              <w:t xml:space="preserve"> </w:t>
            </w:r>
            <w:r w:rsidRPr="00131BB2">
              <w:rPr>
                <w:lang w:val="es-CO"/>
              </w:rPr>
              <w:t>de contratación pública dominado cada vez más</w:t>
            </w:r>
            <w:r w:rsidR="00083255" w:rsidRPr="00131BB2">
              <w:rPr>
                <w:lang w:val="es-CO"/>
              </w:rPr>
              <w:t xml:space="preserve"> </w:t>
            </w:r>
            <w:r w:rsidRPr="00131BB2">
              <w:rPr>
                <w:lang w:val="es-CO"/>
              </w:rPr>
              <w:t>por tecnología digital</w:t>
            </w:r>
            <w:r w:rsidR="00736B35" w:rsidRPr="00131BB2">
              <w:rPr>
                <w:lang w:val="es-CO"/>
              </w:rPr>
              <w:t>.</w:t>
            </w:r>
            <w:r w:rsidRPr="00131BB2">
              <w:rPr>
                <w:lang w:val="es-CO"/>
              </w:rPr>
              <w:t xml:space="preserve"> </w:t>
            </w:r>
            <w:r w:rsidR="00736B35" w:rsidRPr="00131BB2">
              <w:rPr>
                <w:lang w:val="es-CO"/>
              </w:rPr>
              <w:t>*</w:t>
            </w:r>
          </w:p>
        </w:tc>
      </w:tr>
      <w:tr w:rsidR="00B651BD" w:rsidRPr="00131BB2" w14:paraId="49021490" w14:textId="77777777" w:rsidTr="00ED45EE">
        <w:trPr>
          <w:trHeight w:val="366"/>
        </w:trPr>
        <w:tc>
          <w:tcPr>
            <w:tcW w:w="5000" w:type="pct"/>
          </w:tcPr>
          <w:p w14:paraId="3D217E96" w14:textId="47335B0F" w:rsidR="00B651BD" w:rsidRPr="00131BB2" w:rsidRDefault="00B651BD" w:rsidP="00ED45EE">
            <w:pPr>
              <w:rPr>
                <w:lang w:val="es-CO"/>
              </w:rPr>
            </w:pPr>
            <w:r w:rsidRPr="00131BB2">
              <w:rPr>
                <w:b/>
                <w:lang w:val="es-CO"/>
              </w:rPr>
              <w:t>Conclusión</w:t>
            </w:r>
            <w:r w:rsidRPr="00131BB2">
              <w:rPr>
                <w:lang w:val="es-CO"/>
              </w:rPr>
              <w:t xml:space="preserve">: </w:t>
            </w:r>
            <w:sdt>
              <w:sdtPr>
                <w:rPr>
                  <w:lang w:val="es-CO"/>
                </w:rPr>
                <w:alias w:val="Conclusion"/>
                <w:tag w:val="Conclusion"/>
                <w:id w:val="-1290359857"/>
                <w:placeholder>
                  <w:docPart w:val="6144A52BD1F44FDCAC4BBA0D57173700"/>
                </w:placeholder>
                <w:showingPlcHdr/>
                <w:dropDownList>
                  <w:listItem w:value="Choose an item."/>
                  <w:listItem w:displayText="Brecha de alto riesgo + bandera roja" w:value="Brecha de alto riesgo + bandera roja"/>
                  <w:listItem w:displayText="Brecha de alto riesgo" w:value="Brecha de alto riesgo"/>
                  <w:listItem w:displayText="Brecha de riesgo medio" w:value="Brecha de riesgo medio"/>
                  <w:listItem w:displayText="Brecha de bajo riesgo" w:value="Brecha de bajo riesgo"/>
                  <w:listItem w:displayText="Sin brecha" w:value="Sin brecha"/>
                </w:dropDownList>
              </w:sdtPr>
              <w:sdtEndPr/>
              <w:sdtContent>
                <w:r w:rsidR="00F3549F" w:rsidRPr="00131BB2">
                  <w:rPr>
                    <w:rStyle w:val="PlaceholderText"/>
                    <w:lang w:val="es-CO"/>
                  </w:rPr>
                  <w:t>Choose an item.</w:t>
                </w:r>
              </w:sdtContent>
            </w:sdt>
          </w:p>
        </w:tc>
      </w:tr>
      <w:tr w:rsidR="00736B35" w:rsidRPr="00131BB2" w14:paraId="49FCC3E7" w14:textId="77777777" w:rsidTr="00B651BD">
        <w:trPr>
          <w:trHeight w:val="526"/>
        </w:trPr>
        <w:tc>
          <w:tcPr>
            <w:tcW w:w="5000" w:type="pct"/>
          </w:tcPr>
          <w:p w14:paraId="36C8A207" w14:textId="515CC4EF" w:rsidR="00736B35" w:rsidRPr="00131BB2" w:rsidRDefault="000B6C6D" w:rsidP="004631DE">
            <w:pPr>
              <w:jc w:val="left"/>
              <w:rPr>
                <w:bCs/>
                <w:lang w:val="es-CO"/>
              </w:rPr>
            </w:pPr>
            <w:r w:rsidRPr="00131BB2">
              <w:rPr>
                <w:b/>
                <w:lang w:val="es-CO"/>
              </w:rPr>
              <w:t>Análisis cualitativo</w:t>
            </w:r>
            <w:r w:rsidR="00F47E0B" w:rsidRPr="00131BB2">
              <w:rPr>
                <w:b/>
                <w:lang w:val="es-CO"/>
              </w:rPr>
              <w:br/>
            </w:r>
          </w:p>
        </w:tc>
      </w:tr>
      <w:tr w:rsidR="00736B35" w:rsidRPr="00131BB2" w14:paraId="0232470D" w14:textId="77777777" w:rsidTr="00B651BD">
        <w:trPr>
          <w:trHeight w:val="526"/>
        </w:trPr>
        <w:tc>
          <w:tcPr>
            <w:tcW w:w="5000" w:type="pct"/>
            <w:shd w:val="clear" w:color="auto" w:fill="D9D9D9" w:themeFill="background1" w:themeFillShade="D9"/>
          </w:tcPr>
          <w:p w14:paraId="2953F0D9" w14:textId="29CD9B60" w:rsidR="00736B35" w:rsidRPr="00131BB2" w:rsidRDefault="005B5A9B" w:rsidP="002D369B">
            <w:pPr>
              <w:rPr>
                <w:b/>
                <w:lang w:val="es-CO"/>
              </w:rPr>
            </w:pPr>
            <w:r w:rsidRPr="00131BB2">
              <w:rPr>
                <w:b/>
                <w:lang w:val="es-CO"/>
              </w:rPr>
              <w:lastRenderedPageBreak/>
              <w:t>Análisis cuantitativo</w:t>
            </w:r>
            <w:r w:rsidR="00736B35" w:rsidRPr="00131BB2">
              <w:rPr>
                <w:b/>
                <w:lang w:val="es-CO"/>
              </w:rPr>
              <w:t xml:space="preserve"> </w:t>
            </w:r>
          </w:p>
          <w:p w14:paraId="049FA37E" w14:textId="77777777" w:rsidR="00736B35" w:rsidRPr="00131BB2" w:rsidRDefault="00736B35" w:rsidP="002D369B">
            <w:pPr>
              <w:rPr>
                <w:b/>
                <w:lang w:val="es-CO"/>
              </w:rPr>
            </w:pPr>
          </w:p>
          <w:p w14:paraId="2C80E4BA" w14:textId="03DCC849" w:rsidR="00924056" w:rsidRPr="00131BB2" w:rsidRDefault="00736B35" w:rsidP="00924056">
            <w:pPr>
              <w:rPr>
                <w:bCs/>
                <w:i/>
                <w:iCs/>
                <w:lang w:val="es-CO"/>
              </w:rPr>
            </w:pPr>
            <w:r w:rsidRPr="00131BB2">
              <w:rPr>
                <w:bCs/>
                <w:i/>
                <w:iCs/>
                <w:lang w:val="es-CO"/>
              </w:rPr>
              <w:t xml:space="preserve">* </w:t>
            </w:r>
            <w:r w:rsidR="00924056" w:rsidRPr="00131BB2">
              <w:rPr>
                <w:bCs/>
                <w:i/>
                <w:iCs/>
                <w:lang w:val="es-CO"/>
              </w:rPr>
              <w:t>Indicadores cuantitativos para sustanciar la evaluación del subindicador 7(b), criterio de evaluación (d):</w:t>
            </w:r>
          </w:p>
          <w:p w14:paraId="67D37EB9" w14:textId="30E9CE8C" w:rsidR="00924056" w:rsidRPr="008000E5" w:rsidRDefault="00924056" w:rsidP="008000E5">
            <w:pPr>
              <w:pStyle w:val="ListParagraph"/>
              <w:numPr>
                <w:ilvl w:val="0"/>
                <w:numId w:val="17"/>
              </w:numPr>
              <w:rPr>
                <w:bCs/>
                <w:i/>
                <w:iCs/>
                <w:lang w:val="es-CO"/>
              </w:rPr>
            </w:pPr>
            <w:r w:rsidRPr="008000E5">
              <w:rPr>
                <w:bCs/>
                <w:i/>
                <w:iCs/>
                <w:lang w:val="es-CO"/>
              </w:rPr>
              <w:t>Ofertas presentadas en línea (en porcentaje)</w:t>
            </w:r>
          </w:p>
          <w:p w14:paraId="37B1602A" w14:textId="6BDB8D2C" w:rsidR="00924056" w:rsidRPr="008000E5" w:rsidRDefault="00924056" w:rsidP="008000E5">
            <w:pPr>
              <w:pStyle w:val="ListParagraph"/>
              <w:numPr>
                <w:ilvl w:val="0"/>
                <w:numId w:val="17"/>
              </w:numPr>
              <w:rPr>
                <w:bCs/>
                <w:i/>
                <w:iCs/>
                <w:lang w:val="es-CO"/>
              </w:rPr>
            </w:pPr>
            <w:r w:rsidRPr="008000E5">
              <w:rPr>
                <w:bCs/>
                <w:i/>
                <w:iCs/>
                <w:lang w:val="es-CO"/>
              </w:rPr>
              <w:t xml:space="preserve">Ofertas presentadas en línea por micro, pequeñas y medianas empresas (en porcentaje) </w:t>
            </w:r>
          </w:p>
          <w:p w14:paraId="2AC306BF" w14:textId="77777777" w:rsidR="00924056" w:rsidRPr="00131BB2" w:rsidRDefault="00924056" w:rsidP="00924056">
            <w:pPr>
              <w:rPr>
                <w:bCs/>
                <w:i/>
                <w:iCs/>
                <w:lang w:val="es-CO"/>
              </w:rPr>
            </w:pPr>
          </w:p>
          <w:p w14:paraId="1D0D3777" w14:textId="16E69EE9" w:rsidR="00736B35" w:rsidRPr="00131BB2" w:rsidRDefault="00924056" w:rsidP="00924056">
            <w:pPr>
              <w:rPr>
                <w:bCs/>
                <w:i/>
                <w:iCs/>
                <w:lang w:val="es-CO"/>
              </w:rPr>
            </w:pPr>
            <w:r w:rsidRPr="00131BB2">
              <w:rPr>
                <w:bCs/>
                <w:i/>
                <w:iCs/>
                <w:lang w:val="es-CO"/>
              </w:rPr>
              <w:t>Fuente: Sistema de contratación pública electrónica</w:t>
            </w:r>
            <w:r w:rsidR="00736B35" w:rsidRPr="00131BB2">
              <w:rPr>
                <w:bCs/>
                <w:i/>
                <w:iCs/>
                <w:lang w:val="es-CO"/>
              </w:rPr>
              <w:t>.</w:t>
            </w:r>
          </w:p>
          <w:p w14:paraId="16B85072" w14:textId="77777777" w:rsidR="00763EFE" w:rsidRPr="00131BB2" w:rsidRDefault="00763EFE" w:rsidP="008D34AE">
            <w:pPr>
              <w:rPr>
                <w:b/>
                <w:lang w:val="es-CO"/>
              </w:rPr>
            </w:pPr>
          </w:p>
          <w:p w14:paraId="395B64AE" w14:textId="1F157F10" w:rsidR="00763EFE" w:rsidRPr="00131BB2" w:rsidRDefault="00763EFE" w:rsidP="008D34AE">
            <w:pPr>
              <w:rPr>
                <w:bCs/>
                <w:lang w:val="es-CO"/>
              </w:rPr>
            </w:pPr>
          </w:p>
        </w:tc>
      </w:tr>
      <w:tr w:rsidR="00736B35" w:rsidRPr="00131BB2" w14:paraId="4DA01959" w14:textId="77777777" w:rsidTr="00B651BD">
        <w:trPr>
          <w:trHeight w:val="526"/>
        </w:trPr>
        <w:tc>
          <w:tcPr>
            <w:tcW w:w="5000" w:type="pct"/>
          </w:tcPr>
          <w:p w14:paraId="6ABC1C8C" w14:textId="08F00E55" w:rsidR="00736B35" w:rsidRPr="00131BB2" w:rsidRDefault="000B6C6D" w:rsidP="004631DE">
            <w:pPr>
              <w:jc w:val="left"/>
              <w:rPr>
                <w:bCs/>
                <w:lang w:val="es-CO"/>
              </w:rPr>
            </w:pPr>
            <w:r w:rsidRPr="00131BB2">
              <w:rPr>
                <w:b/>
                <w:lang w:val="es-CO"/>
              </w:rPr>
              <w:t>Análisis de brechas</w:t>
            </w:r>
            <w:r w:rsidR="00F47E0B" w:rsidRPr="00131BB2">
              <w:rPr>
                <w:b/>
                <w:lang w:val="es-CO"/>
              </w:rPr>
              <w:br/>
            </w:r>
          </w:p>
        </w:tc>
      </w:tr>
      <w:tr w:rsidR="00736B35" w:rsidRPr="00131BB2" w14:paraId="0F7529CF" w14:textId="77777777" w:rsidTr="00B651BD">
        <w:trPr>
          <w:trHeight w:val="526"/>
        </w:trPr>
        <w:tc>
          <w:tcPr>
            <w:tcW w:w="5000" w:type="pct"/>
          </w:tcPr>
          <w:p w14:paraId="26045672" w14:textId="7DB30C84" w:rsidR="00736B35" w:rsidRPr="00131BB2" w:rsidRDefault="000B6C6D" w:rsidP="004631DE">
            <w:pPr>
              <w:jc w:val="left"/>
              <w:rPr>
                <w:bCs/>
                <w:lang w:val="es-CO"/>
              </w:rPr>
            </w:pPr>
            <w:r w:rsidRPr="00131BB2">
              <w:rPr>
                <w:b/>
                <w:lang w:val="es-CO"/>
              </w:rPr>
              <w:t>Recomendaciones</w:t>
            </w:r>
            <w:r w:rsidR="00F47E0B" w:rsidRPr="00131BB2">
              <w:rPr>
                <w:b/>
                <w:lang w:val="es-CO"/>
              </w:rPr>
              <w:br/>
            </w:r>
          </w:p>
        </w:tc>
      </w:tr>
      <w:tr w:rsidR="00736B35" w:rsidRPr="002954F6" w14:paraId="13ECB4CB" w14:textId="77777777" w:rsidTr="00B651BD">
        <w:trPr>
          <w:trHeight w:val="299"/>
        </w:trPr>
        <w:tc>
          <w:tcPr>
            <w:tcW w:w="5000" w:type="pct"/>
            <w:shd w:val="clear" w:color="auto" w:fill="C2FAEA" w:themeFill="accent2" w:themeFillTint="33"/>
          </w:tcPr>
          <w:p w14:paraId="33160AF1" w14:textId="685C56B3" w:rsidR="00736B35" w:rsidRPr="00131BB2" w:rsidRDefault="000B6C6D" w:rsidP="002D369B">
            <w:pPr>
              <w:rPr>
                <w:b/>
                <w:lang w:val="es-CO"/>
              </w:rPr>
            </w:pPr>
            <w:r w:rsidRPr="00131BB2">
              <w:rPr>
                <w:b/>
                <w:lang w:val="es-CO"/>
              </w:rPr>
              <w:t xml:space="preserve">Criterio de evaluación </w:t>
            </w:r>
            <w:r w:rsidR="00196D86" w:rsidRPr="00131BB2">
              <w:rPr>
                <w:b/>
                <w:lang w:val="es-CO"/>
              </w:rPr>
              <w:t>7(b)(</w:t>
            </w:r>
            <w:r w:rsidR="00736B35" w:rsidRPr="00131BB2">
              <w:rPr>
                <w:b/>
                <w:lang w:val="es-CO"/>
              </w:rPr>
              <w:t>e):</w:t>
            </w:r>
          </w:p>
          <w:p w14:paraId="6FAE7C8A" w14:textId="2F5C0DA9" w:rsidR="00736B35" w:rsidRPr="00131BB2" w:rsidRDefault="00924056" w:rsidP="002D369B">
            <w:pPr>
              <w:rPr>
                <w:b/>
                <w:lang w:val="es-CO"/>
              </w:rPr>
            </w:pPr>
            <w:r w:rsidRPr="00131BB2">
              <w:rPr>
                <w:lang w:val="es-CO"/>
              </w:rPr>
              <w:t xml:space="preserve">En caso de que el sistema de contratación </w:t>
            </w:r>
            <w:r w:rsidR="004B1B28">
              <w:rPr>
                <w:lang w:val="es-CO"/>
              </w:rPr>
              <w:t>electrónica</w:t>
            </w:r>
            <w:r w:rsidRPr="00131BB2">
              <w:rPr>
                <w:lang w:val="es-CO"/>
              </w:rPr>
              <w:t xml:space="preserve"> no haya sido implementado aún, el gobierno cuenta con una hoja de ruta </w:t>
            </w:r>
            <w:r w:rsidR="00DE7DF5">
              <w:rPr>
                <w:lang w:val="es-CO"/>
              </w:rPr>
              <w:t xml:space="preserve">para su implementación </w:t>
            </w:r>
            <w:r w:rsidRPr="00131BB2">
              <w:rPr>
                <w:lang w:val="es-CO"/>
              </w:rPr>
              <w:t xml:space="preserve">basada en </w:t>
            </w:r>
            <w:r w:rsidR="00DE7DF5">
              <w:rPr>
                <w:lang w:val="es-CO"/>
              </w:rPr>
              <w:t>una</w:t>
            </w:r>
            <w:r w:rsidRPr="00131BB2">
              <w:rPr>
                <w:lang w:val="es-CO"/>
              </w:rPr>
              <w:t xml:space="preserve"> evaluación de</w:t>
            </w:r>
            <w:r w:rsidR="00DE7DF5">
              <w:rPr>
                <w:lang w:val="es-CO"/>
              </w:rPr>
              <w:t>l grado de preparación para la contratación pública electrónica</w:t>
            </w:r>
            <w:r w:rsidR="00736B35" w:rsidRPr="00131BB2">
              <w:rPr>
                <w:lang w:val="es-CO"/>
              </w:rPr>
              <w:t>.</w:t>
            </w:r>
          </w:p>
        </w:tc>
      </w:tr>
      <w:tr w:rsidR="00B651BD" w:rsidRPr="00131BB2" w14:paraId="3A927CEF" w14:textId="77777777" w:rsidTr="00ED45EE">
        <w:trPr>
          <w:trHeight w:val="366"/>
        </w:trPr>
        <w:tc>
          <w:tcPr>
            <w:tcW w:w="5000" w:type="pct"/>
          </w:tcPr>
          <w:p w14:paraId="4A80643E" w14:textId="73A9D787" w:rsidR="00B651BD" w:rsidRPr="00131BB2" w:rsidRDefault="00B651BD" w:rsidP="00ED45EE">
            <w:pPr>
              <w:rPr>
                <w:lang w:val="es-CO"/>
              </w:rPr>
            </w:pPr>
            <w:r w:rsidRPr="00131BB2">
              <w:rPr>
                <w:b/>
                <w:lang w:val="es-CO"/>
              </w:rPr>
              <w:t>Conclusión</w:t>
            </w:r>
            <w:r w:rsidRPr="00131BB2">
              <w:rPr>
                <w:lang w:val="es-CO"/>
              </w:rPr>
              <w:t xml:space="preserve">: </w:t>
            </w:r>
            <w:sdt>
              <w:sdtPr>
                <w:rPr>
                  <w:lang w:val="es-CO"/>
                </w:rPr>
                <w:alias w:val="Conclusion"/>
                <w:tag w:val="Conclusion"/>
                <w:id w:val="-2034566044"/>
                <w:placeholder>
                  <w:docPart w:val="A0111E4C74894254B7C9FAF280833F0F"/>
                </w:placeholder>
                <w:showingPlcHdr/>
                <w:dropDownList>
                  <w:listItem w:value="Choose an item."/>
                  <w:listItem w:displayText="Brecha de alto riesgo + bandera roja" w:value="Brecha de alto riesgo + bandera roja"/>
                  <w:listItem w:displayText="Brecha de alto riesgo" w:value="Brecha de alto riesgo"/>
                  <w:listItem w:displayText="Brecha de riesgo medio" w:value="Brecha de riesgo medio"/>
                  <w:listItem w:displayText="Brecha de bajo riesgo" w:value="Brecha de bajo riesgo"/>
                  <w:listItem w:displayText="Sin brecha" w:value="Sin brecha"/>
                </w:dropDownList>
              </w:sdtPr>
              <w:sdtEndPr/>
              <w:sdtContent>
                <w:r w:rsidR="00F3549F" w:rsidRPr="00131BB2">
                  <w:rPr>
                    <w:rStyle w:val="PlaceholderText"/>
                    <w:lang w:val="es-CO"/>
                  </w:rPr>
                  <w:t>Choose an item.</w:t>
                </w:r>
              </w:sdtContent>
            </w:sdt>
          </w:p>
        </w:tc>
      </w:tr>
      <w:tr w:rsidR="00736B35" w:rsidRPr="00131BB2" w14:paraId="1A5E36C1" w14:textId="77777777" w:rsidTr="00B651BD">
        <w:trPr>
          <w:trHeight w:val="770"/>
        </w:trPr>
        <w:tc>
          <w:tcPr>
            <w:tcW w:w="5000" w:type="pct"/>
          </w:tcPr>
          <w:p w14:paraId="253FC466" w14:textId="696C2F83" w:rsidR="00736B35" w:rsidRPr="00131BB2" w:rsidRDefault="000B6C6D" w:rsidP="004631DE">
            <w:pPr>
              <w:jc w:val="left"/>
              <w:rPr>
                <w:bCs/>
                <w:lang w:val="es-CO"/>
              </w:rPr>
            </w:pPr>
            <w:r w:rsidRPr="00131BB2">
              <w:rPr>
                <w:b/>
                <w:lang w:val="es-CO"/>
              </w:rPr>
              <w:t>Análisis cualitativo</w:t>
            </w:r>
            <w:r w:rsidR="00F47E0B" w:rsidRPr="00131BB2">
              <w:rPr>
                <w:b/>
                <w:lang w:val="es-CO"/>
              </w:rPr>
              <w:br/>
            </w:r>
          </w:p>
        </w:tc>
      </w:tr>
      <w:tr w:rsidR="00736B35" w:rsidRPr="00131BB2" w14:paraId="53C1E5DE" w14:textId="77777777" w:rsidTr="00B651BD">
        <w:trPr>
          <w:trHeight w:val="856"/>
        </w:trPr>
        <w:tc>
          <w:tcPr>
            <w:tcW w:w="5000" w:type="pct"/>
          </w:tcPr>
          <w:p w14:paraId="5F0812B0" w14:textId="67D6BD3F" w:rsidR="00736B35" w:rsidRPr="00131BB2" w:rsidRDefault="000B6C6D" w:rsidP="004631DE">
            <w:pPr>
              <w:jc w:val="left"/>
              <w:rPr>
                <w:bCs/>
                <w:lang w:val="es-CO"/>
              </w:rPr>
            </w:pPr>
            <w:r w:rsidRPr="00131BB2">
              <w:rPr>
                <w:b/>
                <w:lang w:val="es-CO"/>
              </w:rPr>
              <w:t>Análisis de brechas</w:t>
            </w:r>
            <w:r w:rsidR="00F47E0B" w:rsidRPr="00131BB2">
              <w:rPr>
                <w:b/>
                <w:lang w:val="es-CO"/>
              </w:rPr>
              <w:br/>
            </w:r>
          </w:p>
        </w:tc>
      </w:tr>
      <w:tr w:rsidR="00736B35" w:rsidRPr="00131BB2" w14:paraId="679112BE" w14:textId="77777777" w:rsidTr="00B651BD">
        <w:trPr>
          <w:trHeight w:val="526"/>
        </w:trPr>
        <w:tc>
          <w:tcPr>
            <w:tcW w:w="5000" w:type="pct"/>
          </w:tcPr>
          <w:p w14:paraId="1A206360" w14:textId="7D3A2E79" w:rsidR="00736B35" w:rsidRPr="00131BB2" w:rsidRDefault="000B6C6D" w:rsidP="004631DE">
            <w:pPr>
              <w:jc w:val="left"/>
              <w:rPr>
                <w:bCs/>
                <w:lang w:val="es-CO"/>
              </w:rPr>
            </w:pPr>
            <w:r w:rsidRPr="00131BB2">
              <w:rPr>
                <w:b/>
                <w:lang w:val="es-CO"/>
              </w:rPr>
              <w:t>Recomendaciones</w:t>
            </w:r>
            <w:r w:rsidR="00F47E0B" w:rsidRPr="00131BB2">
              <w:rPr>
                <w:b/>
                <w:lang w:val="es-CO"/>
              </w:rPr>
              <w:br/>
            </w:r>
          </w:p>
        </w:tc>
      </w:tr>
      <w:tr w:rsidR="002D369B" w:rsidRPr="002954F6" w14:paraId="3ABAEA57" w14:textId="77777777" w:rsidTr="00B651BD">
        <w:trPr>
          <w:trHeight w:val="527"/>
        </w:trPr>
        <w:tc>
          <w:tcPr>
            <w:tcW w:w="5000" w:type="pct"/>
            <w:shd w:val="clear" w:color="auto" w:fill="49F1C1" w:themeFill="accent2" w:themeFillTint="99"/>
          </w:tcPr>
          <w:p w14:paraId="5763E412" w14:textId="13ED09F9" w:rsidR="002D369B" w:rsidRPr="00131BB2" w:rsidRDefault="000B6C6D" w:rsidP="002D369B">
            <w:pPr>
              <w:jc w:val="center"/>
              <w:rPr>
                <w:b/>
                <w:lang w:val="es-CO"/>
              </w:rPr>
            </w:pPr>
            <w:r w:rsidRPr="00131BB2">
              <w:rPr>
                <w:b/>
                <w:lang w:val="es-CO"/>
              </w:rPr>
              <w:t>Subindicador</w:t>
            </w:r>
            <w:r w:rsidR="002D369B" w:rsidRPr="00131BB2">
              <w:rPr>
                <w:b/>
                <w:lang w:val="es-CO"/>
              </w:rPr>
              <w:t xml:space="preserve"> 7(c) </w:t>
            </w:r>
          </w:p>
          <w:p w14:paraId="2E31774F" w14:textId="762C0ADF" w:rsidR="002D369B" w:rsidRPr="00131BB2" w:rsidRDefault="00924056" w:rsidP="002D369B">
            <w:pPr>
              <w:tabs>
                <w:tab w:val="left" w:pos="1217"/>
              </w:tabs>
              <w:spacing w:line="0" w:lineRule="atLeast"/>
              <w:jc w:val="center"/>
              <w:rPr>
                <w:b/>
                <w:lang w:val="es-CO"/>
              </w:rPr>
            </w:pPr>
            <w:r w:rsidRPr="00131BB2">
              <w:rPr>
                <w:b/>
                <w:lang w:val="es-CO"/>
              </w:rPr>
              <w:t>Estrategias para la gestión de datos de contrataciones</w:t>
            </w:r>
          </w:p>
        </w:tc>
      </w:tr>
      <w:tr w:rsidR="00736B35" w:rsidRPr="002954F6" w14:paraId="2582465D" w14:textId="77777777" w:rsidTr="00B651BD">
        <w:trPr>
          <w:trHeight w:val="299"/>
        </w:trPr>
        <w:tc>
          <w:tcPr>
            <w:tcW w:w="5000" w:type="pct"/>
            <w:shd w:val="clear" w:color="auto" w:fill="C2FAEA" w:themeFill="accent2" w:themeFillTint="33"/>
          </w:tcPr>
          <w:p w14:paraId="15BF5946" w14:textId="69F4D9AA" w:rsidR="00736B35" w:rsidRPr="00131BB2" w:rsidRDefault="000B6C6D" w:rsidP="002D369B">
            <w:pPr>
              <w:rPr>
                <w:b/>
                <w:lang w:val="es-CO"/>
              </w:rPr>
            </w:pPr>
            <w:r w:rsidRPr="00131BB2">
              <w:rPr>
                <w:b/>
                <w:lang w:val="es-CO"/>
              </w:rPr>
              <w:t xml:space="preserve">Criterio de evaluación </w:t>
            </w:r>
            <w:r w:rsidR="00196D86" w:rsidRPr="00131BB2">
              <w:rPr>
                <w:b/>
                <w:lang w:val="es-CO"/>
              </w:rPr>
              <w:t>7(c)(</w:t>
            </w:r>
            <w:r w:rsidR="00736B35" w:rsidRPr="00131BB2">
              <w:rPr>
                <w:b/>
                <w:lang w:val="es-CO"/>
              </w:rPr>
              <w:t>a):</w:t>
            </w:r>
          </w:p>
          <w:p w14:paraId="68D098C9" w14:textId="30034ACA" w:rsidR="00736B35" w:rsidRPr="00131BB2" w:rsidRDefault="00924056" w:rsidP="002D369B">
            <w:pPr>
              <w:rPr>
                <w:b/>
                <w:lang w:val="es-CO"/>
              </w:rPr>
            </w:pPr>
            <w:r w:rsidRPr="00131BB2">
              <w:rPr>
                <w:lang w:val="es-CO"/>
              </w:rPr>
              <w:t>Hay un sistema</w:t>
            </w:r>
            <w:r w:rsidR="00DE7DF5">
              <w:rPr>
                <w:lang w:val="es-CO"/>
              </w:rPr>
              <w:t xml:space="preserve"> en operación</w:t>
            </w:r>
            <w:r w:rsidRPr="00131BB2">
              <w:rPr>
                <w:lang w:val="es-CO"/>
              </w:rPr>
              <w:t xml:space="preserve"> para recopilar datos sobre la contratación de bienes, obras y servicios, respaldado por un sistema</w:t>
            </w:r>
            <w:r w:rsidR="00F3549F" w:rsidRPr="00131BB2">
              <w:rPr>
                <w:lang w:val="es-CO"/>
              </w:rPr>
              <w:t xml:space="preserve"> </w:t>
            </w:r>
            <w:r w:rsidRPr="00131BB2">
              <w:rPr>
                <w:lang w:val="es-CO"/>
              </w:rPr>
              <w:t>de contratación electrónica u otro tipo de tecnologías de la información</w:t>
            </w:r>
            <w:r w:rsidR="00736B35" w:rsidRPr="00131BB2">
              <w:rPr>
                <w:lang w:val="es-CO"/>
              </w:rPr>
              <w:t>.</w:t>
            </w:r>
          </w:p>
        </w:tc>
      </w:tr>
      <w:tr w:rsidR="00B651BD" w:rsidRPr="00131BB2" w14:paraId="2C1911BF" w14:textId="77777777" w:rsidTr="00ED45EE">
        <w:trPr>
          <w:trHeight w:val="366"/>
        </w:trPr>
        <w:tc>
          <w:tcPr>
            <w:tcW w:w="5000" w:type="pct"/>
          </w:tcPr>
          <w:p w14:paraId="26F5505F" w14:textId="4295DCE2" w:rsidR="00B651BD" w:rsidRPr="00131BB2" w:rsidRDefault="00B651BD" w:rsidP="00ED45EE">
            <w:pPr>
              <w:rPr>
                <w:lang w:val="es-CO"/>
              </w:rPr>
            </w:pPr>
            <w:r w:rsidRPr="00131BB2">
              <w:rPr>
                <w:b/>
                <w:lang w:val="es-CO"/>
              </w:rPr>
              <w:t>Conclusión</w:t>
            </w:r>
            <w:r w:rsidRPr="00131BB2">
              <w:rPr>
                <w:lang w:val="es-CO"/>
              </w:rPr>
              <w:t xml:space="preserve">: </w:t>
            </w:r>
            <w:sdt>
              <w:sdtPr>
                <w:rPr>
                  <w:lang w:val="es-CO"/>
                </w:rPr>
                <w:alias w:val="Conclusion"/>
                <w:tag w:val="Conclusion"/>
                <w:id w:val="1573087141"/>
                <w:placeholder>
                  <w:docPart w:val="F78320C1995340D388C890C19A4E27D6"/>
                </w:placeholder>
                <w:showingPlcHdr/>
                <w:dropDownList>
                  <w:listItem w:value="Choose an item."/>
                  <w:listItem w:displayText="Brecha de alto riesgo + bandera roja" w:value="Brecha de alto riesgo + bandera roja"/>
                  <w:listItem w:displayText="Brecha de alto riesgo" w:value="Brecha de alto riesgo"/>
                  <w:listItem w:displayText="Brecha de riesgo medio" w:value="Brecha de riesgo medio"/>
                  <w:listItem w:displayText="Brecha de bajo riesgo" w:value="Brecha de bajo riesgo"/>
                  <w:listItem w:displayText="Sin brecha" w:value="Sin brecha"/>
                </w:dropDownList>
              </w:sdtPr>
              <w:sdtEndPr/>
              <w:sdtContent>
                <w:r w:rsidR="00F3549F" w:rsidRPr="00131BB2">
                  <w:rPr>
                    <w:rStyle w:val="PlaceholderText"/>
                    <w:lang w:val="es-CO"/>
                  </w:rPr>
                  <w:t>Choose an item.</w:t>
                </w:r>
              </w:sdtContent>
            </w:sdt>
          </w:p>
        </w:tc>
      </w:tr>
      <w:tr w:rsidR="00736B35" w:rsidRPr="00131BB2" w14:paraId="39910CB1" w14:textId="77777777" w:rsidTr="00B651BD">
        <w:trPr>
          <w:trHeight w:val="770"/>
        </w:trPr>
        <w:tc>
          <w:tcPr>
            <w:tcW w:w="5000" w:type="pct"/>
          </w:tcPr>
          <w:p w14:paraId="4EC6BEC3" w14:textId="362E5CEB" w:rsidR="00736B35" w:rsidRPr="00131BB2" w:rsidRDefault="000B6C6D" w:rsidP="004631DE">
            <w:pPr>
              <w:jc w:val="left"/>
              <w:rPr>
                <w:bCs/>
                <w:lang w:val="es-CO"/>
              </w:rPr>
            </w:pPr>
            <w:r w:rsidRPr="00131BB2">
              <w:rPr>
                <w:b/>
                <w:lang w:val="es-CO"/>
              </w:rPr>
              <w:t>Análisis cualitativo</w:t>
            </w:r>
            <w:r w:rsidR="00F47E0B" w:rsidRPr="00131BB2">
              <w:rPr>
                <w:b/>
                <w:lang w:val="es-CO"/>
              </w:rPr>
              <w:br/>
            </w:r>
          </w:p>
        </w:tc>
      </w:tr>
      <w:tr w:rsidR="00736B35" w:rsidRPr="00131BB2" w14:paraId="6E96139D" w14:textId="77777777" w:rsidTr="00B651BD">
        <w:trPr>
          <w:trHeight w:val="856"/>
        </w:trPr>
        <w:tc>
          <w:tcPr>
            <w:tcW w:w="5000" w:type="pct"/>
          </w:tcPr>
          <w:p w14:paraId="7DE252F9" w14:textId="4975098B" w:rsidR="00736B35" w:rsidRPr="00131BB2" w:rsidRDefault="000B6C6D" w:rsidP="004631DE">
            <w:pPr>
              <w:jc w:val="left"/>
              <w:rPr>
                <w:bCs/>
                <w:lang w:val="es-CO"/>
              </w:rPr>
            </w:pPr>
            <w:r w:rsidRPr="00131BB2">
              <w:rPr>
                <w:b/>
                <w:lang w:val="es-CO"/>
              </w:rPr>
              <w:t>Análisis de brechas</w:t>
            </w:r>
            <w:r w:rsidR="00F47E0B" w:rsidRPr="00131BB2">
              <w:rPr>
                <w:b/>
                <w:lang w:val="es-CO"/>
              </w:rPr>
              <w:br/>
            </w:r>
          </w:p>
        </w:tc>
      </w:tr>
      <w:tr w:rsidR="00736B35" w:rsidRPr="00131BB2" w14:paraId="617E9F9A" w14:textId="77777777" w:rsidTr="00B651BD">
        <w:trPr>
          <w:trHeight w:val="526"/>
        </w:trPr>
        <w:tc>
          <w:tcPr>
            <w:tcW w:w="5000" w:type="pct"/>
          </w:tcPr>
          <w:p w14:paraId="2E9D3ECA" w14:textId="2BF366C9" w:rsidR="00736B35" w:rsidRPr="00131BB2" w:rsidRDefault="000B6C6D" w:rsidP="004631DE">
            <w:pPr>
              <w:jc w:val="left"/>
              <w:rPr>
                <w:bCs/>
                <w:lang w:val="es-CO"/>
              </w:rPr>
            </w:pPr>
            <w:r w:rsidRPr="00131BB2">
              <w:rPr>
                <w:b/>
                <w:lang w:val="es-CO"/>
              </w:rPr>
              <w:t>Recomendaciones</w:t>
            </w:r>
            <w:r w:rsidR="00F47E0B" w:rsidRPr="00131BB2">
              <w:rPr>
                <w:b/>
                <w:lang w:val="es-CO"/>
              </w:rPr>
              <w:br/>
            </w:r>
          </w:p>
        </w:tc>
      </w:tr>
      <w:tr w:rsidR="00736B35" w:rsidRPr="002954F6" w14:paraId="57B408A2" w14:textId="77777777" w:rsidTr="00B651BD">
        <w:trPr>
          <w:trHeight w:val="526"/>
        </w:trPr>
        <w:tc>
          <w:tcPr>
            <w:tcW w:w="5000" w:type="pct"/>
            <w:shd w:val="clear" w:color="auto" w:fill="C2FAEA" w:themeFill="accent2" w:themeFillTint="33"/>
          </w:tcPr>
          <w:p w14:paraId="762555D3" w14:textId="1C7D2DD8" w:rsidR="00736B35" w:rsidRPr="00131BB2" w:rsidRDefault="000B6C6D" w:rsidP="002D369B">
            <w:pPr>
              <w:rPr>
                <w:b/>
                <w:lang w:val="es-CO"/>
              </w:rPr>
            </w:pPr>
            <w:r w:rsidRPr="00131BB2">
              <w:rPr>
                <w:b/>
                <w:lang w:val="es-CO"/>
              </w:rPr>
              <w:t xml:space="preserve">Criterio de evaluación </w:t>
            </w:r>
            <w:r w:rsidR="00196D86" w:rsidRPr="00131BB2">
              <w:rPr>
                <w:b/>
                <w:lang w:val="es-CO"/>
              </w:rPr>
              <w:t>7(c)(</w:t>
            </w:r>
            <w:r w:rsidR="00736B35" w:rsidRPr="00131BB2">
              <w:rPr>
                <w:b/>
                <w:lang w:val="es-CO"/>
              </w:rPr>
              <w:t>b):</w:t>
            </w:r>
          </w:p>
          <w:p w14:paraId="115A7E82" w14:textId="47353EC8" w:rsidR="00736B35" w:rsidRPr="00131BB2" w:rsidRDefault="00924056" w:rsidP="002D369B">
            <w:pPr>
              <w:rPr>
                <w:b/>
                <w:lang w:val="es-CO"/>
              </w:rPr>
            </w:pPr>
            <w:r w:rsidRPr="00131BB2">
              <w:rPr>
                <w:lang w:val="es-CO"/>
              </w:rPr>
              <w:t xml:space="preserve">El sistema administra datos para todo el proceso completo de contratación y permite el análisis de tendencias, niveles de participación, eficiencia y economía de la contratación, </w:t>
            </w:r>
            <w:r w:rsidR="00DE7DF5">
              <w:rPr>
                <w:lang w:val="es-CO"/>
              </w:rPr>
              <w:t>así como el</w:t>
            </w:r>
            <w:r w:rsidRPr="00131BB2">
              <w:rPr>
                <w:lang w:val="es-CO"/>
              </w:rPr>
              <w:t xml:space="preserve"> cumplimiento de los requisitos</w:t>
            </w:r>
            <w:r w:rsidR="00736B35" w:rsidRPr="00131BB2">
              <w:rPr>
                <w:lang w:val="es-CO"/>
              </w:rPr>
              <w:t>.</w:t>
            </w:r>
          </w:p>
        </w:tc>
      </w:tr>
      <w:tr w:rsidR="00B651BD" w:rsidRPr="00131BB2" w14:paraId="66E42B52" w14:textId="77777777" w:rsidTr="00ED45EE">
        <w:trPr>
          <w:trHeight w:val="366"/>
        </w:trPr>
        <w:tc>
          <w:tcPr>
            <w:tcW w:w="5000" w:type="pct"/>
          </w:tcPr>
          <w:p w14:paraId="7836BC56" w14:textId="401CC327" w:rsidR="00B651BD" w:rsidRPr="00131BB2" w:rsidRDefault="00B651BD" w:rsidP="00ED45EE">
            <w:pPr>
              <w:rPr>
                <w:lang w:val="es-CO"/>
              </w:rPr>
            </w:pPr>
            <w:r w:rsidRPr="00131BB2">
              <w:rPr>
                <w:b/>
                <w:lang w:val="es-CO"/>
              </w:rPr>
              <w:t>Conclusión</w:t>
            </w:r>
            <w:r w:rsidRPr="00131BB2">
              <w:rPr>
                <w:lang w:val="es-CO"/>
              </w:rPr>
              <w:t xml:space="preserve">: </w:t>
            </w:r>
            <w:sdt>
              <w:sdtPr>
                <w:rPr>
                  <w:lang w:val="es-CO"/>
                </w:rPr>
                <w:alias w:val="Conclusion"/>
                <w:tag w:val="Conclusion"/>
                <w:id w:val="1699742425"/>
                <w:placeholder>
                  <w:docPart w:val="CCF7F28D0C4042B6B8CC4DAE2E4845F4"/>
                </w:placeholder>
                <w:showingPlcHdr/>
                <w:dropDownList>
                  <w:listItem w:value="Choose an item."/>
                  <w:listItem w:displayText="Brecha de alto riesgo + bandera roja" w:value="Brecha de alto riesgo + bandera roja"/>
                  <w:listItem w:displayText="Brecha de alto riesgo" w:value="Brecha de alto riesgo"/>
                  <w:listItem w:displayText="Brecha de riesgo medio" w:value="Brecha de riesgo medio"/>
                  <w:listItem w:displayText="Brecha de bajo riesgo" w:value="Brecha de bajo riesgo"/>
                  <w:listItem w:displayText="Sin brecha" w:value="Sin brecha"/>
                </w:dropDownList>
              </w:sdtPr>
              <w:sdtEndPr/>
              <w:sdtContent>
                <w:r w:rsidR="00F3549F" w:rsidRPr="00131BB2">
                  <w:rPr>
                    <w:rStyle w:val="PlaceholderText"/>
                    <w:lang w:val="es-CO"/>
                  </w:rPr>
                  <w:t>Choose an item.</w:t>
                </w:r>
              </w:sdtContent>
            </w:sdt>
          </w:p>
        </w:tc>
      </w:tr>
      <w:tr w:rsidR="00736B35" w:rsidRPr="00131BB2" w14:paraId="29AC90EB" w14:textId="77777777" w:rsidTr="00B651BD">
        <w:trPr>
          <w:trHeight w:val="526"/>
        </w:trPr>
        <w:tc>
          <w:tcPr>
            <w:tcW w:w="5000" w:type="pct"/>
          </w:tcPr>
          <w:p w14:paraId="1BCD2FB9" w14:textId="36AEF285" w:rsidR="00736B35" w:rsidRPr="00131BB2" w:rsidRDefault="000B6C6D" w:rsidP="004631DE">
            <w:pPr>
              <w:jc w:val="left"/>
              <w:rPr>
                <w:bCs/>
                <w:lang w:val="es-CO"/>
              </w:rPr>
            </w:pPr>
            <w:r w:rsidRPr="00131BB2">
              <w:rPr>
                <w:b/>
                <w:lang w:val="es-CO"/>
              </w:rPr>
              <w:t>Análisis cualitativo</w:t>
            </w:r>
            <w:r w:rsidR="00F47E0B" w:rsidRPr="00131BB2">
              <w:rPr>
                <w:b/>
                <w:lang w:val="es-CO"/>
              </w:rPr>
              <w:br/>
            </w:r>
          </w:p>
        </w:tc>
      </w:tr>
      <w:tr w:rsidR="00736B35" w:rsidRPr="00131BB2" w14:paraId="43F953DC" w14:textId="77777777" w:rsidTr="00B651BD">
        <w:trPr>
          <w:trHeight w:val="526"/>
        </w:trPr>
        <w:tc>
          <w:tcPr>
            <w:tcW w:w="5000" w:type="pct"/>
          </w:tcPr>
          <w:p w14:paraId="63A4CA7F" w14:textId="0FA82CD0" w:rsidR="00736B35" w:rsidRPr="00131BB2" w:rsidRDefault="000B6C6D" w:rsidP="004631DE">
            <w:pPr>
              <w:jc w:val="left"/>
              <w:rPr>
                <w:bCs/>
                <w:lang w:val="es-CO"/>
              </w:rPr>
            </w:pPr>
            <w:r w:rsidRPr="00131BB2">
              <w:rPr>
                <w:b/>
                <w:lang w:val="es-CO"/>
              </w:rPr>
              <w:t>Análisis de brechas</w:t>
            </w:r>
            <w:r w:rsidR="00F47E0B" w:rsidRPr="00131BB2">
              <w:rPr>
                <w:b/>
                <w:lang w:val="es-CO"/>
              </w:rPr>
              <w:br/>
            </w:r>
          </w:p>
        </w:tc>
      </w:tr>
      <w:tr w:rsidR="00736B35" w:rsidRPr="00131BB2" w14:paraId="61674A78" w14:textId="77777777" w:rsidTr="00B651BD">
        <w:trPr>
          <w:trHeight w:val="526"/>
        </w:trPr>
        <w:tc>
          <w:tcPr>
            <w:tcW w:w="5000" w:type="pct"/>
          </w:tcPr>
          <w:p w14:paraId="27902EFC" w14:textId="3687B068" w:rsidR="00736B35" w:rsidRPr="00131BB2" w:rsidRDefault="000B6C6D" w:rsidP="004631DE">
            <w:pPr>
              <w:jc w:val="left"/>
              <w:rPr>
                <w:bCs/>
                <w:lang w:val="es-CO"/>
              </w:rPr>
            </w:pPr>
            <w:r w:rsidRPr="00131BB2">
              <w:rPr>
                <w:b/>
                <w:lang w:val="es-CO"/>
              </w:rPr>
              <w:t>Recomendaciones</w:t>
            </w:r>
            <w:r w:rsidR="00F47E0B" w:rsidRPr="00131BB2">
              <w:rPr>
                <w:b/>
                <w:lang w:val="es-CO"/>
              </w:rPr>
              <w:br/>
            </w:r>
          </w:p>
        </w:tc>
      </w:tr>
      <w:tr w:rsidR="00736B35" w:rsidRPr="002954F6" w14:paraId="09581AB1" w14:textId="77777777" w:rsidTr="00B651BD">
        <w:trPr>
          <w:trHeight w:val="526"/>
        </w:trPr>
        <w:tc>
          <w:tcPr>
            <w:tcW w:w="5000" w:type="pct"/>
            <w:shd w:val="clear" w:color="auto" w:fill="C2FAEA" w:themeFill="accent2" w:themeFillTint="33"/>
          </w:tcPr>
          <w:p w14:paraId="7BA6E39D" w14:textId="723F05E2" w:rsidR="00736B35" w:rsidRPr="00131BB2" w:rsidRDefault="000B6C6D" w:rsidP="002D369B">
            <w:pPr>
              <w:rPr>
                <w:b/>
                <w:lang w:val="es-CO"/>
              </w:rPr>
            </w:pPr>
            <w:r w:rsidRPr="00131BB2">
              <w:rPr>
                <w:b/>
                <w:lang w:val="es-CO"/>
              </w:rPr>
              <w:lastRenderedPageBreak/>
              <w:t xml:space="preserve">Criterio de evaluación </w:t>
            </w:r>
            <w:r w:rsidR="00196D86" w:rsidRPr="00131BB2">
              <w:rPr>
                <w:b/>
                <w:lang w:val="es-CO"/>
              </w:rPr>
              <w:t>7(c)(</w:t>
            </w:r>
            <w:r w:rsidR="00736B35" w:rsidRPr="00131BB2">
              <w:rPr>
                <w:b/>
                <w:lang w:val="es-CO"/>
              </w:rPr>
              <w:t>c):</w:t>
            </w:r>
          </w:p>
          <w:p w14:paraId="4C76EC67" w14:textId="14F75D13" w:rsidR="00736B35" w:rsidRPr="00131BB2" w:rsidRDefault="00924056" w:rsidP="002D369B">
            <w:pPr>
              <w:rPr>
                <w:b/>
                <w:lang w:val="es-CO"/>
              </w:rPr>
            </w:pPr>
            <w:r w:rsidRPr="00131BB2">
              <w:rPr>
                <w:lang w:val="es-CO"/>
              </w:rPr>
              <w:t xml:space="preserve">La confiabilidad de la información es </w:t>
            </w:r>
            <w:r w:rsidR="00DE7DF5">
              <w:rPr>
                <w:lang w:val="es-CO"/>
              </w:rPr>
              <w:t>alta</w:t>
            </w:r>
            <w:r w:rsidRPr="00131BB2">
              <w:rPr>
                <w:lang w:val="es-CO"/>
              </w:rPr>
              <w:t xml:space="preserve"> (verificada por auditorías)</w:t>
            </w:r>
            <w:r w:rsidR="00736B35" w:rsidRPr="00131BB2">
              <w:rPr>
                <w:lang w:val="es-CO"/>
              </w:rPr>
              <w:t>.</w:t>
            </w:r>
          </w:p>
        </w:tc>
      </w:tr>
      <w:tr w:rsidR="00B651BD" w:rsidRPr="00131BB2" w14:paraId="31B24D50" w14:textId="77777777" w:rsidTr="00ED45EE">
        <w:trPr>
          <w:trHeight w:val="366"/>
        </w:trPr>
        <w:tc>
          <w:tcPr>
            <w:tcW w:w="5000" w:type="pct"/>
          </w:tcPr>
          <w:p w14:paraId="25C27FEC" w14:textId="25090ED1" w:rsidR="00B651BD" w:rsidRPr="00131BB2" w:rsidRDefault="00B651BD" w:rsidP="00ED45EE">
            <w:pPr>
              <w:rPr>
                <w:lang w:val="es-CO"/>
              </w:rPr>
            </w:pPr>
            <w:r w:rsidRPr="00131BB2">
              <w:rPr>
                <w:b/>
                <w:lang w:val="es-CO"/>
              </w:rPr>
              <w:t>Conclusión</w:t>
            </w:r>
            <w:r w:rsidRPr="00131BB2">
              <w:rPr>
                <w:lang w:val="es-CO"/>
              </w:rPr>
              <w:t xml:space="preserve">: </w:t>
            </w:r>
            <w:sdt>
              <w:sdtPr>
                <w:rPr>
                  <w:lang w:val="es-CO"/>
                </w:rPr>
                <w:alias w:val="Conclusion"/>
                <w:tag w:val="Conclusion"/>
                <w:id w:val="-1939515125"/>
                <w:placeholder>
                  <w:docPart w:val="0FC686AB890942909B39E0F0D3D10FC4"/>
                </w:placeholder>
                <w:showingPlcHdr/>
                <w:dropDownList>
                  <w:listItem w:value="Choose an item."/>
                  <w:listItem w:displayText="Brecha de alto riesgo + bandera roja" w:value="Brecha de alto riesgo + bandera roja"/>
                  <w:listItem w:displayText="Brecha de alto riesgo" w:value="Brecha de alto riesgo"/>
                  <w:listItem w:displayText="Brecha de riesgo medio" w:value="Brecha de riesgo medio"/>
                  <w:listItem w:displayText="Brecha de bajo riesgo" w:value="Brecha de bajo riesgo"/>
                  <w:listItem w:displayText="Sin brecha" w:value="Sin brecha"/>
                </w:dropDownList>
              </w:sdtPr>
              <w:sdtEndPr/>
              <w:sdtContent>
                <w:r w:rsidR="00F3549F" w:rsidRPr="00131BB2">
                  <w:rPr>
                    <w:rStyle w:val="PlaceholderText"/>
                    <w:lang w:val="es-CO"/>
                  </w:rPr>
                  <w:t>Choose an item.</w:t>
                </w:r>
              </w:sdtContent>
            </w:sdt>
          </w:p>
        </w:tc>
      </w:tr>
      <w:tr w:rsidR="00736B35" w:rsidRPr="00131BB2" w14:paraId="6E22459C" w14:textId="77777777" w:rsidTr="00B651BD">
        <w:trPr>
          <w:trHeight w:val="526"/>
        </w:trPr>
        <w:tc>
          <w:tcPr>
            <w:tcW w:w="5000" w:type="pct"/>
          </w:tcPr>
          <w:p w14:paraId="1C907D43" w14:textId="5412281D" w:rsidR="00736B35" w:rsidRPr="00131BB2" w:rsidRDefault="000B6C6D" w:rsidP="004631DE">
            <w:pPr>
              <w:jc w:val="left"/>
              <w:rPr>
                <w:bCs/>
                <w:lang w:val="es-CO"/>
              </w:rPr>
            </w:pPr>
            <w:r w:rsidRPr="00131BB2">
              <w:rPr>
                <w:b/>
                <w:lang w:val="es-CO"/>
              </w:rPr>
              <w:t>Análisis cualitativo</w:t>
            </w:r>
            <w:r w:rsidR="00F47E0B" w:rsidRPr="00131BB2">
              <w:rPr>
                <w:b/>
                <w:lang w:val="es-CO"/>
              </w:rPr>
              <w:br/>
            </w:r>
          </w:p>
        </w:tc>
      </w:tr>
      <w:tr w:rsidR="00736B35" w:rsidRPr="00131BB2" w14:paraId="18C8BDDB" w14:textId="77777777" w:rsidTr="00B651BD">
        <w:trPr>
          <w:trHeight w:val="526"/>
        </w:trPr>
        <w:tc>
          <w:tcPr>
            <w:tcW w:w="5000" w:type="pct"/>
          </w:tcPr>
          <w:p w14:paraId="0438F983" w14:textId="01360FCE" w:rsidR="00736B35" w:rsidRPr="00131BB2" w:rsidRDefault="000B6C6D" w:rsidP="004631DE">
            <w:pPr>
              <w:jc w:val="left"/>
              <w:rPr>
                <w:bCs/>
                <w:lang w:val="es-CO"/>
              </w:rPr>
            </w:pPr>
            <w:r w:rsidRPr="00131BB2">
              <w:rPr>
                <w:b/>
                <w:lang w:val="es-CO"/>
              </w:rPr>
              <w:t>Análisis de brechas</w:t>
            </w:r>
            <w:r w:rsidR="00F47E0B" w:rsidRPr="00131BB2">
              <w:rPr>
                <w:b/>
                <w:lang w:val="es-CO"/>
              </w:rPr>
              <w:br/>
            </w:r>
          </w:p>
        </w:tc>
      </w:tr>
      <w:tr w:rsidR="00736B35" w:rsidRPr="00131BB2" w14:paraId="6E6264E1" w14:textId="77777777" w:rsidTr="00B651BD">
        <w:trPr>
          <w:trHeight w:val="526"/>
        </w:trPr>
        <w:tc>
          <w:tcPr>
            <w:tcW w:w="5000" w:type="pct"/>
          </w:tcPr>
          <w:p w14:paraId="6983550B" w14:textId="4BD2C60B" w:rsidR="00736B35" w:rsidRPr="00131BB2" w:rsidRDefault="000B6C6D" w:rsidP="004631DE">
            <w:pPr>
              <w:jc w:val="left"/>
              <w:rPr>
                <w:bCs/>
                <w:lang w:val="es-CO"/>
              </w:rPr>
            </w:pPr>
            <w:r w:rsidRPr="00131BB2">
              <w:rPr>
                <w:b/>
                <w:lang w:val="es-CO"/>
              </w:rPr>
              <w:t>Recomendaciones</w:t>
            </w:r>
            <w:r w:rsidR="00F47E0B" w:rsidRPr="00131BB2">
              <w:rPr>
                <w:b/>
                <w:lang w:val="es-CO"/>
              </w:rPr>
              <w:br/>
            </w:r>
          </w:p>
        </w:tc>
      </w:tr>
      <w:tr w:rsidR="00736B35" w:rsidRPr="00131BB2" w14:paraId="4F48E555" w14:textId="77777777" w:rsidTr="00B651BD">
        <w:trPr>
          <w:trHeight w:val="526"/>
        </w:trPr>
        <w:tc>
          <w:tcPr>
            <w:tcW w:w="5000" w:type="pct"/>
            <w:shd w:val="clear" w:color="auto" w:fill="C2FAEA" w:themeFill="accent2" w:themeFillTint="33"/>
          </w:tcPr>
          <w:p w14:paraId="5314E8FE" w14:textId="6C5BFB09" w:rsidR="00736B35" w:rsidRPr="00131BB2" w:rsidRDefault="000B6C6D" w:rsidP="002D369B">
            <w:pPr>
              <w:rPr>
                <w:b/>
                <w:lang w:val="es-CO"/>
              </w:rPr>
            </w:pPr>
            <w:r w:rsidRPr="00131BB2">
              <w:rPr>
                <w:b/>
                <w:lang w:val="es-CO"/>
              </w:rPr>
              <w:t xml:space="preserve">Criterio de evaluación </w:t>
            </w:r>
            <w:r w:rsidR="00196D86" w:rsidRPr="00131BB2">
              <w:rPr>
                <w:b/>
                <w:lang w:val="es-CO"/>
              </w:rPr>
              <w:t>7(c)(</w:t>
            </w:r>
            <w:r w:rsidR="00736B35" w:rsidRPr="00131BB2">
              <w:rPr>
                <w:b/>
                <w:lang w:val="es-CO"/>
              </w:rPr>
              <w:t>d):</w:t>
            </w:r>
          </w:p>
          <w:p w14:paraId="643B3ABA" w14:textId="746897EA" w:rsidR="00736B35" w:rsidRPr="00131BB2" w:rsidRDefault="00924056" w:rsidP="002D369B">
            <w:pPr>
              <w:rPr>
                <w:b/>
                <w:lang w:val="es-CO"/>
              </w:rPr>
            </w:pPr>
            <w:r w:rsidRPr="00131BB2">
              <w:rPr>
                <w:lang w:val="es-CO"/>
              </w:rPr>
              <w:t>El análisis de la información se lleva a cabo de manera rutinaria, y se publica y recibe retroalimentación dentro del sistema</w:t>
            </w:r>
            <w:r w:rsidR="00736B35" w:rsidRPr="00131BB2">
              <w:rPr>
                <w:lang w:val="es-CO"/>
              </w:rPr>
              <w:t>. *</w:t>
            </w:r>
          </w:p>
        </w:tc>
      </w:tr>
      <w:tr w:rsidR="00B651BD" w:rsidRPr="00131BB2" w14:paraId="7ABB8820" w14:textId="77777777" w:rsidTr="00ED45EE">
        <w:trPr>
          <w:trHeight w:val="366"/>
        </w:trPr>
        <w:tc>
          <w:tcPr>
            <w:tcW w:w="5000" w:type="pct"/>
          </w:tcPr>
          <w:p w14:paraId="1C657162" w14:textId="24B39D76" w:rsidR="00B651BD" w:rsidRPr="00131BB2" w:rsidRDefault="00B651BD" w:rsidP="00ED45EE">
            <w:pPr>
              <w:rPr>
                <w:lang w:val="es-CO"/>
              </w:rPr>
            </w:pPr>
            <w:r w:rsidRPr="00131BB2">
              <w:rPr>
                <w:b/>
                <w:lang w:val="es-CO"/>
              </w:rPr>
              <w:t>Conclusión</w:t>
            </w:r>
            <w:r w:rsidRPr="00131BB2">
              <w:rPr>
                <w:lang w:val="es-CO"/>
              </w:rPr>
              <w:t xml:space="preserve">: </w:t>
            </w:r>
            <w:sdt>
              <w:sdtPr>
                <w:rPr>
                  <w:lang w:val="es-CO"/>
                </w:rPr>
                <w:alias w:val="Conclusion"/>
                <w:tag w:val="Conclusion"/>
                <w:id w:val="1568142184"/>
                <w:placeholder>
                  <w:docPart w:val="0638717D2EC44F96AD4F8C87D72010B9"/>
                </w:placeholder>
                <w:showingPlcHdr/>
                <w:dropDownList>
                  <w:listItem w:value="Choose an item."/>
                  <w:listItem w:displayText="Brecha de alto riesgo + bandera roja" w:value="Brecha de alto riesgo + bandera roja"/>
                  <w:listItem w:displayText="Brecha de alto riesgo" w:value="Brecha de alto riesgo"/>
                  <w:listItem w:displayText="Brecha de riesgo medio" w:value="Brecha de riesgo medio"/>
                  <w:listItem w:displayText="Brecha de bajo riesgo" w:value="Brecha de bajo riesgo"/>
                  <w:listItem w:displayText="Sin brecha" w:value="Sin brecha"/>
                </w:dropDownList>
              </w:sdtPr>
              <w:sdtEndPr/>
              <w:sdtContent>
                <w:r w:rsidR="00F3549F" w:rsidRPr="00131BB2">
                  <w:rPr>
                    <w:rStyle w:val="PlaceholderText"/>
                    <w:lang w:val="es-CO"/>
                  </w:rPr>
                  <w:t>Choose an item.</w:t>
                </w:r>
              </w:sdtContent>
            </w:sdt>
          </w:p>
        </w:tc>
      </w:tr>
      <w:tr w:rsidR="00736B35" w:rsidRPr="00131BB2" w14:paraId="300BC554" w14:textId="77777777" w:rsidTr="00B651BD">
        <w:trPr>
          <w:trHeight w:val="526"/>
        </w:trPr>
        <w:tc>
          <w:tcPr>
            <w:tcW w:w="5000" w:type="pct"/>
          </w:tcPr>
          <w:p w14:paraId="1285BF62" w14:textId="445ECE4C" w:rsidR="00736B35" w:rsidRPr="00131BB2" w:rsidRDefault="000B6C6D" w:rsidP="004631DE">
            <w:pPr>
              <w:jc w:val="left"/>
              <w:rPr>
                <w:bCs/>
                <w:lang w:val="es-CO"/>
              </w:rPr>
            </w:pPr>
            <w:r w:rsidRPr="00131BB2">
              <w:rPr>
                <w:b/>
                <w:lang w:val="es-CO"/>
              </w:rPr>
              <w:t>Análisis cualitativo</w:t>
            </w:r>
            <w:r w:rsidR="00F47E0B" w:rsidRPr="00131BB2">
              <w:rPr>
                <w:b/>
                <w:lang w:val="es-CO"/>
              </w:rPr>
              <w:br/>
            </w:r>
          </w:p>
        </w:tc>
      </w:tr>
      <w:tr w:rsidR="00736B35" w:rsidRPr="00131BB2" w14:paraId="6B9E094F" w14:textId="77777777" w:rsidTr="00B651BD">
        <w:trPr>
          <w:trHeight w:val="526"/>
        </w:trPr>
        <w:tc>
          <w:tcPr>
            <w:tcW w:w="5000" w:type="pct"/>
            <w:shd w:val="clear" w:color="auto" w:fill="D9D9D9" w:themeFill="background1" w:themeFillShade="D9"/>
          </w:tcPr>
          <w:p w14:paraId="1E7BB3AC" w14:textId="106856FC" w:rsidR="00736B35" w:rsidRPr="00131BB2" w:rsidRDefault="005B5A9B" w:rsidP="002D369B">
            <w:pPr>
              <w:rPr>
                <w:b/>
                <w:lang w:val="es-CO"/>
              </w:rPr>
            </w:pPr>
            <w:r w:rsidRPr="00131BB2">
              <w:rPr>
                <w:b/>
                <w:lang w:val="es-CO"/>
              </w:rPr>
              <w:t>Análisis cuantitativo</w:t>
            </w:r>
            <w:r w:rsidR="00736B35" w:rsidRPr="00131BB2">
              <w:rPr>
                <w:b/>
                <w:lang w:val="es-CO"/>
              </w:rPr>
              <w:t xml:space="preserve"> </w:t>
            </w:r>
          </w:p>
          <w:p w14:paraId="0AA897F7" w14:textId="77777777" w:rsidR="00736B35" w:rsidRPr="00131BB2" w:rsidRDefault="00736B35" w:rsidP="002D369B">
            <w:pPr>
              <w:rPr>
                <w:b/>
                <w:lang w:val="es-CO"/>
              </w:rPr>
            </w:pPr>
          </w:p>
          <w:p w14:paraId="60DE8250" w14:textId="77777777" w:rsidR="00924056" w:rsidRPr="00131BB2" w:rsidRDefault="00924056" w:rsidP="00924056">
            <w:pPr>
              <w:rPr>
                <w:bCs/>
                <w:i/>
                <w:iCs/>
                <w:lang w:val="es-CO"/>
              </w:rPr>
            </w:pPr>
            <w:r w:rsidRPr="00131BB2">
              <w:rPr>
                <w:bCs/>
                <w:i/>
                <w:iCs/>
                <w:lang w:val="es-CO"/>
              </w:rPr>
              <w:t>Indicadores cuantitativos para sustanciar la evaluación del subindicador 7(c), criterio de evaluación (d):</w:t>
            </w:r>
          </w:p>
          <w:p w14:paraId="533A1A6B" w14:textId="69808DF4" w:rsidR="00924056" w:rsidRPr="008000E5" w:rsidRDefault="00924056" w:rsidP="008000E5">
            <w:pPr>
              <w:pStyle w:val="ListParagraph"/>
              <w:numPr>
                <w:ilvl w:val="0"/>
                <w:numId w:val="4"/>
              </w:numPr>
              <w:rPr>
                <w:bCs/>
                <w:i/>
                <w:iCs/>
                <w:lang w:val="es-CO"/>
              </w:rPr>
            </w:pPr>
            <w:r w:rsidRPr="008000E5">
              <w:rPr>
                <w:bCs/>
                <w:i/>
                <w:iCs/>
                <w:lang w:val="es-CO"/>
              </w:rPr>
              <w:t>número y valor total de los contratos</w:t>
            </w:r>
            <w:r w:rsidR="00083255" w:rsidRPr="008000E5">
              <w:rPr>
                <w:bCs/>
                <w:i/>
                <w:iCs/>
                <w:lang w:val="es-CO"/>
              </w:rPr>
              <w:t xml:space="preserve"> </w:t>
            </w:r>
          </w:p>
          <w:p w14:paraId="77144F2A" w14:textId="018D5078" w:rsidR="00924056" w:rsidRPr="008000E5" w:rsidRDefault="00924056" w:rsidP="008000E5">
            <w:pPr>
              <w:pStyle w:val="ListParagraph"/>
              <w:numPr>
                <w:ilvl w:val="0"/>
                <w:numId w:val="4"/>
              </w:numPr>
              <w:rPr>
                <w:bCs/>
                <w:i/>
                <w:iCs/>
                <w:lang w:val="es-CO"/>
              </w:rPr>
            </w:pPr>
            <w:r w:rsidRPr="008000E5">
              <w:rPr>
                <w:bCs/>
                <w:i/>
                <w:iCs/>
                <w:lang w:val="es-CO"/>
              </w:rPr>
              <w:t>contrataciones como proporción de los gastos del gobierno y como proporción del PIB</w:t>
            </w:r>
          </w:p>
          <w:p w14:paraId="612DE55C" w14:textId="3F3EAA75" w:rsidR="00924056" w:rsidRPr="008000E5" w:rsidRDefault="00924056" w:rsidP="008000E5">
            <w:pPr>
              <w:pStyle w:val="ListParagraph"/>
              <w:numPr>
                <w:ilvl w:val="0"/>
                <w:numId w:val="4"/>
              </w:numPr>
              <w:rPr>
                <w:bCs/>
                <w:i/>
                <w:iCs/>
                <w:lang w:val="es-CO"/>
              </w:rPr>
            </w:pPr>
            <w:r w:rsidRPr="008000E5">
              <w:rPr>
                <w:bCs/>
                <w:i/>
                <w:iCs/>
                <w:lang w:val="es-CO"/>
              </w:rPr>
              <w:t>valor total de los contratos concedidos a través de métodos competitivos en el año fiscal más reciente</w:t>
            </w:r>
            <w:r w:rsidR="00083255" w:rsidRPr="008000E5">
              <w:rPr>
                <w:bCs/>
                <w:i/>
                <w:iCs/>
                <w:lang w:val="es-CO"/>
              </w:rPr>
              <w:t xml:space="preserve"> </w:t>
            </w:r>
          </w:p>
          <w:p w14:paraId="7E31C98F" w14:textId="38C4D1DD" w:rsidR="00736B35" w:rsidRPr="00131BB2" w:rsidRDefault="00924056" w:rsidP="00924056">
            <w:pPr>
              <w:rPr>
                <w:bCs/>
                <w:i/>
                <w:iCs/>
                <w:lang w:val="es-CO"/>
              </w:rPr>
            </w:pPr>
            <w:r w:rsidRPr="00131BB2">
              <w:rPr>
                <w:bCs/>
                <w:i/>
                <w:iCs/>
                <w:lang w:val="es-CO"/>
              </w:rPr>
              <w:t>Fuente: Función normativa/regulatoria/sistema de contratación electrónica</w:t>
            </w:r>
            <w:r w:rsidR="00736B35" w:rsidRPr="00131BB2">
              <w:rPr>
                <w:bCs/>
                <w:i/>
                <w:iCs/>
                <w:lang w:val="es-CO"/>
              </w:rPr>
              <w:t>.</w:t>
            </w:r>
          </w:p>
          <w:p w14:paraId="62419B72" w14:textId="77777777" w:rsidR="00763EFE" w:rsidRPr="00131BB2" w:rsidRDefault="00763EFE" w:rsidP="008D34AE">
            <w:pPr>
              <w:rPr>
                <w:b/>
                <w:lang w:val="es-CO"/>
              </w:rPr>
            </w:pPr>
          </w:p>
          <w:p w14:paraId="3C6AE348" w14:textId="570E7F97" w:rsidR="00763EFE" w:rsidRPr="00131BB2" w:rsidRDefault="00763EFE" w:rsidP="008D34AE">
            <w:pPr>
              <w:rPr>
                <w:bCs/>
                <w:lang w:val="es-CO"/>
              </w:rPr>
            </w:pPr>
          </w:p>
        </w:tc>
      </w:tr>
      <w:tr w:rsidR="00736B35" w:rsidRPr="00131BB2" w14:paraId="1F33CA79" w14:textId="77777777" w:rsidTr="00B651BD">
        <w:trPr>
          <w:trHeight w:val="526"/>
        </w:trPr>
        <w:tc>
          <w:tcPr>
            <w:tcW w:w="5000" w:type="pct"/>
          </w:tcPr>
          <w:p w14:paraId="053D640C" w14:textId="722B1F1D" w:rsidR="00736B35" w:rsidRPr="00131BB2" w:rsidRDefault="000B6C6D" w:rsidP="004631DE">
            <w:pPr>
              <w:jc w:val="left"/>
              <w:rPr>
                <w:bCs/>
                <w:lang w:val="es-CO"/>
              </w:rPr>
            </w:pPr>
            <w:r w:rsidRPr="00131BB2">
              <w:rPr>
                <w:b/>
                <w:lang w:val="es-CO"/>
              </w:rPr>
              <w:t>Análisis de brechas</w:t>
            </w:r>
            <w:r w:rsidR="00F47E0B" w:rsidRPr="00131BB2">
              <w:rPr>
                <w:b/>
                <w:lang w:val="es-CO"/>
              </w:rPr>
              <w:br/>
            </w:r>
          </w:p>
        </w:tc>
      </w:tr>
      <w:tr w:rsidR="00736B35" w:rsidRPr="00131BB2" w14:paraId="74CE656E" w14:textId="77777777" w:rsidTr="00B651BD">
        <w:trPr>
          <w:trHeight w:val="526"/>
        </w:trPr>
        <w:tc>
          <w:tcPr>
            <w:tcW w:w="5000" w:type="pct"/>
          </w:tcPr>
          <w:p w14:paraId="7B332990" w14:textId="2664C982" w:rsidR="00736B35" w:rsidRPr="00131BB2" w:rsidRDefault="000B6C6D" w:rsidP="004631DE">
            <w:pPr>
              <w:jc w:val="left"/>
              <w:rPr>
                <w:bCs/>
                <w:lang w:val="es-CO"/>
              </w:rPr>
            </w:pPr>
            <w:r w:rsidRPr="00131BB2">
              <w:rPr>
                <w:b/>
                <w:lang w:val="es-CO"/>
              </w:rPr>
              <w:t>Recomendaciones</w:t>
            </w:r>
            <w:r w:rsidR="00F47E0B" w:rsidRPr="00131BB2">
              <w:rPr>
                <w:b/>
                <w:lang w:val="es-CO"/>
              </w:rPr>
              <w:br/>
            </w:r>
          </w:p>
        </w:tc>
      </w:tr>
    </w:tbl>
    <w:p w14:paraId="5232E14B" w14:textId="77777777" w:rsidR="00736B35" w:rsidRPr="00131BB2" w:rsidRDefault="00736B35" w:rsidP="005D3198">
      <w:pPr>
        <w:rPr>
          <w:lang w:val="es-CO"/>
        </w:rPr>
      </w:pPr>
    </w:p>
    <w:p w14:paraId="06C6CB23" w14:textId="7DACA708" w:rsidR="006F6E2C" w:rsidRPr="00131BB2" w:rsidRDefault="000B6C6D" w:rsidP="005D3198">
      <w:pPr>
        <w:pStyle w:val="Heading2"/>
        <w:rPr>
          <w:lang w:val="es-CO"/>
        </w:rPr>
      </w:pPr>
      <w:bookmarkStart w:id="12" w:name="_Toc191029203"/>
      <w:r w:rsidRPr="00131BB2">
        <w:rPr>
          <w:lang w:val="es-CO"/>
        </w:rPr>
        <w:t>Indicador</w:t>
      </w:r>
      <w:r w:rsidR="00736B35" w:rsidRPr="00131BB2">
        <w:rPr>
          <w:lang w:val="es-CO"/>
        </w:rPr>
        <w:t xml:space="preserve"> 8. </w:t>
      </w:r>
      <w:r w:rsidR="00924056" w:rsidRPr="00131BB2">
        <w:rPr>
          <w:lang w:val="es-CO"/>
        </w:rPr>
        <w:t>El sistema de contratación pública tiene una gran capacidad para desarrollarse y mejorar</w:t>
      </w:r>
      <w:r w:rsidR="00EC4DFD">
        <w:rPr>
          <w:lang w:val="es-CO"/>
        </w:rPr>
        <w:t>.</w:t>
      </w:r>
      <w:bookmarkEnd w:id="12"/>
    </w:p>
    <w:tbl>
      <w:tblPr>
        <w:tblStyle w:val="GridTable1Light-Accent2"/>
        <w:tblW w:w="4800" w:type="pct"/>
        <w:tblInd w:w="420" w:type="dxa"/>
        <w:tblLook w:val="0000" w:firstRow="0" w:lastRow="0" w:firstColumn="0" w:lastColumn="0" w:noHBand="0" w:noVBand="0"/>
      </w:tblPr>
      <w:tblGrid>
        <w:gridCol w:w="10038"/>
      </w:tblGrid>
      <w:tr w:rsidR="002D369B" w:rsidRPr="002954F6" w14:paraId="2DABD2C4" w14:textId="77777777" w:rsidTr="00736B35">
        <w:trPr>
          <w:trHeight w:val="527"/>
        </w:trPr>
        <w:tc>
          <w:tcPr>
            <w:tcW w:w="5000" w:type="pct"/>
            <w:shd w:val="clear" w:color="auto" w:fill="49F1C1" w:themeFill="accent2" w:themeFillTint="99"/>
          </w:tcPr>
          <w:p w14:paraId="721A3E5B" w14:textId="6447F9D0" w:rsidR="002D369B" w:rsidRPr="00131BB2" w:rsidRDefault="000B6C6D" w:rsidP="002D369B">
            <w:pPr>
              <w:jc w:val="center"/>
              <w:rPr>
                <w:b/>
                <w:lang w:val="es-CO"/>
              </w:rPr>
            </w:pPr>
            <w:r w:rsidRPr="00131BB2">
              <w:rPr>
                <w:b/>
                <w:lang w:val="es-CO"/>
              </w:rPr>
              <w:t>Subindicador</w:t>
            </w:r>
            <w:r w:rsidR="002D369B" w:rsidRPr="00131BB2">
              <w:rPr>
                <w:b/>
                <w:lang w:val="es-CO"/>
              </w:rPr>
              <w:t xml:space="preserve"> 8(a) </w:t>
            </w:r>
          </w:p>
          <w:p w14:paraId="46FC57F0" w14:textId="352007F3" w:rsidR="002D369B" w:rsidRPr="00131BB2" w:rsidRDefault="00924056" w:rsidP="002D369B">
            <w:pPr>
              <w:tabs>
                <w:tab w:val="left" w:pos="1217"/>
              </w:tabs>
              <w:spacing w:line="0" w:lineRule="atLeast"/>
              <w:jc w:val="center"/>
              <w:rPr>
                <w:b/>
                <w:lang w:val="es-CO"/>
              </w:rPr>
            </w:pPr>
            <w:r w:rsidRPr="00131BB2">
              <w:rPr>
                <w:b/>
                <w:lang w:val="es-CO"/>
              </w:rPr>
              <w:t>Formación, asesoramiento y asistencia</w:t>
            </w:r>
            <w:r w:rsidR="002D369B" w:rsidRPr="00131BB2">
              <w:rPr>
                <w:b/>
                <w:lang w:val="es-CO"/>
              </w:rPr>
              <w:t xml:space="preserve"> </w:t>
            </w:r>
          </w:p>
          <w:p w14:paraId="1EF810DE" w14:textId="6FF26C80" w:rsidR="002D369B" w:rsidRPr="00131BB2" w:rsidRDefault="00924056" w:rsidP="002D369B">
            <w:pPr>
              <w:tabs>
                <w:tab w:val="left" w:pos="1217"/>
              </w:tabs>
              <w:spacing w:line="0" w:lineRule="atLeast"/>
              <w:jc w:val="center"/>
              <w:rPr>
                <w:lang w:val="es-CO"/>
              </w:rPr>
            </w:pPr>
            <w:r w:rsidRPr="00131BB2">
              <w:rPr>
                <w:lang w:val="es-CO"/>
              </w:rPr>
              <w:t>Se han establecido sistemas que contemplan</w:t>
            </w:r>
            <w:r w:rsidR="002D369B" w:rsidRPr="00131BB2">
              <w:rPr>
                <w:lang w:val="es-CO"/>
              </w:rPr>
              <w:t>:</w:t>
            </w:r>
          </w:p>
        </w:tc>
      </w:tr>
      <w:tr w:rsidR="00736B35" w:rsidRPr="002954F6" w14:paraId="5DC49120" w14:textId="77777777" w:rsidTr="00736B35">
        <w:trPr>
          <w:trHeight w:val="299"/>
        </w:trPr>
        <w:tc>
          <w:tcPr>
            <w:tcW w:w="5000" w:type="pct"/>
            <w:shd w:val="clear" w:color="auto" w:fill="C2FAEA" w:themeFill="accent2" w:themeFillTint="33"/>
          </w:tcPr>
          <w:p w14:paraId="78CEF424" w14:textId="1D0408F2" w:rsidR="00736B35" w:rsidRPr="00131BB2" w:rsidRDefault="000B6C6D" w:rsidP="002D369B">
            <w:pPr>
              <w:rPr>
                <w:b/>
                <w:lang w:val="es-CO"/>
              </w:rPr>
            </w:pPr>
            <w:r w:rsidRPr="00131BB2">
              <w:rPr>
                <w:b/>
                <w:lang w:val="es-CO"/>
              </w:rPr>
              <w:t xml:space="preserve">Criterio de evaluación </w:t>
            </w:r>
            <w:r w:rsidR="00196D86" w:rsidRPr="00131BB2">
              <w:rPr>
                <w:b/>
                <w:lang w:val="es-CO"/>
              </w:rPr>
              <w:t>8(a)(</w:t>
            </w:r>
            <w:r w:rsidR="00736B35" w:rsidRPr="00131BB2">
              <w:rPr>
                <w:b/>
                <w:lang w:val="es-CO"/>
              </w:rPr>
              <w:t>a):</w:t>
            </w:r>
          </w:p>
          <w:p w14:paraId="3679126C" w14:textId="3F661670" w:rsidR="00736B35" w:rsidRPr="00131BB2" w:rsidRDefault="00924056" w:rsidP="002D369B">
            <w:pPr>
              <w:rPr>
                <w:b/>
                <w:lang w:val="es-CO"/>
              </w:rPr>
            </w:pPr>
            <w:r w:rsidRPr="00131BB2">
              <w:rPr>
                <w:lang w:val="es-CO"/>
              </w:rPr>
              <w:t>Programas esenciales de capacitación permanente, de calidad y contenido apropiados para las necesidades del sistema</w:t>
            </w:r>
            <w:r w:rsidR="00736B35" w:rsidRPr="00131BB2">
              <w:rPr>
                <w:lang w:val="es-CO"/>
              </w:rPr>
              <w:t>.</w:t>
            </w:r>
          </w:p>
        </w:tc>
      </w:tr>
      <w:tr w:rsidR="00B651BD" w:rsidRPr="00131BB2" w14:paraId="7265B0A9" w14:textId="77777777" w:rsidTr="00ED45EE">
        <w:trPr>
          <w:trHeight w:val="366"/>
        </w:trPr>
        <w:tc>
          <w:tcPr>
            <w:tcW w:w="5000" w:type="pct"/>
          </w:tcPr>
          <w:p w14:paraId="578708B3" w14:textId="5BA4CD23" w:rsidR="00B651BD" w:rsidRPr="00131BB2" w:rsidRDefault="00B651BD" w:rsidP="00ED45EE">
            <w:pPr>
              <w:rPr>
                <w:lang w:val="es-CO"/>
              </w:rPr>
            </w:pPr>
            <w:r w:rsidRPr="00131BB2">
              <w:rPr>
                <w:b/>
                <w:lang w:val="es-CO"/>
              </w:rPr>
              <w:t>Conclusión</w:t>
            </w:r>
            <w:r w:rsidRPr="00131BB2">
              <w:rPr>
                <w:lang w:val="es-CO"/>
              </w:rPr>
              <w:t xml:space="preserve">: </w:t>
            </w:r>
            <w:sdt>
              <w:sdtPr>
                <w:rPr>
                  <w:lang w:val="es-CO"/>
                </w:rPr>
                <w:alias w:val="Conclusion"/>
                <w:tag w:val="Conclusion"/>
                <w:id w:val="1304044273"/>
                <w:placeholder>
                  <w:docPart w:val="97EA2392B00D4AA7B6B802EDFF997773"/>
                </w:placeholder>
                <w:showingPlcHdr/>
                <w:dropDownList>
                  <w:listItem w:value="Choose an item."/>
                  <w:listItem w:displayText="Brecha de alto riesgo + bandera roja" w:value="Brecha de alto riesgo + bandera roja"/>
                  <w:listItem w:displayText="Brecha de alto riesgo" w:value="Brecha de alto riesgo"/>
                  <w:listItem w:displayText="Brecha de riesgo medio" w:value="Brecha de riesgo medio"/>
                  <w:listItem w:displayText="Brecha de bajo riesgo" w:value="Brecha de bajo riesgo"/>
                  <w:listItem w:displayText="Sin brecha" w:value="Sin brecha"/>
                </w:dropDownList>
              </w:sdtPr>
              <w:sdtEndPr/>
              <w:sdtContent>
                <w:r w:rsidR="00F3549F" w:rsidRPr="00131BB2">
                  <w:rPr>
                    <w:rStyle w:val="PlaceholderText"/>
                    <w:lang w:val="es-CO"/>
                  </w:rPr>
                  <w:t>Choose an item.</w:t>
                </w:r>
              </w:sdtContent>
            </w:sdt>
          </w:p>
        </w:tc>
      </w:tr>
      <w:tr w:rsidR="00736B35" w:rsidRPr="00131BB2" w14:paraId="6441782A" w14:textId="77777777" w:rsidTr="00736B35">
        <w:trPr>
          <w:trHeight w:val="770"/>
        </w:trPr>
        <w:tc>
          <w:tcPr>
            <w:tcW w:w="5000" w:type="pct"/>
          </w:tcPr>
          <w:p w14:paraId="45338350" w14:textId="130AB3C6" w:rsidR="00736B35" w:rsidRPr="00131BB2" w:rsidRDefault="000B6C6D" w:rsidP="004631DE">
            <w:pPr>
              <w:jc w:val="left"/>
              <w:rPr>
                <w:bCs/>
                <w:lang w:val="es-CO"/>
              </w:rPr>
            </w:pPr>
            <w:r w:rsidRPr="00131BB2">
              <w:rPr>
                <w:b/>
                <w:lang w:val="es-CO"/>
              </w:rPr>
              <w:t>Análisis cualitativo</w:t>
            </w:r>
            <w:r w:rsidR="00F47E0B" w:rsidRPr="00131BB2">
              <w:rPr>
                <w:b/>
                <w:lang w:val="es-CO"/>
              </w:rPr>
              <w:br/>
            </w:r>
          </w:p>
        </w:tc>
      </w:tr>
      <w:tr w:rsidR="00736B35" w:rsidRPr="00131BB2" w14:paraId="2AA048F7" w14:textId="77777777" w:rsidTr="00736B35">
        <w:trPr>
          <w:trHeight w:val="856"/>
        </w:trPr>
        <w:tc>
          <w:tcPr>
            <w:tcW w:w="5000" w:type="pct"/>
          </w:tcPr>
          <w:p w14:paraId="5360260B" w14:textId="0EBD8BBE" w:rsidR="00736B35" w:rsidRPr="00131BB2" w:rsidRDefault="000B6C6D" w:rsidP="004631DE">
            <w:pPr>
              <w:jc w:val="left"/>
              <w:rPr>
                <w:bCs/>
                <w:lang w:val="es-CO"/>
              </w:rPr>
            </w:pPr>
            <w:r w:rsidRPr="00131BB2">
              <w:rPr>
                <w:b/>
                <w:lang w:val="es-CO"/>
              </w:rPr>
              <w:t>Análisis de brechas</w:t>
            </w:r>
            <w:r w:rsidR="00F47E0B" w:rsidRPr="00131BB2">
              <w:rPr>
                <w:b/>
                <w:lang w:val="es-CO"/>
              </w:rPr>
              <w:br/>
            </w:r>
          </w:p>
        </w:tc>
      </w:tr>
      <w:tr w:rsidR="00736B35" w:rsidRPr="00131BB2" w14:paraId="411F939A" w14:textId="77777777" w:rsidTr="00736B35">
        <w:trPr>
          <w:trHeight w:val="526"/>
        </w:trPr>
        <w:tc>
          <w:tcPr>
            <w:tcW w:w="5000" w:type="pct"/>
          </w:tcPr>
          <w:p w14:paraId="67F1C501" w14:textId="034A0544" w:rsidR="00736B35" w:rsidRPr="00131BB2" w:rsidRDefault="000B6C6D" w:rsidP="004631DE">
            <w:pPr>
              <w:jc w:val="left"/>
              <w:rPr>
                <w:bCs/>
                <w:lang w:val="es-CO"/>
              </w:rPr>
            </w:pPr>
            <w:r w:rsidRPr="00131BB2">
              <w:rPr>
                <w:b/>
                <w:lang w:val="es-CO"/>
              </w:rPr>
              <w:t>Recomendaciones</w:t>
            </w:r>
            <w:r w:rsidR="00F47E0B" w:rsidRPr="00131BB2">
              <w:rPr>
                <w:b/>
                <w:lang w:val="es-CO"/>
              </w:rPr>
              <w:br/>
            </w:r>
          </w:p>
        </w:tc>
      </w:tr>
      <w:tr w:rsidR="00736B35" w:rsidRPr="002954F6" w14:paraId="732391D4" w14:textId="77777777" w:rsidTr="00736B35">
        <w:trPr>
          <w:trHeight w:val="526"/>
        </w:trPr>
        <w:tc>
          <w:tcPr>
            <w:tcW w:w="5000" w:type="pct"/>
            <w:shd w:val="clear" w:color="auto" w:fill="C2FAEA" w:themeFill="accent2" w:themeFillTint="33"/>
          </w:tcPr>
          <w:p w14:paraId="686A2F33" w14:textId="497ECE19" w:rsidR="00736B35" w:rsidRPr="00131BB2" w:rsidRDefault="000B6C6D" w:rsidP="002D369B">
            <w:pPr>
              <w:rPr>
                <w:b/>
                <w:lang w:val="es-CO"/>
              </w:rPr>
            </w:pPr>
            <w:r w:rsidRPr="00131BB2">
              <w:rPr>
                <w:b/>
                <w:lang w:val="es-CO"/>
              </w:rPr>
              <w:t xml:space="preserve">Criterio de evaluación </w:t>
            </w:r>
            <w:r w:rsidR="00196D86" w:rsidRPr="00131BB2">
              <w:rPr>
                <w:b/>
                <w:lang w:val="es-CO"/>
              </w:rPr>
              <w:t>8(a)(</w:t>
            </w:r>
            <w:r w:rsidR="00736B35" w:rsidRPr="00131BB2">
              <w:rPr>
                <w:b/>
                <w:lang w:val="es-CO"/>
              </w:rPr>
              <w:t>b):</w:t>
            </w:r>
          </w:p>
          <w:p w14:paraId="4CA1B82E" w14:textId="063DB557" w:rsidR="00736B35" w:rsidRPr="00131BB2" w:rsidRDefault="00924056" w:rsidP="002D369B">
            <w:pPr>
              <w:rPr>
                <w:b/>
                <w:lang w:val="es-CO"/>
              </w:rPr>
            </w:pPr>
            <w:r w:rsidRPr="00131BB2">
              <w:rPr>
                <w:lang w:val="es-CO"/>
              </w:rPr>
              <w:t>Evaluaciones de rutina y ajustes periódicos sobre la base de la necesidad y la retroalimentación</w:t>
            </w:r>
            <w:r w:rsidR="00736B35" w:rsidRPr="00131BB2">
              <w:rPr>
                <w:lang w:val="es-CO"/>
              </w:rPr>
              <w:t>.</w:t>
            </w:r>
          </w:p>
        </w:tc>
      </w:tr>
      <w:tr w:rsidR="00B651BD" w:rsidRPr="00131BB2" w14:paraId="088AE81D" w14:textId="77777777" w:rsidTr="00ED45EE">
        <w:trPr>
          <w:trHeight w:val="366"/>
        </w:trPr>
        <w:tc>
          <w:tcPr>
            <w:tcW w:w="5000" w:type="pct"/>
          </w:tcPr>
          <w:p w14:paraId="3C78FCE6" w14:textId="00050406" w:rsidR="00B651BD" w:rsidRPr="00131BB2" w:rsidRDefault="00B651BD" w:rsidP="00ED45EE">
            <w:pPr>
              <w:rPr>
                <w:lang w:val="es-CO"/>
              </w:rPr>
            </w:pPr>
            <w:r w:rsidRPr="00131BB2">
              <w:rPr>
                <w:b/>
                <w:lang w:val="es-CO"/>
              </w:rPr>
              <w:t>Conclusión</w:t>
            </w:r>
            <w:r w:rsidRPr="00131BB2">
              <w:rPr>
                <w:lang w:val="es-CO"/>
              </w:rPr>
              <w:t xml:space="preserve">: </w:t>
            </w:r>
            <w:sdt>
              <w:sdtPr>
                <w:rPr>
                  <w:lang w:val="es-CO"/>
                </w:rPr>
                <w:alias w:val="Conclusion"/>
                <w:tag w:val="Conclusion"/>
                <w:id w:val="1711231527"/>
                <w:placeholder>
                  <w:docPart w:val="35FF2471FCA0465B87114844385BF5E2"/>
                </w:placeholder>
                <w:showingPlcHdr/>
                <w:dropDownList>
                  <w:listItem w:value="Choose an item."/>
                  <w:listItem w:displayText="Brecha de alto riesgo + bandera roja" w:value="Brecha de alto riesgo + bandera roja"/>
                  <w:listItem w:displayText="Brecha de alto riesgo" w:value="Brecha de alto riesgo"/>
                  <w:listItem w:displayText="Brecha de riesgo medio" w:value="Brecha de riesgo medio"/>
                  <w:listItem w:displayText="Brecha de bajo riesgo" w:value="Brecha de bajo riesgo"/>
                  <w:listItem w:displayText="Sin brecha" w:value="Sin brecha"/>
                </w:dropDownList>
              </w:sdtPr>
              <w:sdtEndPr/>
              <w:sdtContent>
                <w:r w:rsidR="00F3549F" w:rsidRPr="00131BB2">
                  <w:rPr>
                    <w:rStyle w:val="PlaceholderText"/>
                    <w:lang w:val="es-CO"/>
                  </w:rPr>
                  <w:t>Choose an item.</w:t>
                </w:r>
              </w:sdtContent>
            </w:sdt>
          </w:p>
        </w:tc>
      </w:tr>
      <w:tr w:rsidR="00736B35" w:rsidRPr="00131BB2" w14:paraId="45BCE5BD" w14:textId="77777777" w:rsidTr="00736B35">
        <w:trPr>
          <w:trHeight w:val="526"/>
        </w:trPr>
        <w:tc>
          <w:tcPr>
            <w:tcW w:w="5000" w:type="pct"/>
          </w:tcPr>
          <w:p w14:paraId="51F52C9A" w14:textId="087FF145" w:rsidR="00736B35" w:rsidRPr="00131BB2" w:rsidRDefault="000B6C6D" w:rsidP="004631DE">
            <w:pPr>
              <w:jc w:val="left"/>
              <w:rPr>
                <w:bCs/>
                <w:lang w:val="es-CO"/>
              </w:rPr>
            </w:pPr>
            <w:r w:rsidRPr="00131BB2">
              <w:rPr>
                <w:b/>
                <w:lang w:val="es-CO"/>
              </w:rPr>
              <w:lastRenderedPageBreak/>
              <w:t>Análisis cualitativo</w:t>
            </w:r>
            <w:r w:rsidR="00F47E0B" w:rsidRPr="00131BB2">
              <w:rPr>
                <w:b/>
                <w:lang w:val="es-CO"/>
              </w:rPr>
              <w:br/>
            </w:r>
          </w:p>
        </w:tc>
      </w:tr>
      <w:tr w:rsidR="00736B35" w:rsidRPr="00131BB2" w14:paraId="2791F4BD" w14:textId="77777777" w:rsidTr="00736B35">
        <w:trPr>
          <w:trHeight w:val="526"/>
        </w:trPr>
        <w:tc>
          <w:tcPr>
            <w:tcW w:w="5000" w:type="pct"/>
          </w:tcPr>
          <w:p w14:paraId="41424D08" w14:textId="081D973D" w:rsidR="00736B35" w:rsidRPr="00131BB2" w:rsidRDefault="000B6C6D" w:rsidP="004631DE">
            <w:pPr>
              <w:jc w:val="left"/>
              <w:rPr>
                <w:bCs/>
                <w:lang w:val="es-CO"/>
              </w:rPr>
            </w:pPr>
            <w:r w:rsidRPr="00131BB2">
              <w:rPr>
                <w:b/>
                <w:lang w:val="es-CO"/>
              </w:rPr>
              <w:t>Análisis de brechas</w:t>
            </w:r>
            <w:r w:rsidR="00F47E0B" w:rsidRPr="00131BB2">
              <w:rPr>
                <w:b/>
                <w:lang w:val="es-CO"/>
              </w:rPr>
              <w:br/>
            </w:r>
          </w:p>
        </w:tc>
      </w:tr>
      <w:tr w:rsidR="00736B35" w:rsidRPr="00131BB2" w14:paraId="7446724D" w14:textId="77777777" w:rsidTr="00736B35">
        <w:trPr>
          <w:trHeight w:val="526"/>
        </w:trPr>
        <w:tc>
          <w:tcPr>
            <w:tcW w:w="5000" w:type="pct"/>
          </w:tcPr>
          <w:p w14:paraId="71CA2DA8" w14:textId="211A98E9" w:rsidR="00736B35" w:rsidRPr="00131BB2" w:rsidRDefault="000B6C6D" w:rsidP="004631DE">
            <w:pPr>
              <w:jc w:val="left"/>
              <w:rPr>
                <w:bCs/>
                <w:lang w:val="es-CO"/>
              </w:rPr>
            </w:pPr>
            <w:r w:rsidRPr="00131BB2">
              <w:rPr>
                <w:b/>
                <w:lang w:val="es-CO"/>
              </w:rPr>
              <w:t>Recomendaciones</w:t>
            </w:r>
            <w:r w:rsidR="00F47E0B" w:rsidRPr="00131BB2">
              <w:rPr>
                <w:b/>
                <w:lang w:val="es-CO"/>
              </w:rPr>
              <w:br/>
            </w:r>
          </w:p>
        </w:tc>
      </w:tr>
      <w:tr w:rsidR="00736B35" w:rsidRPr="002954F6" w14:paraId="01DCFBA0" w14:textId="77777777" w:rsidTr="00736B35">
        <w:trPr>
          <w:trHeight w:val="526"/>
        </w:trPr>
        <w:tc>
          <w:tcPr>
            <w:tcW w:w="5000" w:type="pct"/>
            <w:shd w:val="clear" w:color="auto" w:fill="C2FAEA" w:themeFill="accent2" w:themeFillTint="33"/>
          </w:tcPr>
          <w:p w14:paraId="6FEB1703" w14:textId="319E9739" w:rsidR="00736B35" w:rsidRPr="00131BB2" w:rsidRDefault="000B6C6D" w:rsidP="002D369B">
            <w:pPr>
              <w:rPr>
                <w:b/>
                <w:lang w:val="es-CO"/>
              </w:rPr>
            </w:pPr>
            <w:r w:rsidRPr="00131BB2">
              <w:rPr>
                <w:b/>
                <w:lang w:val="es-CO"/>
              </w:rPr>
              <w:t xml:space="preserve">Criterio de evaluación </w:t>
            </w:r>
            <w:r w:rsidR="00196D86" w:rsidRPr="00131BB2">
              <w:rPr>
                <w:b/>
                <w:lang w:val="es-CO"/>
              </w:rPr>
              <w:t>8(a)(</w:t>
            </w:r>
            <w:r w:rsidR="00736B35" w:rsidRPr="00131BB2">
              <w:rPr>
                <w:b/>
                <w:lang w:val="es-CO"/>
              </w:rPr>
              <w:t>c):</w:t>
            </w:r>
          </w:p>
          <w:p w14:paraId="28DEAE99" w14:textId="5AD1EB21" w:rsidR="00736B35" w:rsidRPr="00131BB2" w:rsidRDefault="00924056" w:rsidP="002D369B">
            <w:pPr>
              <w:rPr>
                <w:b/>
                <w:lang w:val="es-CO"/>
              </w:rPr>
            </w:pPr>
            <w:r w:rsidRPr="00131BB2">
              <w:rPr>
                <w:lang w:val="es-CO"/>
              </w:rPr>
              <w:t>Un servicio de asesoramiento o asistencia para resolver asuntos relacionados con las entidades contratantes, los proveedores y el público</w:t>
            </w:r>
            <w:r w:rsidR="00736B35" w:rsidRPr="00131BB2">
              <w:rPr>
                <w:lang w:val="es-CO"/>
              </w:rPr>
              <w:t>.</w:t>
            </w:r>
          </w:p>
        </w:tc>
      </w:tr>
      <w:tr w:rsidR="00B651BD" w:rsidRPr="00131BB2" w14:paraId="18F7E223" w14:textId="77777777" w:rsidTr="00ED45EE">
        <w:trPr>
          <w:trHeight w:val="366"/>
        </w:trPr>
        <w:tc>
          <w:tcPr>
            <w:tcW w:w="5000" w:type="pct"/>
          </w:tcPr>
          <w:p w14:paraId="20347EF9" w14:textId="3CDB9B4D" w:rsidR="00B651BD" w:rsidRPr="00131BB2" w:rsidRDefault="00B651BD" w:rsidP="00ED45EE">
            <w:pPr>
              <w:rPr>
                <w:lang w:val="es-CO"/>
              </w:rPr>
            </w:pPr>
            <w:r w:rsidRPr="00131BB2">
              <w:rPr>
                <w:b/>
                <w:lang w:val="es-CO"/>
              </w:rPr>
              <w:t>Conclusión</w:t>
            </w:r>
            <w:r w:rsidRPr="00131BB2">
              <w:rPr>
                <w:lang w:val="es-CO"/>
              </w:rPr>
              <w:t xml:space="preserve">: </w:t>
            </w:r>
            <w:sdt>
              <w:sdtPr>
                <w:rPr>
                  <w:lang w:val="es-CO"/>
                </w:rPr>
                <w:alias w:val="Conclusion"/>
                <w:tag w:val="Conclusion"/>
                <w:id w:val="-2068021958"/>
                <w:placeholder>
                  <w:docPart w:val="C2CE88514870434AB626833259DC42E3"/>
                </w:placeholder>
                <w:showingPlcHdr/>
                <w:dropDownList>
                  <w:listItem w:value="Choose an item."/>
                  <w:listItem w:displayText="Brecha de alto riesgo + bandera roja" w:value="Brecha de alto riesgo + bandera roja"/>
                  <w:listItem w:displayText="Brecha de alto riesgo" w:value="Brecha de alto riesgo"/>
                  <w:listItem w:displayText="Brecha de riesgo medio" w:value="Brecha de riesgo medio"/>
                  <w:listItem w:displayText="Brecha de bajo riesgo" w:value="Brecha de bajo riesgo"/>
                  <w:listItem w:displayText="Sin brecha" w:value="Sin brecha"/>
                </w:dropDownList>
              </w:sdtPr>
              <w:sdtEndPr/>
              <w:sdtContent>
                <w:r w:rsidR="00F3549F" w:rsidRPr="00131BB2">
                  <w:rPr>
                    <w:rStyle w:val="PlaceholderText"/>
                    <w:lang w:val="es-CO"/>
                  </w:rPr>
                  <w:t>Choose an item.</w:t>
                </w:r>
              </w:sdtContent>
            </w:sdt>
          </w:p>
        </w:tc>
      </w:tr>
      <w:tr w:rsidR="00736B35" w:rsidRPr="00131BB2" w14:paraId="106F02C6" w14:textId="77777777" w:rsidTr="00736B35">
        <w:trPr>
          <w:trHeight w:val="526"/>
        </w:trPr>
        <w:tc>
          <w:tcPr>
            <w:tcW w:w="5000" w:type="pct"/>
          </w:tcPr>
          <w:p w14:paraId="36986BDE" w14:textId="7B08B4C6" w:rsidR="00736B35" w:rsidRPr="00131BB2" w:rsidRDefault="000B6C6D" w:rsidP="004631DE">
            <w:pPr>
              <w:jc w:val="left"/>
              <w:rPr>
                <w:bCs/>
                <w:lang w:val="es-CO"/>
              </w:rPr>
            </w:pPr>
            <w:r w:rsidRPr="00131BB2">
              <w:rPr>
                <w:b/>
                <w:lang w:val="es-CO"/>
              </w:rPr>
              <w:t>Análisis cualitativo</w:t>
            </w:r>
            <w:r w:rsidR="00F47E0B" w:rsidRPr="00131BB2">
              <w:rPr>
                <w:b/>
                <w:lang w:val="es-CO"/>
              </w:rPr>
              <w:br/>
            </w:r>
          </w:p>
        </w:tc>
      </w:tr>
      <w:tr w:rsidR="00736B35" w:rsidRPr="00131BB2" w14:paraId="7CB1A3BF" w14:textId="77777777" w:rsidTr="00736B35">
        <w:trPr>
          <w:trHeight w:val="526"/>
        </w:trPr>
        <w:tc>
          <w:tcPr>
            <w:tcW w:w="5000" w:type="pct"/>
          </w:tcPr>
          <w:p w14:paraId="46B3D9A7" w14:textId="3EE6453E" w:rsidR="00736B35" w:rsidRPr="00131BB2" w:rsidRDefault="000B6C6D" w:rsidP="004631DE">
            <w:pPr>
              <w:jc w:val="left"/>
              <w:rPr>
                <w:bCs/>
                <w:lang w:val="es-CO"/>
              </w:rPr>
            </w:pPr>
            <w:r w:rsidRPr="00131BB2">
              <w:rPr>
                <w:b/>
                <w:lang w:val="es-CO"/>
              </w:rPr>
              <w:t>Análisis de brechas</w:t>
            </w:r>
            <w:r w:rsidR="00F47E0B" w:rsidRPr="00131BB2">
              <w:rPr>
                <w:b/>
                <w:lang w:val="es-CO"/>
              </w:rPr>
              <w:br/>
            </w:r>
          </w:p>
        </w:tc>
      </w:tr>
      <w:tr w:rsidR="00736B35" w:rsidRPr="00131BB2" w14:paraId="3FF5F6F4" w14:textId="77777777" w:rsidTr="00736B35">
        <w:trPr>
          <w:trHeight w:val="526"/>
        </w:trPr>
        <w:tc>
          <w:tcPr>
            <w:tcW w:w="5000" w:type="pct"/>
          </w:tcPr>
          <w:p w14:paraId="4F2B01EE" w14:textId="77442791" w:rsidR="00736B35" w:rsidRPr="00131BB2" w:rsidRDefault="000B6C6D" w:rsidP="004631DE">
            <w:pPr>
              <w:jc w:val="left"/>
              <w:rPr>
                <w:bCs/>
                <w:lang w:val="es-CO"/>
              </w:rPr>
            </w:pPr>
            <w:r w:rsidRPr="00131BB2">
              <w:rPr>
                <w:b/>
                <w:lang w:val="es-CO"/>
              </w:rPr>
              <w:t>Recomendaciones</w:t>
            </w:r>
            <w:r w:rsidR="00F47E0B" w:rsidRPr="00131BB2">
              <w:rPr>
                <w:b/>
                <w:lang w:val="es-CO"/>
              </w:rPr>
              <w:br/>
            </w:r>
          </w:p>
        </w:tc>
      </w:tr>
      <w:tr w:rsidR="00736B35" w:rsidRPr="002954F6" w14:paraId="31D4A280" w14:textId="77777777" w:rsidTr="00736B35">
        <w:trPr>
          <w:trHeight w:val="526"/>
        </w:trPr>
        <w:tc>
          <w:tcPr>
            <w:tcW w:w="5000" w:type="pct"/>
            <w:shd w:val="clear" w:color="auto" w:fill="C2FAEA" w:themeFill="accent2" w:themeFillTint="33"/>
          </w:tcPr>
          <w:p w14:paraId="2C28D5BC" w14:textId="518F2371" w:rsidR="00736B35" w:rsidRPr="00131BB2" w:rsidRDefault="000B6C6D" w:rsidP="002D369B">
            <w:pPr>
              <w:rPr>
                <w:b/>
                <w:lang w:val="es-CO"/>
              </w:rPr>
            </w:pPr>
            <w:r w:rsidRPr="00131BB2">
              <w:rPr>
                <w:b/>
                <w:lang w:val="es-CO"/>
              </w:rPr>
              <w:t xml:space="preserve">Criterio de evaluación </w:t>
            </w:r>
            <w:r w:rsidR="00196D86" w:rsidRPr="00131BB2">
              <w:rPr>
                <w:b/>
                <w:lang w:val="es-CO"/>
              </w:rPr>
              <w:t>8(a)(</w:t>
            </w:r>
            <w:r w:rsidR="00736B35" w:rsidRPr="00131BB2">
              <w:rPr>
                <w:b/>
                <w:lang w:val="es-CO"/>
              </w:rPr>
              <w:t>d):</w:t>
            </w:r>
          </w:p>
          <w:p w14:paraId="0D528568" w14:textId="17686A01" w:rsidR="00736B35" w:rsidRPr="00131BB2" w:rsidRDefault="00924056" w:rsidP="002D369B">
            <w:pPr>
              <w:rPr>
                <w:lang w:val="es-CO"/>
              </w:rPr>
            </w:pPr>
            <w:r w:rsidRPr="00131BB2">
              <w:rPr>
                <w:lang w:val="es-CO"/>
              </w:rPr>
              <w:t>Una estrategia bien integrada con otras medidas que apuntan a desarrollar las capacidades de actores clave involucrados en la contratación pública</w:t>
            </w:r>
            <w:r w:rsidR="00736B35" w:rsidRPr="00131BB2">
              <w:rPr>
                <w:lang w:val="es-CO"/>
              </w:rPr>
              <w:t>.</w:t>
            </w:r>
          </w:p>
        </w:tc>
      </w:tr>
      <w:tr w:rsidR="00B651BD" w:rsidRPr="00131BB2" w14:paraId="4A6EB895" w14:textId="77777777" w:rsidTr="00ED45EE">
        <w:trPr>
          <w:trHeight w:val="366"/>
        </w:trPr>
        <w:tc>
          <w:tcPr>
            <w:tcW w:w="5000" w:type="pct"/>
          </w:tcPr>
          <w:p w14:paraId="77065EC6" w14:textId="739C00A8" w:rsidR="00B651BD" w:rsidRPr="00131BB2" w:rsidRDefault="00B651BD" w:rsidP="00ED45EE">
            <w:pPr>
              <w:rPr>
                <w:lang w:val="es-CO"/>
              </w:rPr>
            </w:pPr>
            <w:r w:rsidRPr="00131BB2">
              <w:rPr>
                <w:b/>
                <w:lang w:val="es-CO"/>
              </w:rPr>
              <w:t>Conclusión</w:t>
            </w:r>
            <w:r w:rsidRPr="00131BB2">
              <w:rPr>
                <w:lang w:val="es-CO"/>
              </w:rPr>
              <w:t xml:space="preserve">: </w:t>
            </w:r>
            <w:sdt>
              <w:sdtPr>
                <w:rPr>
                  <w:lang w:val="es-CO"/>
                </w:rPr>
                <w:alias w:val="Conclusion"/>
                <w:tag w:val="Conclusion"/>
                <w:id w:val="560592285"/>
                <w:placeholder>
                  <w:docPart w:val="2B918B6233C247DEB8C54B937C75AD55"/>
                </w:placeholder>
                <w:showingPlcHdr/>
                <w:dropDownList>
                  <w:listItem w:value="Choose an item."/>
                  <w:listItem w:displayText="Brecha de alto riesgo + bandera roja" w:value="Brecha de alto riesgo + bandera roja"/>
                  <w:listItem w:displayText="Brecha de alto riesgo" w:value="Brecha de alto riesgo"/>
                  <w:listItem w:displayText="Brecha de riesgo medio" w:value="Brecha de riesgo medio"/>
                  <w:listItem w:displayText="Brecha de bajo riesgo" w:value="Brecha de bajo riesgo"/>
                  <w:listItem w:displayText="Sin brecha" w:value="Sin brecha"/>
                </w:dropDownList>
              </w:sdtPr>
              <w:sdtEndPr/>
              <w:sdtContent>
                <w:r w:rsidR="00F3549F" w:rsidRPr="00131BB2">
                  <w:rPr>
                    <w:rStyle w:val="PlaceholderText"/>
                    <w:lang w:val="es-CO"/>
                  </w:rPr>
                  <w:t>Choose an item.</w:t>
                </w:r>
              </w:sdtContent>
            </w:sdt>
          </w:p>
        </w:tc>
      </w:tr>
      <w:tr w:rsidR="00736B35" w:rsidRPr="00131BB2" w14:paraId="2B4CB346" w14:textId="77777777" w:rsidTr="00736B35">
        <w:trPr>
          <w:trHeight w:val="526"/>
        </w:trPr>
        <w:tc>
          <w:tcPr>
            <w:tcW w:w="5000" w:type="pct"/>
          </w:tcPr>
          <w:p w14:paraId="3DC435B2" w14:textId="26037FD8" w:rsidR="00736B35" w:rsidRPr="00131BB2" w:rsidRDefault="000B6C6D" w:rsidP="004631DE">
            <w:pPr>
              <w:jc w:val="left"/>
              <w:rPr>
                <w:bCs/>
                <w:lang w:val="es-CO"/>
              </w:rPr>
            </w:pPr>
            <w:r w:rsidRPr="00131BB2">
              <w:rPr>
                <w:b/>
                <w:lang w:val="es-CO"/>
              </w:rPr>
              <w:t>Análisis cualitativo</w:t>
            </w:r>
            <w:r w:rsidR="00F47E0B" w:rsidRPr="00131BB2">
              <w:rPr>
                <w:b/>
                <w:lang w:val="es-CO"/>
              </w:rPr>
              <w:br/>
            </w:r>
          </w:p>
        </w:tc>
      </w:tr>
      <w:tr w:rsidR="00736B35" w:rsidRPr="00131BB2" w14:paraId="6A8DAA23" w14:textId="77777777" w:rsidTr="00736B35">
        <w:trPr>
          <w:trHeight w:val="526"/>
        </w:trPr>
        <w:tc>
          <w:tcPr>
            <w:tcW w:w="5000" w:type="pct"/>
          </w:tcPr>
          <w:p w14:paraId="54C6D2B1" w14:textId="5648C5FB" w:rsidR="00736B35" w:rsidRPr="00131BB2" w:rsidRDefault="000B6C6D" w:rsidP="004631DE">
            <w:pPr>
              <w:jc w:val="left"/>
              <w:rPr>
                <w:bCs/>
                <w:lang w:val="es-CO"/>
              </w:rPr>
            </w:pPr>
            <w:r w:rsidRPr="00131BB2">
              <w:rPr>
                <w:b/>
                <w:lang w:val="es-CO"/>
              </w:rPr>
              <w:t>Análisis de brechas</w:t>
            </w:r>
            <w:r w:rsidR="00F47E0B" w:rsidRPr="00131BB2">
              <w:rPr>
                <w:b/>
                <w:lang w:val="es-CO"/>
              </w:rPr>
              <w:br/>
            </w:r>
          </w:p>
        </w:tc>
      </w:tr>
      <w:tr w:rsidR="00736B35" w:rsidRPr="00131BB2" w14:paraId="0389AE4F" w14:textId="77777777" w:rsidTr="00736B35">
        <w:trPr>
          <w:trHeight w:val="526"/>
        </w:trPr>
        <w:tc>
          <w:tcPr>
            <w:tcW w:w="5000" w:type="pct"/>
          </w:tcPr>
          <w:p w14:paraId="3A87B724" w14:textId="26B08E3A" w:rsidR="00736B35" w:rsidRPr="00131BB2" w:rsidRDefault="000B6C6D" w:rsidP="004631DE">
            <w:pPr>
              <w:jc w:val="left"/>
              <w:rPr>
                <w:bCs/>
                <w:lang w:val="es-CO"/>
              </w:rPr>
            </w:pPr>
            <w:r w:rsidRPr="00131BB2">
              <w:rPr>
                <w:b/>
                <w:lang w:val="es-CO"/>
              </w:rPr>
              <w:t>Recomendaciones</w:t>
            </w:r>
            <w:r w:rsidR="00F47E0B" w:rsidRPr="00131BB2">
              <w:rPr>
                <w:b/>
                <w:lang w:val="es-CO"/>
              </w:rPr>
              <w:br/>
            </w:r>
          </w:p>
        </w:tc>
      </w:tr>
      <w:tr w:rsidR="002D369B" w:rsidRPr="002954F6" w14:paraId="73030FA5" w14:textId="77777777" w:rsidTr="00736B35">
        <w:trPr>
          <w:trHeight w:val="527"/>
        </w:trPr>
        <w:tc>
          <w:tcPr>
            <w:tcW w:w="5000" w:type="pct"/>
            <w:shd w:val="clear" w:color="auto" w:fill="49F1C1" w:themeFill="accent2" w:themeFillTint="99"/>
          </w:tcPr>
          <w:p w14:paraId="500A6DE9" w14:textId="679B75CD" w:rsidR="002D369B" w:rsidRPr="00131BB2" w:rsidRDefault="000B6C6D" w:rsidP="002D369B">
            <w:pPr>
              <w:jc w:val="center"/>
              <w:rPr>
                <w:b/>
                <w:lang w:val="es-CO"/>
              </w:rPr>
            </w:pPr>
            <w:r w:rsidRPr="00131BB2">
              <w:rPr>
                <w:b/>
                <w:lang w:val="es-CO"/>
              </w:rPr>
              <w:t>Subindicador</w:t>
            </w:r>
            <w:r w:rsidR="002D369B" w:rsidRPr="00131BB2">
              <w:rPr>
                <w:b/>
                <w:lang w:val="es-CO"/>
              </w:rPr>
              <w:t xml:space="preserve"> 8(b) </w:t>
            </w:r>
          </w:p>
          <w:p w14:paraId="7B3E8890" w14:textId="6C8933CE" w:rsidR="008D34AE" w:rsidRPr="00131BB2" w:rsidRDefault="00924056" w:rsidP="002D369B">
            <w:pPr>
              <w:tabs>
                <w:tab w:val="left" w:pos="1217"/>
              </w:tabs>
              <w:spacing w:line="0" w:lineRule="atLeast"/>
              <w:jc w:val="center"/>
              <w:rPr>
                <w:b/>
                <w:lang w:val="es-CO"/>
              </w:rPr>
            </w:pPr>
            <w:r w:rsidRPr="00131BB2">
              <w:rPr>
                <w:b/>
                <w:lang w:val="es-CO"/>
              </w:rPr>
              <w:t>Reconocimiento de la contratación pública como una profesión</w:t>
            </w:r>
          </w:p>
          <w:p w14:paraId="3B277011" w14:textId="0A843324" w:rsidR="002D369B" w:rsidRPr="00131BB2" w:rsidRDefault="00924056" w:rsidP="002D369B">
            <w:pPr>
              <w:tabs>
                <w:tab w:val="left" w:pos="1217"/>
              </w:tabs>
              <w:spacing w:line="0" w:lineRule="atLeast"/>
              <w:jc w:val="center"/>
              <w:rPr>
                <w:lang w:val="es-CO"/>
              </w:rPr>
            </w:pPr>
            <w:r w:rsidRPr="00131BB2">
              <w:rPr>
                <w:lang w:val="es-CO"/>
              </w:rPr>
              <w:t>La administración pública del país reconoce a la contratación como una profesión</w:t>
            </w:r>
            <w:r w:rsidR="008D34AE" w:rsidRPr="00131BB2">
              <w:rPr>
                <w:lang w:val="es-CO"/>
              </w:rPr>
              <w:t>:</w:t>
            </w:r>
          </w:p>
        </w:tc>
      </w:tr>
      <w:tr w:rsidR="00736B35" w:rsidRPr="002954F6" w14:paraId="2B01240A" w14:textId="77777777" w:rsidTr="00736B35">
        <w:trPr>
          <w:trHeight w:val="299"/>
        </w:trPr>
        <w:tc>
          <w:tcPr>
            <w:tcW w:w="5000" w:type="pct"/>
            <w:shd w:val="clear" w:color="auto" w:fill="C2FAEA" w:themeFill="accent2" w:themeFillTint="33"/>
          </w:tcPr>
          <w:p w14:paraId="32F94C9E" w14:textId="23C46433" w:rsidR="00736B35" w:rsidRPr="00131BB2" w:rsidRDefault="000B6C6D" w:rsidP="002D369B">
            <w:pPr>
              <w:rPr>
                <w:b/>
                <w:lang w:val="es-CO"/>
              </w:rPr>
            </w:pPr>
            <w:r w:rsidRPr="00131BB2">
              <w:rPr>
                <w:b/>
                <w:lang w:val="es-CO"/>
              </w:rPr>
              <w:t xml:space="preserve">Criterio de evaluación </w:t>
            </w:r>
            <w:r w:rsidR="00196D86" w:rsidRPr="00131BB2">
              <w:rPr>
                <w:b/>
                <w:lang w:val="es-CO"/>
              </w:rPr>
              <w:t>8(b)(</w:t>
            </w:r>
            <w:r w:rsidR="00736B35" w:rsidRPr="00131BB2">
              <w:rPr>
                <w:b/>
                <w:lang w:val="es-CO"/>
              </w:rPr>
              <w:t>a):</w:t>
            </w:r>
          </w:p>
          <w:p w14:paraId="20FD2856" w14:textId="58087410" w:rsidR="00736B35" w:rsidRPr="00131BB2" w:rsidRDefault="00924056" w:rsidP="002D369B">
            <w:pPr>
              <w:rPr>
                <w:b/>
                <w:lang w:val="es-CO"/>
              </w:rPr>
            </w:pPr>
            <w:r w:rsidRPr="00131BB2">
              <w:rPr>
                <w:lang w:val="es-CO"/>
              </w:rPr>
              <w:t xml:space="preserve">La contratación se reconoce como una función específica y los puestos de contratación se </w:t>
            </w:r>
            <w:r w:rsidR="00DE7DF5">
              <w:rPr>
                <w:lang w:val="es-CO"/>
              </w:rPr>
              <w:t>encuentran</w:t>
            </w:r>
            <w:r w:rsidRPr="00131BB2">
              <w:rPr>
                <w:lang w:val="es-CO"/>
              </w:rPr>
              <w:t xml:space="preserve"> definidos en diferentes niveles profesionales, con descripciones de carrera, y la especificación de las calificaciones y habilidades requeridas</w:t>
            </w:r>
            <w:r w:rsidR="00736B35" w:rsidRPr="00131BB2">
              <w:rPr>
                <w:lang w:val="es-CO"/>
              </w:rPr>
              <w:t>.</w:t>
            </w:r>
          </w:p>
        </w:tc>
      </w:tr>
      <w:tr w:rsidR="00B651BD" w:rsidRPr="00131BB2" w14:paraId="07D025F6" w14:textId="77777777" w:rsidTr="00ED45EE">
        <w:trPr>
          <w:trHeight w:val="366"/>
        </w:trPr>
        <w:tc>
          <w:tcPr>
            <w:tcW w:w="5000" w:type="pct"/>
          </w:tcPr>
          <w:p w14:paraId="666690DC" w14:textId="268F3A86" w:rsidR="00B651BD" w:rsidRPr="00131BB2" w:rsidRDefault="00B651BD" w:rsidP="00ED45EE">
            <w:pPr>
              <w:rPr>
                <w:lang w:val="es-CO"/>
              </w:rPr>
            </w:pPr>
            <w:r w:rsidRPr="00131BB2">
              <w:rPr>
                <w:b/>
                <w:lang w:val="es-CO"/>
              </w:rPr>
              <w:t>Conclusión</w:t>
            </w:r>
            <w:r w:rsidRPr="00131BB2">
              <w:rPr>
                <w:lang w:val="es-CO"/>
              </w:rPr>
              <w:t xml:space="preserve">: </w:t>
            </w:r>
            <w:sdt>
              <w:sdtPr>
                <w:rPr>
                  <w:lang w:val="es-CO"/>
                </w:rPr>
                <w:alias w:val="Conclusion"/>
                <w:tag w:val="Conclusion"/>
                <w:id w:val="1784307159"/>
                <w:placeholder>
                  <w:docPart w:val="D5EB5113C70642638A1D007433581EBD"/>
                </w:placeholder>
                <w:showingPlcHdr/>
                <w:dropDownList>
                  <w:listItem w:value="Choose an item."/>
                  <w:listItem w:displayText="Brecha de alto riesgo + bandera roja" w:value="Brecha de alto riesgo + bandera roja"/>
                  <w:listItem w:displayText="Brecha de alto riesgo" w:value="Brecha de alto riesgo"/>
                  <w:listItem w:displayText="Brecha de riesgo medio" w:value="Brecha de riesgo medio"/>
                  <w:listItem w:displayText="Brecha de bajo riesgo" w:value="Brecha de bajo riesgo"/>
                  <w:listItem w:displayText="Sin brecha" w:value="Sin brecha"/>
                </w:dropDownList>
              </w:sdtPr>
              <w:sdtEndPr/>
              <w:sdtContent>
                <w:r w:rsidR="00F3549F" w:rsidRPr="00131BB2">
                  <w:rPr>
                    <w:rStyle w:val="PlaceholderText"/>
                    <w:lang w:val="es-CO"/>
                  </w:rPr>
                  <w:t>Choose an item.</w:t>
                </w:r>
              </w:sdtContent>
            </w:sdt>
          </w:p>
        </w:tc>
      </w:tr>
      <w:tr w:rsidR="00736B35" w:rsidRPr="00131BB2" w14:paraId="2111A8DD" w14:textId="77777777" w:rsidTr="00736B35">
        <w:trPr>
          <w:trHeight w:val="770"/>
        </w:trPr>
        <w:tc>
          <w:tcPr>
            <w:tcW w:w="5000" w:type="pct"/>
          </w:tcPr>
          <w:p w14:paraId="11AC7BAF" w14:textId="412A8B1D" w:rsidR="00736B35" w:rsidRPr="00131BB2" w:rsidRDefault="000B6C6D" w:rsidP="004631DE">
            <w:pPr>
              <w:jc w:val="left"/>
              <w:rPr>
                <w:bCs/>
                <w:lang w:val="es-CO"/>
              </w:rPr>
            </w:pPr>
            <w:r w:rsidRPr="00131BB2">
              <w:rPr>
                <w:b/>
                <w:lang w:val="es-CO"/>
              </w:rPr>
              <w:t>Análisis cualitativo</w:t>
            </w:r>
            <w:r w:rsidR="00F47E0B" w:rsidRPr="00131BB2">
              <w:rPr>
                <w:b/>
                <w:lang w:val="es-CO"/>
              </w:rPr>
              <w:br/>
            </w:r>
          </w:p>
        </w:tc>
      </w:tr>
      <w:tr w:rsidR="00736B35" w:rsidRPr="00131BB2" w14:paraId="06E0F13C" w14:textId="77777777" w:rsidTr="00736B35">
        <w:trPr>
          <w:trHeight w:val="856"/>
        </w:trPr>
        <w:tc>
          <w:tcPr>
            <w:tcW w:w="5000" w:type="pct"/>
          </w:tcPr>
          <w:p w14:paraId="32E4997C" w14:textId="7C6EE222" w:rsidR="00736B35" w:rsidRPr="00131BB2" w:rsidRDefault="000B6C6D" w:rsidP="004631DE">
            <w:pPr>
              <w:jc w:val="left"/>
              <w:rPr>
                <w:bCs/>
                <w:lang w:val="es-CO"/>
              </w:rPr>
            </w:pPr>
            <w:r w:rsidRPr="00131BB2">
              <w:rPr>
                <w:b/>
                <w:lang w:val="es-CO"/>
              </w:rPr>
              <w:t>Análisis de brechas</w:t>
            </w:r>
            <w:r w:rsidR="00F47E0B" w:rsidRPr="00131BB2">
              <w:rPr>
                <w:b/>
                <w:lang w:val="es-CO"/>
              </w:rPr>
              <w:br/>
            </w:r>
          </w:p>
        </w:tc>
      </w:tr>
      <w:tr w:rsidR="00736B35" w:rsidRPr="00131BB2" w14:paraId="667AA48B" w14:textId="77777777" w:rsidTr="00736B35">
        <w:trPr>
          <w:trHeight w:val="526"/>
        </w:trPr>
        <w:tc>
          <w:tcPr>
            <w:tcW w:w="5000" w:type="pct"/>
          </w:tcPr>
          <w:p w14:paraId="6F3F3254" w14:textId="20834CAB" w:rsidR="00736B35" w:rsidRPr="00131BB2" w:rsidRDefault="000B6C6D" w:rsidP="004631DE">
            <w:pPr>
              <w:jc w:val="left"/>
              <w:rPr>
                <w:bCs/>
                <w:lang w:val="es-CO"/>
              </w:rPr>
            </w:pPr>
            <w:r w:rsidRPr="00131BB2">
              <w:rPr>
                <w:b/>
                <w:lang w:val="es-CO"/>
              </w:rPr>
              <w:t>Recomendaciones</w:t>
            </w:r>
            <w:r w:rsidR="00F47E0B" w:rsidRPr="00131BB2">
              <w:rPr>
                <w:b/>
                <w:lang w:val="es-CO"/>
              </w:rPr>
              <w:br/>
            </w:r>
          </w:p>
        </w:tc>
      </w:tr>
      <w:tr w:rsidR="00736B35" w:rsidRPr="002954F6" w14:paraId="2825AA61" w14:textId="77777777" w:rsidTr="00736B35">
        <w:trPr>
          <w:trHeight w:val="526"/>
        </w:trPr>
        <w:tc>
          <w:tcPr>
            <w:tcW w:w="5000" w:type="pct"/>
            <w:shd w:val="clear" w:color="auto" w:fill="C2FAEA" w:themeFill="accent2" w:themeFillTint="33"/>
          </w:tcPr>
          <w:p w14:paraId="565D0E53" w14:textId="0CDA84D6" w:rsidR="00736B35" w:rsidRPr="00131BB2" w:rsidRDefault="000B6C6D" w:rsidP="002D369B">
            <w:pPr>
              <w:rPr>
                <w:b/>
                <w:lang w:val="es-CO"/>
              </w:rPr>
            </w:pPr>
            <w:r w:rsidRPr="00131BB2">
              <w:rPr>
                <w:b/>
                <w:lang w:val="es-CO"/>
              </w:rPr>
              <w:t xml:space="preserve">Criterio de evaluación </w:t>
            </w:r>
            <w:r w:rsidR="00196D86" w:rsidRPr="00131BB2">
              <w:rPr>
                <w:b/>
                <w:lang w:val="es-CO"/>
              </w:rPr>
              <w:t>8(b)(</w:t>
            </w:r>
            <w:r w:rsidR="00736B35" w:rsidRPr="00131BB2">
              <w:rPr>
                <w:b/>
                <w:lang w:val="es-CO"/>
              </w:rPr>
              <w:t>b):</w:t>
            </w:r>
          </w:p>
          <w:p w14:paraId="4AFB5CD8" w14:textId="56B539B2" w:rsidR="00736B35" w:rsidRPr="00131BB2" w:rsidRDefault="00924056" w:rsidP="002D369B">
            <w:pPr>
              <w:rPr>
                <w:b/>
                <w:lang w:val="es-CO"/>
              </w:rPr>
            </w:pPr>
            <w:r w:rsidRPr="00131BB2">
              <w:rPr>
                <w:lang w:val="es-CO"/>
              </w:rPr>
              <w:t>Los nombramientos y promociones son competitivos y se basan en las calificaciones y certificaciones profesionales</w:t>
            </w:r>
            <w:r w:rsidR="00736B35" w:rsidRPr="00131BB2">
              <w:rPr>
                <w:lang w:val="es-CO"/>
              </w:rPr>
              <w:t>.</w:t>
            </w:r>
          </w:p>
        </w:tc>
      </w:tr>
      <w:tr w:rsidR="00B651BD" w:rsidRPr="00131BB2" w14:paraId="0DA8557A" w14:textId="77777777" w:rsidTr="00ED45EE">
        <w:trPr>
          <w:trHeight w:val="366"/>
        </w:trPr>
        <w:tc>
          <w:tcPr>
            <w:tcW w:w="5000" w:type="pct"/>
          </w:tcPr>
          <w:p w14:paraId="084657F0" w14:textId="0E5DBB79" w:rsidR="00B651BD" w:rsidRPr="00131BB2" w:rsidRDefault="00B651BD" w:rsidP="00ED45EE">
            <w:pPr>
              <w:rPr>
                <w:lang w:val="es-CO"/>
              </w:rPr>
            </w:pPr>
            <w:r w:rsidRPr="00131BB2">
              <w:rPr>
                <w:b/>
                <w:lang w:val="es-CO"/>
              </w:rPr>
              <w:t>Conclusión</w:t>
            </w:r>
            <w:r w:rsidRPr="00131BB2">
              <w:rPr>
                <w:lang w:val="es-CO"/>
              </w:rPr>
              <w:t xml:space="preserve">: </w:t>
            </w:r>
            <w:sdt>
              <w:sdtPr>
                <w:rPr>
                  <w:lang w:val="es-CO"/>
                </w:rPr>
                <w:alias w:val="Conclusion"/>
                <w:tag w:val="Conclusion"/>
                <w:id w:val="-924488647"/>
                <w:placeholder>
                  <w:docPart w:val="7282F123D31F4624BA5D264A3CD45947"/>
                </w:placeholder>
                <w:showingPlcHdr/>
                <w:dropDownList>
                  <w:listItem w:value="Choose an item."/>
                  <w:listItem w:displayText="Brecha de alto riesgo + bandera roja" w:value="Brecha de alto riesgo + bandera roja"/>
                  <w:listItem w:displayText="Brecha de alto riesgo" w:value="Brecha de alto riesgo"/>
                  <w:listItem w:displayText="Brecha de riesgo medio" w:value="Brecha de riesgo medio"/>
                  <w:listItem w:displayText="Brecha de bajo riesgo" w:value="Brecha de bajo riesgo"/>
                  <w:listItem w:displayText="Sin brecha" w:value="Sin brecha"/>
                </w:dropDownList>
              </w:sdtPr>
              <w:sdtEndPr/>
              <w:sdtContent>
                <w:r w:rsidR="00F3549F" w:rsidRPr="00131BB2">
                  <w:rPr>
                    <w:rStyle w:val="PlaceholderText"/>
                    <w:lang w:val="es-CO"/>
                  </w:rPr>
                  <w:t>Choose an item.</w:t>
                </w:r>
              </w:sdtContent>
            </w:sdt>
          </w:p>
        </w:tc>
      </w:tr>
      <w:tr w:rsidR="00736B35" w:rsidRPr="00131BB2" w14:paraId="5C4209A1" w14:textId="77777777" w:rsidTr="00736B35">
        <w:trPr>
          <w:trHeight w:val="526"/>
        </w:trPr>
        <w:tc>
          <w:tcPr>
            <w:tcW w:w="5000" w:type="pct"/>
          </w:tcPr>
          <w:p w14:paraId="563577CE" w14:textId="1EF619D0" w:rsidR="00736B35" w:rsidRPr="00131BB2" w:rsidRDefault="000B6C6D" w:rsidP="004631DE">
            <w:pPr>
              <w:jc w:val="left"/>
              <w:rPr>
                <w:bCs/>
                <w:lang w:val="es-CO"/>
              </w:rPr>
            </w:pPr>
            <w:r w:rsidRPr="00131BB2">
              <w:rPr>
                <w:b/>
                <w:lang w:val="es-CO"/>
              </w:rPr>
              <w:t>Análisis cualitativo</w:t>
            </w:r>
            <w:r w:rsidR="00F47E0B" w:rsidRPr="00131BB2">
              <w:rPr>
                <w:b/>
                <w:lang w:val="es-CO"/>
              </w:rPr>
              <w:br/>
            </w:r>
          </w:p>
        </w:tc>
      </w:tr>
      <w:tr w:rsidR="00736B35" w:rsidRPr="00131BB2" w14:paraId="1E79F1CE" w14:textId="77777777" w:rsidTr="00736B35">
        <w:trPr>
          <w:trHeight w:val="526"/>
        </w:trPr>
        <w:tc>
          <w:tcPr>
            <w:tcW w:w="5000" w:type="pct"/>
          </w:tcPr>
          <w:p w14:paraId="7B8AFF88" w14:textId="262A8D8D" w:rsidR="00736B35" w:rsidRPr="00131BB2" w:rsidRDefault="000B6C6D" w:rsidP="004631DE">
            <w:pPr>
              <w:jc w:val="left"/>
              <w:rPr>
                <w:bCs/>
                <w:lang w:val="es-CO"/>
              </w:rPr>
            </w:pPr>
            <w:r w:rsidRPr="00131BB2">
              <w:rPr>
                <w:b/>
                <w:lang w:val="es-CO"/>
              </w:rPr>
              <w:t>Análisis de brechas</w:t>
            </w:r>
            <w:r w:rsidR="00F47E0B" w:rsidRPr="00131BB2">
              <w:rPr>
                <w:b/>
                <w:lang w:val="es-CO"/>
              </w:rPr>
              <w:br/>
            </w:r>
          </w:p>
        </w:tc>
      </w:tr>
      <w:tr w:rsidR="00736B35" w:rsidRPr="00131BB2" w14:paraId="22EA8FC1" w14:textId="77777777" w:rsidTr="00736B35">
        <w:trPr>
          <w:trHeight w:val="526"/>
        </w:trPr>
        <w:tc>
          <w:tcPr>
            <w:tcW w:w="5000" w:type="pct"/>
          </w:tcPr>
          <w:p w14:paraId="366384CD" w14:textId="762617B4" w:rsidR="00736B35" w:rsidRPr="00131BB2" w:rsidRDefault="000B6C6D" w:rsidP="004631DE">
            <w:pPr>
              <w:jc w:val="left"/>
              <w:rPr>
                <w:bCs/>
                <w:lang w:val="es-CO"/>
              </w:rPr>
            </w:pPr>
            <w:r w:rsidRPr="00131BB2">
              <w:rPr>
                <w:b/>
                <w:lang w:val="es-CO"/>
              </w:rPr>
              <w:lastRenderedPageBreak/>
              <w:t>Recomendaciones</w:t>
            </w:r>
            <w:r w:rsidR="00F47E0B" w:rsidRPr="00131BB2">
              <w:rPr>
                <w:b/>
                <w:lang w:val="es-CO"/>
              </w:rPr>
              <w:br/>
            </w:r>
          </w:p>
        </w:tc>
      </w:tr>
      <w:tr w:rsidR="00736B35" w:rsidRPr="002954F6" w14:paraId="330026A8" w14:textId="77777777" w:rsidTr="00736B35">
        <w:trPr>
          <w:trHeight w:val="526"/>
        </w:trPr>
        <w:tc>
          <w:tcPr>
            <w:tcW w:w="5000" w:type="pct"/>
            <w:shd w:val="clear" w:color="auto" w:fill="C2FAEA" w:themeFill="accent2" w:themeFillTint="33"/>
          </w:tcPr>
          <w:p w14:paraId="71792FE8" w14:textId="7015B0B9" w:rsidR="00736B35" w:rsidRPr="00131BB2" w:rsidRDefault="000B6C6D" w:rsidP="002D369B">
            <w:pPr>
              <w:rPr>
                <w:b/>
                <w:lang w:val="es-CO"/>
              </w:rPr>
            </w:pPr>
            <w:r w:rsidRPr="00131BB2">
              <w:rPr>
                <w:b/>
                <w:lang w:val="es-CO"/>
              </w:rPr>
              <w:t xml:space="preserve">Criterio de evaluación </w:t>
            </w:r>
            <w:r w:rsidR="00196D86" w:rsidRPr="00131BB2">
              <w:rPr>
                <w:b/>
                <w:lang w:val="es-CO"/>
              </w:rPr>
              <w:t>8(b)(</w:t>
            </w:r>
            <w:r w:rsidR="00736B35" w:rsidRPr="00131BB2">
              <w:rPr>
                <w:b/>
                <w:lang w:val="es-CO"/>
              </w:rPr>
              <w:t>c):</w:t>
            </w:r>
          </w:p>
          <w:p w14:paraId="512FD4B6" w14:textId="3A614F4F" w:rsidR="00736B35" w:rsidRPr="00131BB2" w:rsidRDefault="00924056" w:rsidP="002D369B">
            <w:pPr>
              <w:rPr>
                <w:b/>
                <w:lang w:val="es-CO"/>
              </w:rPr>
            </w:pPr>
            <w:r w:rsidRPr="00131BB2">
              <w:rPr>
                <w:lang w:val="es-CO"/>
              </w:rPr>
              <w:t xml:space="preserve">El desempeño del personal se evalúa de manera regular y consistente, y se </w:t>
            </w:r>
            <w:r w:rsidR="00C14F2B">
              <w:rPr>
                <w:lang w:val="es-CO"/>
              </w:rPr>
              <w:t xml:space="preserve">contempla el </w:t>
            </w:r>
            <w:r w:rsidRPr="00131BB2">
              <w:rPr>
                <w:lang w:val="es-CO"/>
              </w:rPr>
              <w:t>desarrollo</w:t>
            </w:r>
            <w:r w:rsidR="00C14F2B">
              <w:rPr>
                <w:lang w:val="es-CO"/>
              </w:rPr>
              <w:t xml:space="preserve"> del personal</w:t>
            </w:r>
            <w:r w:rsidRPr="00131BB2">
              <w:rPr>
                <w:lang w:val="es-CO"/>
              </w:rPr>
              <w:t xml:space="preserve"> y </w:t>
            </w:r>
            <w:r w:rsidR="00C14F2B">
              <w:rPr>
                <w:lang w:val="es-CO"/>
              </w:rPr>
              <w:t>su adecuada capacitación.</w:t>
            </w:r>
          </w:p>
        </w:tc>
      </w:tr>
      <w:tr w:rsidR="00B651BD" w:rsidRPr="00131BB2" w14:paraId="463B2784" w14:textId="77777777" w:rsidTr="00ED45EE">
        <w:trPr>
          <w:trHeight w:val="366"/>
        </w:trPr>
        <w:tc>
          <w:tcPr>
            <w:tcW w:w="5000" w:type="pct"/>
          </w:tcPr>
          <w:p w14:paraId="742B8FDE" w14:textId="6471E7E8" w:rsidR="00B651BD" w:rsidRPr="00131BB2" w:rsidRDefault="00B651BD" w:rsidP="00ED45EE">
            <w:pPr>
              <w:rPr>
                <w:lang w:val="es-CO"/>
              </w:rPr>
            </w:pPr>
            <w:r w:rsidRPr="00131BB2">
              <w:rPr>
                <w:b/>
                <w:lang w:val="es-CO"/>
              </w:rPr>
              <w:t>Conclusión</w:t>
            </w:r>
            <w:r w:rsidRPr="00131BB2">
              <w:rPr>
                <w:lang w:val="es-CO"/>
              </w:rPr>
              <w:t xml:space="preserve">: </w:t>
            </w:r>
            <w:sdt>
              <w:sdtPr>
                <w:rPr>
                  <w:lang w:val="es-CO"/>
                </w:rPr>
                <w:alias w:val="Conclusion"/>
                <w:tag w:val="Conclusion"/>
                <w:id w:val="616646338"/>
                <w:placeholder>
                  <w:docPart w:val="C77A7E3F1D47421BA58EE58043DF2616"/>
                </w:placeholder>
                <w:showingPlcHdr/>
                <w:dropDownList>
                  <w:listItem w:value="Choose an item."/>
                  <w:listItem w:displayText="Brecha de alto riesgo + bandera roja" w:value="Brecha de alto riesgo + bandera roja"/>
                  <w:listItem w:displayText="Brecha de alto riesgo" w:value="Brecha de alto riesgo"/>
                  <w:listItem w:displayText="Brecha de riesgo medio" w:value="Brecha de riesgo medio"/>
                  <w:listItem w:displayText="Brecha de bajo riesgo" w:value="Brecha de bajo riesgo"/>
                  <w:listItem w:displayText="Sin brecha" w:value="Sin brecha"/>
                </w:dropDownList>
              </w:sdtPr>
              <w:sdtEndPr/>
              <w:sdtContent>
                <w:r w:rsidR="00F3549F" w:rsidRPr="00131BB2">
                  <w:rPr>
                    <w:rStyle w:val="PlaceholderText"/>
                    <w:lang w:val="es-CO"/>
                  </w:rPr>
                  <w:t>Choose an item.</w:t>
                </w:r>
              </w:sdtContent>
            </w:sdt>
          </w:p>
        </w:tc>
      </w:tr>
      <w:tr w:rsidR="00736B35" w:rsidRPr="00131BB2" w14:paraId="492E7496" w14:textId="77777777" w:rsidTr="00736B35">
        <w:trPr>
          <w:trHeight w:val="526"/>
        </w:trPr>
        <w:tc>
          <w:tcPr>
            <w:tcW w:w="5000" w:type="pct"/>
          </w:tcPr>
          <w:p w14:paraId="37B5814F" w14:textId="344B9D36" w:rsidR="00736B35" w:rsidRPr="00131BB2" w:rsidRDefault="000B6C6D" w:rsidP="004631DE">
            <w:pPr>
              <w:jc w:val="left"/>
              <w:rPr>
                <w:bCs/>
                <w:lang w:val="es-CO"/>
              </w:rPr>
            </w:pPr>
            <w:r w:rsidRPr="00131BB2">
              <w:rPr>
                <w:b/>
                <w:lang w:val="es-CO"/>
              </w:rPr>
              <w:t>Análisis cualitativo</w:t>
            </w:r>
            <w:r w:rsidR="00F47E0B" w:rsidRPr="00131BB2">
              <w:rPr>
                <w:b/>
                <w:lang w:val="es-CO"/>
              </w:rPr>
              <w:br/>
            </w:r>
          </w:p>
        </w:tc>
      </w:tr>
      <w:tr w:rsidR="00736B35" w:rsidRPr="00131BB2" w14:paraId="5098441D" w14:textId="77777777" w:rsidTr="00736B35">
        <w:trPr>
          <w:trHeight w:val="526"/>
        </w:trPr>
        <w:tc>
          <w:tcPr>
            <w:tcW w:w="5000" w:type="pct"/>
          </w:tcPr>
          <w:p w14:paraId="0B18C708" w14:textId="3A89771C" w:rsidR="00736B35" w:rsidRPr="00131BB2" w:rsidRDefault="000B6C6D" w:rsidP="004631DE">
            <w:pPr>
              <w:jc w:val="left"/>
              <w:rPr>
                <w:bCs/>
                <w:lang w:val="es-CO"/>
              </w:rPr>
            </w:pPr>
            <w:r w:rsidRPr="00131BB2">
              <w:rPr>
                <w:b/>
                <w:lang w:val="es-CO"/>
              </w:rPr>
              <w:t>Análisis de brechas</w:t>
            </w:r>
            <w:r w:rsidR="00F47E0B" w:rsidRPr="00131BB2">
              <w:rPr>
                <w:b/>
                <w:lang w:val="es-CO"/>
              </w:rPr>
              <w:br/>
            </w:r>
          </w:p>
        </w:tc>
      </w:tr>
      <w:tr w:rsidR="00736B35" w:rsidRPr="00131BB2" w14:paraId="54071548" w14:textId="77777777" w:rsidTr="00736B35">
        <w:trPr>
          <w:trHeight w:val="526"/>
        </w:trPr>
        <w:tc>
          <w:tcPr>
            <w:tcW w:w="5000" w:type="pct"/>
          </w:tcPr>
          <w:p w14:paraId="6CAA157C" w14:textId="5B3EA005" w:rsidR="00736B35" w:rsidRPr="00131BB2" w:rsidRDefault="000B6C6D" w:rsidP="004631DE">
            <w:pPr>
              <w:jc w:val="left"/>
              <w:rPr>
                <w:bCs/>
                <w:lang w:val="es-CO"/>
              </w:rPr>
            </w:pPr>
            <w:r w:rsidRPr="00131BB2">
              <w:rPr>
                <w:b/>
                <w:lang w:val="es-CO"/>
              </w:rPr>
              <w:t>Recomendaciones</w:t>
            </w:r>
            <w:r w:rsidR="00F47E0B" w:rsidRPr="00131BB2">
              <w:rPr>
                <w:b/>
                <w:lang w:val="es-CO"/>
              </w:rPr>
              <w:br/>
            </w:r>
          </w:p>
        </w:tc>
      </w:tr>
      <w:tr w:rsidR="008D34AE" w:rsidRPr="008D3B82" w14:paraId="59C2479D" w14:textId="77777777" w:rsidTr="00736B35">
        <w:trPr>
          <w:trHeight w:val="527"/>
        </w:trPr>
        <w:tc>
          <w:tcPr>
            <w:tcW w:w="5000" w:type="pct"/>
            <w:shd w:val="clear" w:color="auto" w:fill="49F1C1" w:themeFill="accent2" w:themeFillTint="99"/>
          </w:tcPr>
          <w:p w14:paraId="2DA09DC5" w14:textId="20584D94" w:rsidR="008D34AE" w:rsidRPr="00131BB2" w:rsidRDefault="000B6C6D" w:rsidP="008D34AE">
            <w:pPr>
              <w:jc w:val="center"/>
              <w:rPr>
                <w:b/>
                <w:lang w:val="es-CO"/>
              </w:rPr>
            </w:pPr>
            <w:r w:rsidRPr="00131BB2">
              <w:rPr>
                <w:b/>
                <w:lang w:val="es-CO"/>
              </w:rPr>
              <w:t>Subindicador</w:t>
            </w:r>
            <w:r w:rsidR="008D34AE" w:rsidRPr="00131BB2">
              <w:rPr>
                <w:b/>
                <w:lang w:val="es-CO"/>
              </w:rPr>
              <w:t xml:space="preserve"> 8(c) </w:t>
            </w:r>
          </w:p>
          <w:p w14:paraId="4AA291DA" w14:textId="75CE66CF" w:rsidR="008D34AE" w:rsidRPr="00131BB2" w:rsidRDefault="00924056" w:rsidP="008D34AE">
            <w:pPr>
              <w:tabs>
                <w:tab w:val="left" w:pos="1217"/>
              </w:tabs>
              <w:spacing w:line="0" w:lineRule="atLeast"/>
              <w:jc w:val="center"/>
              <w:rPr>
                <w:b/>
                <w:lang w:val="es-CO"/>
              </w:rPr>
            </w:pPr>
            <w:r w:rsidRPr="00131BB2">
              <w:rPr>
                <w:b/>
                <w:lang w:val="es-CO"/>
              </w:rPr>
              <w:t>Supervisión del desempeño para mejorar el sistema</w:t>
            </w:r>
          </w:p>
        </w:tc>
      </w:tr>
      <w:tr w:rsidR="00736B35" w:rsidRPr="002954F6" w14:paraId="4022BE49" w14:textId="77777777" w:rsidTr="00736B35">
        <w:trPr>
          <w:trHeight w:val="299"/>
        </w:trPr>
        <w:tc>
          <w:tcPr>
            <w:tcW w:w="5000" w:type="pct"/>
            <w:shd w:val="clear" w:color="auto" w:fill="C2FAEA" w:themeFill="accent2" w:themeFillTint="33"/>
          </w:tcPr>
          <w:p w14:paraId="40D6FEEB" w14:textId="4135C77E" w:rsidR="00736B35" w:rsidRPr="00131BB2" w:rsidRDefault="000B6C6D" w:rsidP="008D34AE">
            <w:pPr>
              <w:rPr>
                <w:b/>
                <w:lang w:val="es-CO"/>
              </w:rPr>
            </w:pPr>
            <w:r w:rsidRPr="00131BB2">
              <w:rPr>
                <w:b/>
                <w:lang w:val="es-CO"/>
              </w:rPr>
              <w:t xml:space="preserve">Criterio de evaluación </w:t>
            </w:r>
            <w:r w:rsidR="00196D86" w:rsidRPr="00131BB2">
              <w:rPr>
                <w:b/>
                <w:lang w:val="es-CO"/>
              </w:rPr>
              <w:t>8(c)(</w:t>
            </w:r>
            <w:r w:rsidR="00736B35" w:rsidRPr="00131BB2">
              <w:rPr>
                <w:b/>
                <w:lang w:val="es-CO"/>
              </w:rPr>
              <w:t>a):</w:t>
            </w:r>
          </w:p>
          <w:p w14:paraId="12FE4827" w14:textId="7F68CAAE" w:rsidR="00736B35" w:rsidRPr="00131BB2" w:rsidRDefault="00924056" w:rsidP="008D34AE">
            <w:pPr>
              <w:rPr>
                <w:b/>
                <w:lang w:val="es-CO"/>
              </w:rPr>
            </w:pPr>
            <w:r w:rsidRPr="00131BB2">
              <w:rPr>
                <w:lang w:val="es-CO"/>
              </w:rPr>
              <w:t>El país ha establecido un sistema de medición del desempeño que se enfoca en los resultados de los procesos de contratación versus el establecimiento de objetivos, y lo aplica de forma consistente</w:t>
            </w:r>
            <w:r w:rsidR="00736B35" w:rsidRPr="00131BB2">
              <w:rPr>
                <w:lang w:val="es-CO"/>
              </w:rPr>
              <w:t>.</w:t>
            </w:r>
          </w:p>
        </w:tc>
      </w:tr>
      <w:tr w:rsidR="00B651BD" w:rsidRPr="00131BB2" w14:paraId="396703A7" w14:textId="77777777" w:rsidTr="00ED45EE">
        <w:trPr>
          <w:trHeight w:val="366"/>
        </w:trPr>
        <w:tc>
          <w:tcPr>
            <w:tcW w:w="5000" w:type="pct"/>
          </w:tcPr>
          <w:p w14:paraId="4C0D684C" w14:textId="1496F662" w:rsidR="00B651BD" w:rsidRPr="00131BB2" w:rsidRDefault="00B651BD" w:rsidP="00ED45EE">
            <w:pPr>
              <w:rPr>
                <w:lang w:val="es-CO"/>
              </w:rPr>
            </w:pPr>
            <w:r w:rsidRPr="00131BB2">
              <w:rPr>
                <w:b/>
                <w:lang w:val="es-CO"/>
              </w:rPr>
              <w:t>Conclusión</w:t>
            </w:r>
            <w:r w:rsidRPr="00131BB2">
              <w:rPr>
                <w:lang w:val="es-CO"/>
              </w:rPr>
              <w:t xml:space="preserve">: </w:t>
            </w:r>
            <w:sdt>
              <w:sdtPr>
                <w:rPr>
                  <w:lang w:val="es-CO"/>
                </w:rPr>
                <w:alias w:val="Conclusion"/>
                <w:tag w:val="Conclusion"/>
                <w:id w:val="-1799831365"/>
                <w:placeholder>
                  <w:docPart w:val="C3CA3FF3588B49EDB353AC8A29032BCB"/>
                </w:placeholder>
                <w:showingPlcHdr/>
                <w:dropDownList>
                  <w:listItem w:value="Choose an item."/>
                  <w:listItem w:displayText="Brecha de alto riesgo + bandera roja" w:value="Brecha de alto riesgo + bandera roja"/>
                  <w:listItem w:displayText="Brecha de alto riesgo" w:value="Brecha de alto riesgo"/>
                  <w:listItem w:displayText="Brecha de riesgo medio" w:value="Brecha de riesgo medio"/>
                  <w:listItem w:displayText="Brecha de bajo riesgo" w:value="Brecha de bajo riesgo"/>
                  <w:listItem w:displayText="Sin brecha" w:value="Sin brecha"/>
                </w:dropDownList>
              </w:sdtPr>
              <w:sdtEndPr/>
              <w:sdtContent>
                <w:r w:rsidR="00F3549F" w:rsidRPr="00131BB2">
                  <w:rPr>
                    <w:rStyle w:val="PlaceholderText"/>
                    <w:lang w:val="es-CO"/>
                  </w:rPr>
                  <w:t>Choose an item.</w:t>
                </w:r>
              </w:sdtContent>
            </w:sdt>
          </w:p>
        </w:tc>
      </w:tr>
      <w:tr w:rsidR="00736B35" w:rsidRPr="00131BB2" w14:paraId="2E7C6FC0" w14:textId="77777777" w:rsidTr="00736B35">
        <w:trPr>
          <w:trHeight w:val="770"/>
        </w:trPr>
        <w:tc>
          <w:tcPr>
            <w:tcW w:w="5000" w:type="pct"/>
          </w:tcPr>
          <w:p w14:paraId="7E556E7B" w14:textId="018BD3BB" w:rsidR="00736B35" w:rsidRPr="00131BB2" w:rsidRDefault="000B6C6D" w:rsidP="004631DE">
            <w:pPr>
              <w:jc w:val="left"/>
              <w:rPr>
                <w:bCs/>
                <w:lang w:val="es-CO"/>
              </w:rPr>
            </w:pPr>
            <w:r w:rsidRPr="00131BB2">
              <w:rPr>
                <w:b/>
                <w:lang w:val="es-CO"/>
              </w:rPr>
              <w:t>Análisis cualitativo</w:t>
            </w:r>
            <w:r w:rsidR="00F47E0B" w:rsidRPr="00131BB2">
              <w:rPr>
                <w:b/>
                <w:lang w:val="es-CO"/>
              </w:rPr>
              <w:br/>
            </w:r>
          </w:p>
        </w:tc>
      </w:tr>
      <w:tr w:rsidR="00736B35" w:rsidRPr="00131BB2" w14:paraId="5339C937" w14:textId="77777777" w:rsidTr="00736B35">
        <w:trPr>
          <w:trHeight w:val="856"/>
        </w:trPr>
        <w:tc>
          <w:tcPr>
            <w:tcW w:w="5000" w:type="pct"/>
          </w:tcPr>
          <w:p w14:paraId="545EC85F" w14:textId="4963BEF8" w:rsidR="00736B35" w:rsidRPr="00131BB2" w:rsidRDefault="000B6C6D" w:rsidP="004631DE">
            <w:pPr>
              <w:jc w:val="left"/>
              <w:rPr>
                <w:bCs/>
                <w:lang w:val="es-CO"/>
              </w:rPr>
            </w:pPr>
            <w:r w:rsidRPr="00131BB2">
              <w:rPr>
                <w:b/>
                <w:lang w:val="es-CO"/>
              </w:rPr>
              <w:t>Análisis de brechas</w:t>
            </w:r>
            <w:r w:rsidR="00F47E0B" w:rsidRPr="00131BB2">
              <w:rPr>
                <w:b/>
                <w:lang w:val="es-CO"/>
              </w:rPr>
              <w:br/>
            </w:r>
          </w:p>
        </w:tc>
      </w:tr>
      <w:tr w:rsidR="00736B35" w:rsidRPr="00131BB2" w14:paraId="0D6BB0EA" w14:textId="77777777" w:rsidTr="00736B35">
        <w:trPr>
          <w:trHeight w:val="526"/>
        </w:trPr>
        <w:tc>
          <w:tcPr>
            <w:tcW w:w="5000" w:type="pct"/>
          </w:tcPr>
          <w:p w14:paraId="0CBB6DB0" w14:textId="5EF7A08C" w:rsidR="00736B35" w:rsidRPr="00131BB2" w:rsidRDefault="000B6C6D" w:rsidP="004631DE">
            <w:pPr>
              <w:jc w:val="left"/>
              <w:rPr>
                <w:bCs/>
                <w:lang w:val="es-CO"/>
              </w:rPr>
            </w:pPr>
            <w:r w:rsidRPr="00131BB2">
              <w:rPr>
                <w:b/>
                <w:lang w:val="es-CO"/>
              </w:rPr>
              <w:t>Recomendaciones</w:t>
            </w:r>
            <w:r w:rsidR="00F47E0B" w:rsidRPr="00131BB2">
              <w:rPr>
                <w:b/>
                <w:lang w:val="es-CO"/>
              </w:rPr>
              <w:br/>
            </w:r>
          </w:p>
        </w:tc>
      </w:tr>
      <w:tr w:rsidR="00736B35" w:rsidRPr="002954F6" w14:paraId="27901153" w14:textId="77777777" w:rsidTr="00736B35">
        <w:trPr>
          <w:trHeight w:val="526"/>
        </w:trPr>
        <w:tc>
          <w:tcPr>
            <w:tcW w:w="5000" w:type="pct"/>
            <w:shd w:val="clear" w:color="auto" w:fill="C2FAEA" w:themeFill="accent2" w:themeFillTint="33"/>
          </w:tcPr>
          <w:p w14:paraId="6B3FFF8A" w14:textId="5EA09517" w:rsidR="00736B35" w:rsidRPr="00131BB2" w:rsidRDefault="000B6C6D" w:rsidP="008D34AE">
            <w:pPr>
              <w:rPr>
                <w:b/>
                <w:lang w:val="es-CO"/>
              </w:rPr>
            </w:pPr>
            <w:r w:rsidRPr="00131BB2">
              <w:rPr>
                <w:b/>
                <w:lang w:val="es-CO"/>
              </w:rPr>
              <w:t xml:space="preserve">Criterio de evaluación </w:t>
            </w:r>
            <w:r w:rsidR="00196D86" w:rsidRPr="00131BB2">
              <w:rPr>
                <w:b/>
                <w:lang w:val="es-CO"/>
              </w:rPr>
              <w:t>8(c)(</w:t>
            </w:r>
            <w:r w:rsidR="00736B35" w:rsidRPr="00131BB2">
              <w:rPr>
                <w:b/>
                <w:lang w:val="es-CO"/>
              </w:rPr>
              <w:t>b):</w:t>
            </w:r>
          </w:p>
          <w:p w14:paraId="113B35EA" w14:textId="49B1AA29" w:rsidR="00736B35" w:rsidRPr="00131BB2" w:rsidRDefault="00C14F2B" w:rsidP="008D34AE">
            <w:pPr>
              <w:rPr>
                <w:b/>
                <w:lang w:val="es-CO"/>
              </w:rPr>
            </w:pPr>
            <w:r w:rsidRPr="00C70EE2">
              <w:rPr>
                <w:rFonts w:asciiTheme="majorHAnsi" w:hAnsiTheme="majorHAnsi" w:cstheme="majorHAnsi"/>
                <w:color w:val="3D3C3B"/>
                <w:lang w:val="fr-FR"/>
              </w:rPr>
              <w:t xml:space="preserve">La información </w:t>
            </w:r>
            <w:r w:rsidR="00DE7DF5">
              <w:rPr>
                <w:rFonts w:asciiTheme="majorHAnsi" w:hAnsiTheme="majorHAnsi" w:cstheme="majorHAnsi"/>
                <w:color w:val="3D3C3B"/>
                <w:lang w:val="fr-FR"/>
              </w:rPr>
              <w:t xml:space="preserve">del sistema de medición del desempeño </w:t>
            </w:r>
            <w:r w:rsidRPr="00C70EE2">
              <w:rPr>
                <w:rFonts w:asciiTheme="majorHAnsi" w:hAnsiTheme="majorHAnsi" w:cstheme="majorHAnsi"/>
                <w:color w:val="3D3C3B"/>
                <w:lang w:val="fr-FR"/>
              </w:rPr>
              <w:t>se utiliza para apoyar la formulación estratégica de políticas sobre contratación</w:t>
            </w:r>
            <w:r w:rsidRPr="00C70EE2">
              <w:rPr>
                <w:rFonts w:ascii="HelveticaNeueLTPro-Roman" w:hAnsi="HelveticaNeueLTPro-Roman" w:cs="HelveticaNeueLTPro-Roman"/>
                <w:color w:val="3D3C3B"/>
                <w:sz w:val="18"/>
                <w:szCs w:val="18"/>
                <w:lang w:val="fr-FR"/>
              </w:rPr>
              <w:t>.</w:t>
            </w:r>
          </w:p>
        </w:tc>
      </w:tr>
      <w:tr w:rsidR="00B651BD" w:rsidRPr="00131BB2" w14:paraId="540CC4CC" w14:textId="77777777" w:rsidTr="00ED45EE">
        <w:trPr>
          <w:trHeight w:val="366"/>
        </w:trPr>
        <w:tc>
          <w:tcPr>
            <w:tcW w:w="5000" w:type="pct"/>
          </w:tcPr>
          <w:p w14:paraId="588DD40C" w14:textId="0164C147" w:rsidR="00B651BD" w:rsidRPr="00131BB2" w:rsidRDefault="00B651BD" w:rsidP="00ED45EE">
            <w:pPr>
              <w:rPr>
                <w:lang w:val="es-CO"/>
              </w:rPr>
            </w:pPr>
            <w:r w:rsidRPr="00131BB2">
              <w:rPr>
                <w:b/>
                <w:lang w:val="es-CO"/>
              </w:rPr>
              <w:t>Conclusión</w:t>
            </w:r>
            <w:r w:rsidRPr="00131BB2">
              <w:rPr>
                <w:lang w:val="es-CO"/>
              </w:rPr>
              <w:t xml:space="preserve">: </w:t>
            </w:r>
            <w:sdt>
              <w:sdtPr>
                <w:rPr>
                  <w:lang w:val="es-CO"/>
                </w:rPr>
                <w:alias w:val="Conclusion"/>
                <w:tag w:val="Conclusion"/>
                <w:id w:val="848985319"/>
                <w:placeholder>
                  <w:docPart w:val="9AC80F60C44C44EFBA4DF9A762E9D527"/>
                </w:placeholder>
                <w:showingPlcHdr/>
                <w:dropDownList>
                  <w:listItem w:value="Choose an item."/>
                  <w:listItem w:displayText="Brecha de alto riesgo + bandera roja" w:value="Brecha de alto riesgo + bandera roja"/>
                  <w:listItem w:displayText="Brecha de alto riesgo" w:value="Brecha de alto riesgo"/>
                  <w:listItem w:displayText="Brecha de riesgo medio" w:value="Brecha de riesgo medio"/>
                  <w:listItem w:displayText="Brecha de bajo riesgo" w:value="Brecha de bajo riesgo"/>
                  <w:listItem w:displayText="Sin brecha" w:value="Sin brecha"/>
                </w:dropDownList>
              </w:sdtPr>
              <w:sdtEndPr/>
              <w:sdtContent>
                <w:r w:rsidR="00F3549F" w:rsidRPr="00131BB2">
                  <w:rPr>
                    <w:rStyle w:val="PlaceholderText"/>
                    <w:lang w:val="es-CO"/>
                  </w:rPr>
                  <w:t>Choose an item.</w:t>
                </w:r>
              </w:sdtContent>
            </w:sdt>
          </w:p>
        </w:tc>
      </w:tr>
      <w:tr w:rsidR="00736B35" w:rsidRPr="00131BB2" w14:paraId="204FACB5" w14:textId="77777777" w:rsidTr="00736B35">
        <w:trPr>
          <w:trHeight w:val="526"/>
        </w:trPr>
        <w:tc>
          <w:tcPr>
            <w:tcW w:w="5000" w:type="pct"/>
          </w:tcPr>
          <w:p w14:paraId="4CFCFBAB" w14:textId="00A370EF" w:rsidR="00736B35" w:rsidRPr="00131BB2" w:rsidRDefault="000B6C6D" w:rsidP="004631DE">
            <w:pPr>
              <w:jc w:val="left"/>
              <w:rPr>
                <w:bCs/>
                <w:lang w:val="es-CO"/>
              </w:rPr>
            </w:pPr>
            <w:r w:rsidRPr="00131BB2">
              <w:rPr>
                <w:b/>
                <w:lang w:val="es-CO"/>
              </w:rPr>
              <w:t>Análisis cualitativo</w:t>
            </w:r>
            <w:r w:rsidR="00F47E0B" w:rsidRPr="00131BB2">
              <w:rPr>
                <w:b/>
                <w:lang w:val="es-CO"/>
              </w:rPr>
              <w:br/>
            </w:r>
          </w:p>
        </w:tc>
      </w:tr>
      <w:tr w:rsidR="00736B35" w:rsidRPr="00131BB2" w14:paraId="434AC3C6" w14:textId="77777777" w:rsidTr="00736B35">
        <w:trPr>
          <w:trHeight w:val="526"/>
        </w:trPr>
        <w:tc>
          <w:tcPr>
            <w:tcW w:w="5000" w:type="pct"/>
          </w:tcPr>
          <w:p w14:paraId="3862D9D0" w14:textId="641AA15D" w:rsidR="00736B35" w:rsidRPr="00131BB2" w:rsidRDefault="000B6C6D" w:rsidP="004631DE">
            <w:pPr>
              <w:jc w:val="left"/>
              <w:rPr>
                <w:bCs/>
                <w:lang w:val="es-CO"/>
              </w:rPr>
            </w:pPr>
            <w:r w:rsidRPr="00131BB2">
              <w:rPr>
                <w:b/>
                <w:lang w:val="es-CO"/>
              </w:rPr>
              <w:t>Análisis de brechas</w:t>
            </w:r>
            <w:r w:rsidR="00F47E0B" w:rsidRPr="00131BB2">
              <w:rPr>
                <w:b/>
                <w:lang w:val="es-CO"/>
              </w:rPr>
              <w:br/>
            </w:r>
          </w:p>
        </w:tc>
      </w:tr>
      <w:tr w:rsidR="00736B35" w:rsidRPr="00131BB2" w14:paraId="14225A61" w14:textId="77777777" w:rsidTr="00736B35">
        <w:trPr>
          <w:trHeight w:val="526"/>
        </w:trPr>
        <w:tc>
          <w:tcPr>
            <w:tcW w:w="5000" w:type="pct"/>
          </w:tcPr>
          <w:p w14:paraId="4DA027C4" w14:textId="3F580631" w:rsidR="00736B35" w:rsidRPr="00131BB2" w:rsidRDefault="000B6C6D" w:rsidP="004631DE">
            <w:pPr>
              <w:jc w:val="left"/>
              <w:rPr>
                <w:bCs/>
                <w:lang w:val="es-CO"/>
              </w:rPr>
            </w:pPr>
            <w:r w:rsidRPr="00131BB2">
              <w:rPr>
                <w:b/>
                <w:lang w:val="es-CO"/>
              </w:rPr>
              <w:t>Recomendaciones</w:t>
            </w:r>
            <w:r w:rsidR="00F47E0B" w:rsidRPr="00131BB2">
              <w:rPr>
                <w:b/>
                <w:lang w:val="es-CO"/>
              </w:rPr>
              <w:br/>
            </w:r>
          </w:p>
        </w:tc>
      </w:tr>
      <w:tr w:rsidR="00736B35" w:rsidRPr="002954F6" w14:paraId="1E7BE215" w14:textId="77777777" w:rsidTr="00736B35">
        <w:trPr>
          <w:trHeight w:val="526"/>
        </w:trPr>
        <w:tc>
          <w:tcPr>
            <w:tcW w:w="5000" w:type="pct"/>
            <w:shd w:val="clear" w:color="auto" w:fill="C2FAEA" w:themeFill="accent2" w:themeFillTint="33"/>
          </w:tcPr>
          <w:p w14:paraId="526ADC9D" w14:textId="2A82A908" w:rsidR="00736B35" w:rsidRPr="00131BB2" w:rsidRDefault="000B6C6D" w:rsidP="008D34AE">
            <w:pPr>
              <w:rPr>
                <w:b/>
                <w:lang w:val="es-CO"/>
              </w:rPr>
            </w:pPr>
            <w:r w:rsidRPr="00131BB2">
              <w:rPr>
                <w:b/>
                <w:lang w:val="es-CO"/>
              </w:rPr>
              <w:t xml:space="preserve">Criterio de evaluación </w:t>
            </w:r>
            <w:r w:rsidR="00196D86" w:rsidRPr="00131BB2">
              <w:rPr>
                <w:b/>
                <w:lang w:val="es-CO"/>
              </w:rPr>
              <w:t>8(c)(</w:t>
            </w:r>
            <w:r w:rsidR="00736B35" w:rsidRPr="00131BB2">
              <w:rPr>
                <w:b/>
                <w:lang w:val="es-CO"/>
              </w:rPr>
              <w:t>c):</w:t>
            </w:r>
          </w:p>
          <w:p w14:paraId="689E5DA8" w14:textId="47F136E5" w:rsidR="00736B35" w:rsidRPr="00131BB2" w:rsidRDefault="00C14F2B" w:rsidP="008D34AE">
            <w:pPr>
              <w:rPr>
                <w:b/>
                <w:lang w:val="es-CO"/>
              </w:rPr>
            </w:pPr>
            <w:r w:rsidRPr="00C70EE2">
              <w:rPr>
                <w:rFonts w:asciiTheme="majorHAnsi" w:hAnsiTheme="majorHAnsi" w:cstheme="majorHAnsi"/>
                <w:color w:val="3D3C3B"/>
                <w:lang w:val="fr-FR"/>
              </w:rPr>
              <w:t>Se han establecido planes estratégicos que incluyen marcos de resultados, y se usan para mejorar el sistema.</w:t>
            </w:r>
          </w:p>
        </w:tc>
      </w:tr>
      <w:tr w:rsidR="00B651BD" w:rsidRPr="00131BB2" w14:paraId="32B94132" w14:textId="77777777" w:rsidTr="00ED45EE">
        <w:trPr>
          <w:trHeight w:val="366"/>
        </w:trPr>
        <w:tc>
          <w:tcPr>
            <w:tcW w:w="5000" w:type="pct"/>
          </w:tcPr>
          <w:p w14:paraId="1A5B1174" w14:textId="0FDC75FC" w:rsidR="00B651BD" w:rsidRPr="00131BB2" w:rsidRDefault="00B651BD" w:rsidP="00ED45EE">
            <w:pPr>
              <w:rPr>
                <w:lang w:val="es-CO"/>
              </w:rPr>
            </w:pPr>
            <w:r w:rsidRPr="00131BB2">
              <w:rPr>
                <w:b/>
                <w:lang w:val="es-CO"/>
              </w:rPr>
              <w:t>Conclusión</w:t>
            </w:r>
            <w:r w:rsidRPr="00131BB2">
              <w:rPr>
                <w:lang w:val="es-CO"/>
              </w:rPr>
              <w:t xml:space="preserve">: </w:t>
            </w:r>
            <w:sdt>
              <w:sdtPr>
                <w:rPr>
                  <w:lang w:val="es-CO"/>
                </w:rPr>
                <w:alias w:val="Conclusion"/>
                <w:tag w:val="Conclusion"/>
                <w:id w:val="-612052551"/>
                <w:placeholder>
                  <w:docPart w:val="10EFC0202C864E40A76667FAC876B787"/>
                </w:placeholder>
                <w:showingPlcHdr/>
                <w:dropDownList>
                  <w:listItem w:value="Choose an item."/>
                  <w:listItem w:displayText="Brecha de alto riesgo + bandera roja" w:value="Brecha de alto riesgo + bandera roja"/>
                  <w:listItem w:displayText="Brecha de alto riesgo" w:value="Brecha de alto riesgo"/>
                  <w:listItem w:displayText="Brecha de riesgo medio" w:value="Brecha de riesgo medio"/>
                  <w:listItem w:displayText="Brecha de bajo riesgo" w:value="Brecha de bajo riesgo"/>
                  <w:listItem w:displayText="Sin brecha" w:value="Sin brecha"/>
                </w:dropDownList>
              </w:sdtPr>
              <w:sdtEndPr/>
              <w:sdtContent>
                <w:r w:rsidR="00F3549F" w:rsidRPr="00131BB2">
                  <w:rPr>
                    <w:rStyle w:val="PlaceholderText"/>
                    <w:lang w:val="es-CO"/>
                  </w:rPr>
                  <w:t>Choose an item.</w:t>
                </w:r>
              </w:sdtContent>
            </w:sdt>
          </w:p>
        </w:tc>
      </w:tr>
      <w:tr w:rsidR="00736B35" w:rsidRPr="00131BB2" w14:paraId="1DC3A45E" w14:textId="77777777" w:rsidTr="00736B35">
        <w:trPr>
          <w:trHeight w:val="526"/>
        </w:trPr>
        <w:tc>
          <w:tcPr>
            <w:tcW w:w="5000" w:type="pct"/>
          </w:tcPr>
          <w:p w14:paraId="6548326E" w14:textId="100F9523" w:rsidR="00736B35" w:rsidRPr="00131BB2" w:rsidRDefault="000B6C6D" w:rsidP="004631DE">
            <w:pPr>
              <w:jc w:val="left"/>
              <w:rPr>
                <w:bCs/>
                <w:lang w:val="es-CO"/>
              </w:rPr>
            </w:pPr>
            <w:r w:rsidRPr="00131BB2">
              <w:rPr>
                <w:b/>
                <w:lang w:val="es-CO"/>
              </w:rPr>
              <w:t>Análisis cualitativo</w:t>
            </w:r>
            <w:r w:rsidR="00F47E0B" w:rsidRPr="00131BB2">
              <w:rPr>
                <w:b/>
                <w:lang w:val="es-CO"/>
              </w:rPr>
              <w:br/>
            </w:r>
          </w:p>
        </w:tc>
      </w:tr>
      <w:tr w:rsidR="00736B35" w:rsidRPr="00131BB2" w14:paraId="776C6610" w14:textId="77777777" w:rsidTr="00736B35">
        <w:trPr>
          <w:trHeight w:val="526"/>
        </w:trPr>
        <w:tc>
          <w:tcPr>
            <w:tcW w:w="5000" w:type="pct"/>
          </w:tcPr>
          <w:p w14:paraId="501CAED8" w14:textId="79E8A95C" w:rsidR="00736B35" w:rsidRPr="00131BB2" w:rsidRDefault="000B6C6D" w:rsidP="004631DE">
            <w:pPr>
              <w:jc w:val="left"/>
              <w:rPr>
                <w:bCs/>
                <w:lang w:val="es-CO"/>
              </w:rPr>
            </w:pPr>
            <w:r w:rsidRPr="00131BB2">
              <w:rPr>
                <w:b/>
                <w:lang w:val="es-CO"/>
              </w:rPr>
              <w:t>Análisis de brechas</w:t>
            </w:r>
            <w:r w:rsidR="00F47E0B" w:rsidRPr="00131BB2">
              <w:rPr>
                <w:b/>
                <w:lang w:val="es-CO"/>
              </w:rPr>
              <w:br/>
            </w:r>
          </w:p>
        </w:tc>
      </w:tr>
      <w:tr w:rsidR="00736B35" w:rsidRPr="00131BB2" w14:paraId="15CBA4D7" w14:textId="77777777" w:rsidTr="00736B35">
        <w:trPr>
          <w:trHeight w:val="526"/>
        </w:trPr>
        <w:tc>
          <w:tcPr>
            <w:tcW w:w="5000" w:type="pct"/>
          </w:tcPr>
          <w:p w14:paraId="1D16FBEE" w14:textId="6AAA92D3" w:rsidR="00736B35" w:rsidRPr="00131BB2" w:rsidRDefault="000B6C6D" w:rsidP="004631DE">
            <w:pPr>
              <w:jc w:val="left"/>
              <w:rPr>
                <w:bCs/>
                <w:lang w:val="es-CO"/>
              </w:rPr>
            </w:pPr>
            <w:r w:rsidRPr="00131BB2">
              <w:rPr>
                <w:b/>
                <w:lang w:val="es-CO"/>
              </w:rPr>
              <w:t>Recomendaciones</w:t>
            </w:r>
            <w:r w:rsidR="00F47E0B" w:rsidRPr="00131BB2">
              <w:rPr>
                <w:b/>
                <w:lang w:val="es-CO"/>
              </w:rPr>
              <w:br/>
            </w:r>
          </w:p>
        </w:tc>
      </w:tr>
      <w:tr w:rsidR="00736B35" w:rsidRPr="002954F6" w14:paraId="3207CD53" w14:textId="77777777" w:rsidTr="00736B35">
        <w:trPr>
          <w:trHeight w:val="526"/>
        </w:trPr>
        <w:tc>
          <w:tcPr>
            <w:tcW w:w="5000" w:type="pct"/>
            <w:shd w:val="clear" w:color="auto" w:fill="C2FAEA" w:themeFill="accent2" w:themeFillTint="33"/>
          </w:tcPr>
          <w:p w14:paraId="7D317AC8" w14:textId="159EEE96" w:rsidR="00736B35" w:rsidRPr="00131BB2" w:rsidRDefault="000B6C6D" w:rsidP="008D34AE">
            <w:pPr>
              <w:rPr>
                <w:b/>
                <w:lang w:val="es-CO"/>
              </w:rPr>
            </w:pPr>
            <w:r w:rsidRPr="00131BB2">
              <w:rPr>
                <w:b/>
                <w:lang w:val="es-CO"/>
              </w:rPr>
              <w:t xml:space="preserve">Criterio de evaluación </w:t>
            </w:r>
            <w:r w:rsidR="00196D86" w:rsidRPr="00131BB2">
              <w:rPr>
                <w:b/>
                <w:lang w:val="es-CO"/>
              </w:rPr>
              <w:t>8(c)(</w:t>
            </w:r>
            <w:r w:rsidR="00736B35" w:rsidRPr="00131BB2">
              <w:rPr>
                <w:b/>
                <w:lang w:val="es-CO"/>
              </w:rPr>
              <w:t>d):</w:t>
            </w:r>
          </w:p>
          <w:p w14:paraId="2132B99F" w14:textId="24EB68AB" w:rsidR="00736B35" w:rsidRPr="00131BB2" w:rsidRDefault="00C14F2B" w:rsidP="008D34AE">
            <w:pPr>
              <w:rPr>
                <w:b/>
                <w:lang w:val="es-CO"/>
              </w:rPr>
            </w:pPr>
            <w:r w:rsidRPr="00C70EE2">
              <w:rPr>
                <w:rFonts w:asciiTheme="majorHAnsi" w:hAnsiTheme="majorHAnsi" w:cstheme="majorHAnsi"/>
                <w:color w:val="3D3C3B"/>
                <w:lang w:val="fr-FR"/>
              </w:rPr>
              <w:t>Las responsabilidades están claramente definidas</w:t>
            </w:r>
            <w:r w:rsidR="00DE7DF5">
              <w:rPr>
                <w:rFonts w:asciiTheme="majorHAnsi" w:hAnsiTheme="majorHAnsi" w:cstheme="majorHAnsi"/>
                <w:color w:val="3D3C3B"/>
                <w:lang w:val="fr-FR"/>
              </w:rPr>
              <w:t xml:space="preserve"> en los planes estratégicos.</w:t>
            </w:r>
          </w:p>
        </w:tc>
      </w:tr>
      <w:tr w:rsidR="00B651BD" w:rsidRPr="00131BB2" w14:paraId="673CDEF9" w14:textId="77777777" w:rsidTr="00ED45EE">
        <w:trPr>
          <w:trHeight w:val="366"/>
        </w:trPr>
        <w:tc>
          <w:tcPr>
            <w:tcW w:w="5000" w:type="pct"/>
          </w:tcPr>
          <w:p w14:paraId="10D8C652" w14:textId="4D4B92DE" w:rsidR="00B651BD" w:rsidRPr="00131BB2" w:rsidRDefault="00B651BD" w:rsidP="00ED45EE">
            <w:pPr>
              <w:rPr>
                <w:lang w:val="es-CO"/>
              </w:rPr>
            </w:pPr>
            <w:r w:rsidRPr="00131BB2">
              <w:rPr>
                <w:b/>
                <w:lang w:val="es-CO"/>
              </w:rPr>
              <w:t>Conclusión</w:t>
            </w:r>
            <w:r w:rsidRPr="00131BB2">
              <w:rPr>
                <w:lang w:val="es-CO"/>
              </w:rPr>
              <w:t xml:space="preserve">: </w:t>
            </w:r>
            <w:sdt>
              <w:sdtPr>
                <w:rPr>
                  <w:lang w:val="es-CO"/>
                </w:rPr>
                <w:alias w:val="Conclusion"/>
                <w:tag w:val="Conclusion"/>
                <w:id w:val="123668977"/>
                <w:placeholder>
                  <w:docPart w:val="84962AB428694619B676B33509E43D93"/>
                </w:placeholder>
                <w:showingPlcHdr/>
                <w:dropDownList>
                  <w:listItem w:value="Choose an item."/>
                  <w:listItem w:displayText="Brecha de alto riesgo + bandera roja" w:value="Brecha de alto riesgo + bandera roja"/>
                  <w:listItem w:displayText="Brecha de alto riesgo" w:value="Brecha de alto riesgo"/>
                  <w:listItem w:displayText="Brecha de riesgo medio" w:value="Brecha de riesgo medio"/>
                  <w:listItem w:displayText="Brecha de bajo riesgo" w:value="Brecha de bajo riesgo"/>
                  <w:listItem w:displayText="Sin brecha" w:value="Sin brecha"/>
                </w:dropDownList>
              </w:sdtPr>
              <w:sdtEndPr/>
              <w:sdtContent>
                <w:r w:rsidR="00F3549F" w:rsidRPr="00131BB2">
                  <w:rPr>
                    <w:rStyle w:val="PlaceholderText"/>
                    <w:lang w:val="es-CO"/>
                  </w:rPr>
                  <w:t>Choose an item.</w:t>
                </w:r>
              </w:sdtContent>
            </w:sdt>
          </w:p>
        </w:tc>
      </w:tr>
      <w:tr w:rsidR="00736B35" w:rsidRPr="00131BB2" w14:paraId="55FC2FAA" w14:textId="77777777" w:rsidTr="00736B35">
        <w:trPr>
          <w:trHeight w:val="526"/>
        </w:trPr>
        <w:tc>
          <w:tcPr>
            <w:tcW w:w="5000" w:type="pct"/>
          </w:tcPr>
          <w:p w14:paraId="232ED05C" w14:textId="13EEF56E" w:rsidR="00736B35" w:rsidRPr="00131BB2" w:rsidRDefault="000B6C6D" w:rsidP="004631DE">
            <w:pPr>
              <w:jc w:val="left"/>
              <w:rPr>
                <w:bCs/>
                <w:lang w:val="es-CO"/>
              </w:rPr>
            </w:pPr>
            <w:r w:rsidRPr="00131BB2">
              <w:rPr>
                <w:b/>
                <w:lang w:val="es-CO"/>
              </w:rPr>
              <w:t>Análisis cualitativo</w:t>
            </w:r>
            <w:r w:rsidR="00F47E0B" w:rsidRPr="00131BB2">
              <w:rPr>
                <w:b/>
                <w:lang w:val="es-CO"/>
              </w:rPr>
              <w:br/>
            </w:r>
          </w:p>
        </w:tc>
      </w:tr>
      <w:tr w:rsidR="00736B35" w:rsidRPr="00131BB2" w14:paraId="28B4AFE9" w14:textId="77777777" w:rsidTr="00736B35">
        <w:trPr>
          <w:trHeight w:val="526"/>
        </w:trPr>
        <w:tc>
          <w:tcPr>
            <w:tcW w:w="5000" w:type="pct"/>
          </w:tcPr>
          <w:p w14:paraId="713F6939" w14:textId="5B5038D6" w:rsidR="00736B35" w:rsidRPr="00131BB2" w:rsidRDefault="000B6C6D" w:rsidP="004631DE">
            <w:pPr>
              <w:jc w:val="left"/>
              <w:rPr>
                <w:bCs/>
                <w:lang w:val="es-CO"/>
              </w:rPr>
            </w:pPr>
            <w:r w:rsidRPr="00131BB2">
              <w:rPr>
                <w:b/>
                <w:lang w:val="es-CO"/>
              </w:rPr>
              <w:lastRenderedPageBreak/>
              <w:t>Análisis de brechas</w:t>
            </w:r>
            <w:r w:rsidR="00F47E0B" w:rsidRPr="00131BB2">
              <w:rPr>
                <w:b/>
                <w:lang w:val="es-CO"/>
              </w:rPr>
              <w:br/>
            </w:r>
          </w:p>
        </w:tc>
      </w:tr>
      <w:tr w:rsidR="00736B35" w:rsidRPr="00131BB2" w14:paraId="3B0B3648" w14:textId="77777777" w:rsidTr="00736B35">
        <w:trPr>
          <w:trHeight w:val="526"/>
        </w:trPr>
        <w:tc>
          <w:tcPr>
            <w:tcW w:w="5000" w:type="pct"/>
          </w:tcPr>
          <w:p w14:paraId="137999BA" w14:textId="5BF767E6" w:rsidR="00736B35" w:rsidRPr="00131BB2" w:rsidRDefault="000B6C6D" w:rsidP="004631DE">
            <w:pPr>
              <w:jc w:val="left"/>
              <w:rPr>
                <w:bCs/>
                <w:lang w:val="es-CO"/>
              </w:rPr>
            </w:pPr>
            <w:r w:rsidRPr="00131BB2">
              <w:rPr>
                <w:b/>
                <w:lang w:val="es-CO"/>
              </w:rPr>
              <w:t>Recomendaciones</w:t>
            </w:r>
            <w:r w:rsidR="00F47E0B" w:rsidRPr="00131BB2">
              <w:rPr>
                <w:b/>
                <w:lang w:val="es-CO"/>
              </w:rPr>
              <w:br/>
            </w:r>
          </w:p>
        </w:tc>
      </w:tr>
    </w:tbl>
    <w:p w14:paraId="15494A20" w14:textId="77777777" w:rsidR="007976C9" w:rsidRPr="00131BB2" w:rsidRDefault="007976C9" w:rsidP="007976C9">
      <w:pPr>
        <w:rPr>
          <w:lang w:val="es-CO"/>
        </w:rPr>
      </w:pPr>
    </w:p>
    <w:p w14:paraId="4B5F33E1" w14:textId="77777777" w:rsidR="005775AF" w:rsidRPr="00131BB2" w:rsidRDefault="005775AF" w:rsidP="00736B35">
      <w:pPr>
        <w:pStyle w:val="Heading1"/>
        <w:rPr>
          <w:lang w:val="es-CO"/>
        </w:rPr>
        <w:sectPr w:rsidR="005775AF" w:rsidRPr="00131BB2" w:rsidSect="003A3E6F">
          <w:headerReference w:type="default" r:id="rId26"/>
          <w:footerReference w:type="even" r:id="rId27"/>
          <w:footerReference w:type="default" r:id="rId28"/>
          <w:headerReference w:type="first" r:id="rId29"/>
          <w:footerReference w:type="first" r:id="rId30"/>
          <w:pgSz w:w="11906" w:h="16838" w:code="9"/>
          <w:pgMar w:top="720" w:right="720" w:bottom="720" w:left="720" w:header="680" w:footer="720" w:gutter="0"/>
          <w:cols w:space="720"/>
          <w:titlePg/>
          <w:docGrid w:linePitch="299"/>
        </w:sectPr>
      </w:pPr>
    </w:p>
    <w:p w14:paraId="4A8C2D0D" w14:textId="652A09EE" w:rsidR="00F418D9" w:rsidRPr="00131BB2" w:rsidRDefault="00F418D9" w:rsidP="00F418D9">
      <w:pPr>
        <w:pStyle w:val="Heading1"/>
        <w:rPr>
          <w:lang w:val="es-CO"/>
        </w:rPr>
      </w:pPr>
      <w:bookmarkStart w:id="13" w:name="_Toc191029204"/>
      <w:r w:rsidRPr="00131BB2">
        <w:rPr>
          <w:lang w:val="es-CO"/>
        </w:rPr>
        <w:lastRenderedPageBreak/>
        <w:t xml:space="preserve">Pilar III. </w:t>
      </w:r>
      <w:r w:rsidR="00924056" w:rsidRPr="00131BB2">
        <w:rPr>
          <w:lang w:val="es-CO"/>
        </w:rPr>
        <w:t>Operaciones de Contratación Pública y Prácticas de Mercado</w:t>
      </w:r>
      <w:bookmarkEnd w:id="13"/>
    </w:p>
    <w:p w14:paraId="12B333D7" w14:textId="6390C9E0" w:rsidR="004E0E2B" w:rsidRPr="00131BB2" w:rsidRDefault="000B6C6D" w:rsidP="005D3198">
      <w:pPr>
        <w:pStyle w:val="Heading2"/>
        <w:rPr>
          <w:lang w:val="es-CO"/>
        </w:rPr>
      </w:pPr>
      <w:bookmarkStart w:id="14" w:name="_Toc191029205"/>
      <w:r w:rsidRPr="00131BB2">
        <w:rPr>
          <w:lang w:val="es-CO"/>
        </w:rPr>
        <w:t>Indicador</w:t>
      </w:r>
      <w:r w:rsidR="00736B35" w:rsidRPr="00131BB2">
        <w:rPr>
          <w:lang w:val="es-CO"/>
        </w:rPr>
        <w:t xml:space="preserve"> 9. </w:t>
      </w:r>
      <w:r w:rsidR="00924056" w:rsidRPr="00131BB2">
        <w:rPr>
          <w:lang w:val="es-CO"/>
        </w:rPr>
        <w:t>Las prácticas de contratación pública alcanzan los objetivos establecidos</w:t>
      </w:r>
      <w:r w:rsidR="00EC4DFD">
        <w:rPr>
          <w:lang w:val="es-CO"/>
        </w:rPr>
        <w:t>.</w:t>
      </w:r>
      <w:bookmarkEnd w:id="14"/>
    </w:p>
    <w:tbl>
      <w:tblPr>
        <w:tblStyle w:val="GridTable1Light-Accent3"/>
        <w:tblW w:w="4799" w:type="pct"/>
        <w:tblInd w:w="421" w:type="dxa"/>
        <w:tblLook w:val="0000" w:firstRow="0" w:lastRow="0" w:firstColumn="0" w:lastColumn="0" w:noHBand="0" w:noVBand="0"/>
      </w:tblPr>
      <w:tblGrid>
        <w:gridCol w:w="10036"/>
      </w:tblGrid>
      <w:tr w:rsidR="004E0E2B" w:rsidRPr="00131BB2" w14:paraId="1344BCC1" w14:textId="77777777" w:rsidTr="00CD4625">
        <w:trPr>
          <w:trHeight w:val="527"/>
        </w:trPr>
        <w:tc>
          <w:tcPr>
            <w:tcW w:w="5000" w:type="pct"/>
            <w:shd w:val="clear" w:color="auto" w:fill="5ACBF8" w:themeFill="accent3" w:themeFillTint="99"/>
          </w:tcPr>
          <w:p w14:paraId="17BB9BF1" w14:textId="0DF6E617" w:rsidR="004E0E2B" w:rsidRPr="00131BB2" w:rsidRDefault="000B6C6D" w:rsidP="004E0E2B">
            <w:pPr>
              <w:jc w:val="center"/>
              <w:rPr>
                <w:b/>
                <w:lang w:val="es-CO"/>
              </w:rPr>
            </w:pPr>
            <w:r w:rsidRPr="00131BB2">
              <w:rPr>
                <w:b/>
                <w:lang w:val="es-CO"/>
              </w:rPr>
              <w:t>Subindicador</w:t>
            </w:r>
            <w:r w:rsidR="004E0E2B" w:rsidRPr="00131BB2">
              <w:rPr>
                <w:b/>
                <w:lang w:val="es-CO"/>
              </w:rPr>
              <w:t xml:space="preserve"> 9(a) </w:t>
            </w:r>
          </w:p>
          <w:p w14:paraId="05406A90" w14:textId="291EF6EF" w:rsidR="004E0E2B" w:rsidRPr="00131BB2" w:rsidRDefault="00924056" w:rsidP="008D34AE">
            <w:pPr>
              <w:tabs>
                <w:tab w:val="left" w:pos="8138"/>
              </w:tabs>
              <w:spacing w:line="0" w:lineRule="atLeast"/>
              <w:jc w:val="center"/>
              <w:rPr>
                <w:b/>
                <w:lang w:val="es-CO"/>
              </w:rPr>
            </w:pPr>
            <w:r w:rsidRPr="00131BB2">
              <w:rPr>
                <w:b/>
                <w:lang w:val="es-CO"/>
              </w:rPr>
              <w:t>Planificación</w:t>
            </w:r>
            <w:r w:rsidR="004E0E2B" w:rsidRPr="00131BB2">
              <w:rPr>
                <w:b/>
                <w:lang w:val="es-CO"/>
              </w:rPr>
              <w:t xml:space="preserve"> </w:t>
            </w:r>
          </w:p>
        </w:tc>
      </w:tr>
      <w:tr w:rsidR="00736B35" w:rsidRPr="002954F6" w14:paraId="3DB9567F" w14:textId="77777777" w:rsidTr="00CD4625">
        <w:trPr>
          <w:trHeight w:val="299"/>
        </w:trPr>
        <w:tc>
          <w:tcPr>
            <w:tcW w:w="5000" w:type="pct"/>
            <w:shd w:val="clear" w:color="auto" w:fill="C7EDFC" w:themeFill="accent3" w:themeFillTint="33"/>
          </w:tcPr>
          <w:p w14:paraId="12EEA8F6" w14:textId="585432FA" w:rsidR="00736B35" w:rsidRPr="00131BB2" w:rsidRDefault="000B6C6D" w:rsidP="004E0E2B">
            <w:pPr>
              <w:rPr>
                <w:b/>
                <w:lang w:val="es-CO"/>
              </w:rPr>
            </w:pPr>
            <w:r w:rsidRPr="00131BB2">
              <w:rPr>
                <w:b/>
                <w:lang w:val="es-CO"/>
              </w:rPr>
              <w:t xml:space="preserve">Criterio de evaluación </w:t>
            </w:r>
            <w:r w:rsidR="00264356" w:rsidRPr="00131BB2">
              <w:rPr>
                <w:b/>
                <w:lang w:val="es-CO"/>
              </w:rPr>
              <w:t>9(a)(</w:t>
            </w:r>
            <w:r w:rsidR="00736B35" w:rsidRPr="00131BB2">
              <w:rPr>
                <w:b/>
                <w:lang w:val="es-CO"/>
              </w:rPr>
              <w:t>a):</w:t>
            </w:r>
          </w:p>
          <w:p w14:paraId="68D49086" w14:textId="484A916F" w:rsidR="00736B35" w:rsidRPr="00131BB2" w:rsidRDefault="00924056" w:rsidP="004E0E2B">
            <w:pPr>
              <w:rPr>
                <w:lang w:val="es-CO"/>
              </w:rPr>
            </w:pPr>
            <w:r w:rsidRPr="00131BB2">
              <w:rPr>
                <w:lang w:val="es-CO"/>
              </w:rPr>
              <w:t>El análisis de las necesidades y la investigación de mercado guían la identificación proactiva de las estrategias óptimas de contratación</w:t>
            </w:r>
            <w:r w:rsidR="00736B35" w:rsidRPr="00131BB2">
              <w:rPr>
                <w:lang w:val="es-CO"/>
              </w:rPr>
              <w:t>.</w:t>
            </w:r>
          </w:p>
        </w:tc>
      </w:tr>
      <w:tr w:rsidR="00736B35" w:rsidRPr="00131BB2" w14:paraId="26A69D16" w14:textId="77777777" w:rsidTr="00CD4625">
        <w:trPr>
          <w:trHeight w:val="366"/>
        </w:trPr>
        <w:tc>
          <w:tcPr>
            <w:tcW w:w="5000" w:type="pct"/>
          </w:tcPr>
          <w:p w14:paraId="25AE3150" w14:textId="2C982FA1" w:rsidR="00736B35" w:rsidRPr="00131BB2" w:rsidRDefault="00B651BD" w:rsidP="004E0E2B">
            <w:pPr>
              <w:rPr>
                <w:lang w:val="es-CO"/>
              </w:rPr>
            </w:pPr>
            <w:r w:rsidRPr="00131BB2">
              <w:rPr>
                <w:b/>
                <w:lang w:val="es-CO"/>
              </w:rPr>
              <w:t>Conclusión</w:t>
            </w:r>
            <w:r w:rsidRPr="00131BB2">
              <w:rPr>
                <w:lang w:val="es-CO"/>
              </w:rPr>
              <w:t xml:space="preserve">: </w:t>
            </w:r>
            <w:sdt>
              <w:sdtPr>
                <w:rPr>
                  <w:lang w:val="es-CO"/>
                </w:rPr>
                <w:alias w:val="Conclusion"/>
                <w:tag w:val="Conclusion"/>
                <w:id w:val="-41215531"/>
                <w:placeholder>
                  <w:docPart w:val="C0C26B40F7704702A8EF414CF4026C58"/>
                </w:placeholder>
                <w:showingPlcHdr/>
                <w:dropDownList>
                  <w:listItem w:value="Choose an item."/>
                  <w:listItem w:displayText="Brecha de alto riesgo + bandera roja" w:value="Brecha de alto riesgo + bandera roja"/>
                  <w:listItem w:displayText="Brecha de alto riesgo" w:value="Brecha de alto riesgo"/>
                  <w:listItem w:displayText="Brecha de riesgo medio" w:value="Brecha de riesgo medio"/>
                  <w:listItem w:displayText="Brecha de bajo riesgo" w:value="Brecha de bajo riesgo"/>
                  <w:listItem w:displayText="Sin brecha" w:value="Sin brecha"/>
                </w:dropDownList>
              </w:sdtPr>
              <w:sdtEndPr/>
              <w:sdtContent>
                <w:r w:rsidR="00F3549F" w:rsidRPr="00131BB2">
                  <w:rPr>
                    <w:rStyle w:val="PlaceholderText"/>
                    <w:lang w:val="es-CO"/>
                  </w:rPr>
                  <w:t>Choose an item.</w:t>
                </w:r>
              </w:sdtContent>
            </w:sdt>
          </w:p>
        </w:tc>
      </w:tr>
      <w:tr w:rsidR="00736B35" w:rsidRPr="00131BB2" w14:paraId="51E76BD3" w14:textId="77777777" w:rsidTr="00CD4625">
        <w:trPr>
          <w:trHeight w:val="770"/>
        </w:trPr>
        <w:tc>
          <w:tcPr>
            <w:tcW w:w="5000" w:type="pct"/>
          </w:tcPr>
          <w:p w14:paraId="57A78D5F" w14:textId="4D1BAF74" w:rsidR="00736B35" w:rsidRPr="00131BB2" w:rsidRDefault="000B6C6D" w:rsidP="004631DE">
            <w:pPr>
              <w:jc w:val="left"/>
              <w:rPr>
                <w:bCs/>
                <w:lang w:val="es-CO"/>
              </w:rPr>
            </w:pPr>
            <w:r w:rsidRPr="00131BB2">
              <w:rPr>
                <w:b/>
                <w:lang w:val="es-CO"/>
              </w:rPr>
              <w:t>Análisis cualitativo</w:t>
            </w:r>
            <w:r w:rsidR="00F47E0B" w:rsidRPr="00131BB2">
              <w:rPr>
                <w:b/>
                <w:lang w:val="es-CO"/>
              </w:rPr>
              <w:br/>
            </w:r>
          </w:p>
        </w:tc>
      </w:tr>
      <w:tr w:rsidR="00736B35" w:rsidRPr="00131BB2" w14:paraId="407222E1" w14:textId="77777777" w:rsidTr="00CD4625">
        <w:trPr>
          <w:trHeight w:val="856"/>
        </w:trPr>
        <w:tc>
          <w:tcPr>
            <w:tcW w:w="5000" w:type="pct"/>
          </w:tcPr>
          <w:p w14:paraId="4FBDD3C6" w14:textId="68610393" w:rsidR="00736B35" w:rsidRPr="00131BB2" w:rsidRDefault="000B6C6D" w:rsidP="004631DE">
            <w:pPr>
              <w:jc w:val="left"/>
              <w:rPr>
                <w:bCs/>
                <w:lang w:val="es-CO"/>
              </w:rPr>
            </w:pPr>
            <w:r w:rsidRPr="00131BB2">
              <w:rPr>
                <w:b/>
                <w:lang w:val="es-CO"/>
              </w:rPr>
              <w:t>Análisis de brechas</w:t>
            </w:r>
            <w:r w:rsidR="00F47E0B" w:rsidRPr="00131BB2">
              <w:rPr>
                <w:b/>
                <w:lang w:val="es-CO"/>
              </w:rPr>
              <w:br/>
            </w:r>
          </w:p>
        </w:tc>
      </w:tr>
      <w:tr w:rsidR="00736B35" w:rsidRPr="00131BB2" w14:paraId="3A67A8C2" w14:textId="77777777" w:rsidTr="00CD4625">
        <w:trPr>
          <w:trHeight w:val="526"/>
        </w:trPr>
        <w:tc>
          <w:tcPr>
            <w:tcW w:w="5000" w:type="pct"/>
          </w:tcPr>
          <w:p w14:paraId="1E338AFC" w14:textId="32D6AC74" w:rsidR="00736B35" w:rsidRPr="00131BB2" w:rsidRDefault="000B6C6D" w:rsidP="004631DE">
            <w:pPr>
              <w:jc w:val="left"/>
              <w:rPr>
                <w:bCs/>
                <w:lang w:val="es-CO"/>
              </w:rPr>
            </w:pPr>
            <w:r w:rsidRPr="00131BB2">
              <w:rPr>
                <w:b/>
                <w:lang w:val="es-CO"/>
              </w:rPr>
              <w:t>Recomendaciones</w:t>
            </w:r>
            <w:r w:rsidR="00F47E0B" w:rsidRPr="00131BB2">
              <w:rPr>
                <w:b/>
                <w:lang w:val="es-CO"/>
              </w:rPr>
              <w:br/>
            </w:r>
          </w:p>
        </w:tc>
      </w:tr>
      <w:tr w:rsidR="00736B35" w:rsidRPr="002954F6" w14:paraId="212A523D" w14:textId="77777777" w:rsidTr="00CD4625">
        <w:trPr>
          <w:trHeight w:val="526"/>
        </w:trPr>
        <w:tc>
          <w:tcPr>
            <w:tcW w:w="5000" w:type="pct"/>
            <w:shd w:val="clear" w:color="auto" w:fill="C7EDFC" w:themeFill="accent3" w:themeFillTint="33"/>
          </w:tcPr>
          <w:p w14:paraId="6C61FD9F" w14:textId="7D895EB0" w:rsidR="00736B35" w:rsidRPr="00131BB2" w:rsidRDefault="000B6C6D" w:rsidP="004E0E2B">
            <w:pPr>
              <w:rPr>
                <w:b/>
                <w:lang w:val="es-CO"/>
              </w:rPr>
            </w:pPr>
            <w:r w:rsidRPr="00131BB2">
              <w:rPr>
                <w:b/>
                <w:lang w:val="es-CO"/>
              </w:rPr>
              <w:t xml:space="preserve">Criterio de evaluación </w:t>
            </w:r>
            <w:r w:rsidR="00264356" w:rsidRPr="00131BB2">
              <w:rPr>
                <w:b/>
                <w:lang w:val="es-CO"/>
              </w:rPr>
              <w:t>9(a)(</w:t>
            </w:r>
            <w:r w:rsidR="00736B35" w:rsidRPr="00131BB2">
              <w:rPr>
                <w:b/>
                <w:lang w:val="es-CO"/>
              </w:rPr>
              <w:t>b):</w:t>
            </w:r>
          </w:p>
          <w:p w14:paraId="064BB34D" w14:textId="1F54A0A7" w:rsidR="00736B35" w:rsidRPr="00131BB2" w:rsidRDefault="00924056" w:rsidP="004E0E2B">
            <w:pPr>
              <w:rPr>
                <w:lang w:val="es-CO"/>
              </w:rPr>
            </w:pPr>
            <w:r w:rsidRPr="00131BB2">
              <w:rPr>
                <w:lang w:val="es-CO"/>
              </w:rPr>
              <w:t>Los requisitos y resultados deseados de los contratos se encuentran claramente definidos</w:t>
            </w:r>
            <w:r w:rsidR="00736B35" w:rsidRPr="00131BB2">
              <w:rPr>
                <w:lang w:val="es-CO"/>
              </w:rPr>
              <w:t>.</w:t>
            </w:r>
          </w:p>
        </w:tc>
      </w:tr>
      <w:tr w:rsidR="00B651BD" w:rsidRPr="00131BB2" w14:paraId="154CCDC6" w14:textId="77777777" w:rsidTr="00ED45EE">
        <w:trPr>
          <w:trHeight w:val="366"/>
        </w:trPr>
        <w:tc>
          <w:tcPr>
            <w:tcW w:w="5000" w:type="pct"/>
          </w:tcPr>
          <w:p w14:paraId="34DCCA61" w14:textId="5A559DD1" w:rsidR="00B651BD" w:rsidRPr="00131BB2" w:rsidRDefault="00B651BD" w:rsidP="00ED45EE">
            <w:pPr>
              <w:rPr>
                <w:lang w:val="es-CO"/>
              </w:rPr>
            </w:pPr>
            <w:r w:rsidRPr="00131BB2">
              <w:rPr>
                <w:b/>
                <w:lang w:val="es-CO"/>
              </w:rPr>
              <w:t>Conclusión</w:t>
            </w:r>
            <w:r w:rsidRPr="00131BB2">
              <w:rPr>
                <w:lang w:val="es-CO"/>
              </w:rPr>
              <w:t xml:space="preserve">: </w:t>
            </w:r>
            <w:sdt>
              <w:sdtPr>
                <w:rPr>
                  <w:lang w:val="es-CO"/>
                </w:rPr>
                <w:alias w:val="Conclusion"/>
                <w:tag w:val="Conclusion"/>
                <w:id w:val="-276556232"/>
                <w:placeholder>
                  <w:docPart w:val="7E91FC5F4C2E4ED588807248F485CE88"/>
                </w:placeholder>
                <w:showingPlcHdr/>
                <w:dropDownList>
                  <w:listItem w:value="Choose an item."/>
                  <w:listItem w:displayText="Brecha de alto riesgo + bandera roja" w:value="Brecha de alto riesgo + bandera roja"/>
                  <w:listItem w:displayText="Brecha de alto riesgo" w:value="Brecha de alto riesgo"/>
                  <w:listItem w:displayText="Brecha de riesgo medio" w:value="Brecha de riesgo medio"/>
                  <w:listItem w:displayText="Brecha de bajo riesgo" w:value="Brecha de bajo riesgo"/>
                  <w:listItem w:displayText="Sin brecha" w:value="Sin brecha"/>
                </w:dropDownList>
              </w:sdtPr>
              <w:sdtEndPr/>
              <w:sdtContent>
                <w:r w:rsidR="00F3549F" w:rsidRPr="00131BB2">
                  <w:rPr>
                    <w:rStyle w:val="PlaceholderText"/>
                    <w:lang w:val="es-CO"/>
                  </w:rPr>
                  <w:t>Choose an item.</w:t>
                </w:r>
              </w:sdtContent>
            </w:sdt>
          </w:p>
        </w:tc>
      </w:tr>
      <w:tr w:rsidR="00736B35" w:rsidRPr="00131BB2" w14:paraId="1BA9A055" w14:textId="77777777" w:rsidTr="00CD4625">
        <w:trPr>
          <w:trHeight w:val="526"/>
        </w:trPr>
        <w:tc>
          <w:tcPr>
            <w:tcW w:w="5000" w:type="pct"/>
          </w:tcPr>
          <w:p w14:paraId="77874687" w14:textId="2A635733" w:rsidR="00736B35" w:rsidRPr="00131BB2" w:rsidRDefault="000B6C6D" w:rsidP="004631DE">
            <w:pPr>
              <w:jc w:val="left"/>
              <w:rPr>
                <w:bCs/>
                <w:lang w:val="es-CO"/>
              </w:rPr>
            </w:pPr>
            <w:r w:rsidRPr="00131BB2">
              <w:rPr>
                <w:b/>
                <w:lang w:val="es-CO"/>
              </w:rPr>
              <w:t>Análisis cualitativo</w:t>
            </w:r>
            <w:r w:rsidR="00F47E0B" w:rsidRPr="00131BB2">
              <w:rPr>
                <w:b/>
                <w:lang w:val="es-CO"/>
              </w:rPr>
              <w:br/>
            </w:r>
          </w:p>
        </w:tc>
      </w:tr>
      <w:tr w:rsidR="00736B35" w:rsidRPr="00131BB2" w14:paraId="23FD6D05" w14:textId="77777777" w:rsidTr="00CD4625">
        <w:trPr>
          <w:trHeight w:val="526"/>
        </w:trPr>
        <w:tc>
          <w:tcPr>
            <w:tcW w:w="5000" w:type="pct"/>
          </w:tcPr>
          <w:p w14:paraId="7200CE76" w14:textId="44F23F14" w:rsidR="00736B35" w:rsidRPr="00131BB2" w:rsidRDefault="000B6C6D" w:rsidP="004631DE">
            <w:pPr>
              <w:jc w:val="left"/>
              <w:rPr>
                <w:bCs/>
                <w:lang w:val="es-CO"/>
              </w:rPr>
            </w:pPr>
            <w:r w:rsidRPr="00131BB2">
              <w:rPr>
                <w:b/>
                <w:lang w:val="es-CO"/>
              </w:rPr>
              <w:t>Análisis de brechas</w:t>
            </w:r>
            <w:r w:rsidR="00F47E0B" w:rsidRPr="00131BB2">
              <w:rPr>
                <w:b/>
                <w:lang w:val="es-CO"/>
              </w:rPr>
              <w:br/>
            </w:r>
          </w:p>
        </w:tc>
      </w:tr>
      <w:tr w:rsidR="00736B35" w:rsidRPr="00131BB2" w14:paraId="59C927A5" w14:textId="77777777" w:rsidTr="00CD4625">
        <w:trPr>
          <w:trHeight w:val="526"/>
        </w:trPr>
        <w:tc>
          <w:tcPr>
            <w:tcW w:w="5000" w:type="pct"/>
          </w:tcPr>
          <w:p w14:paraId="1F494AD9" w14:textId="4957C265" w:rsidR="00736B35" w:rsidRPr="00131BB2" w:rsidRDefault="000B6C6D" w:rsidP="004631DE">
            <w:pPr>
              <w:jc w:val="left"/>
              <w:rPr>
                <w:bCs/>
                <w:lang w:val="es-CO"/>
              </w:rPr>
            </w:pPr>
            <w:r w:rsidRPr="00131BB2">
              <w:rPr>
                <w:b/>
                <w:lang w:val="es-CO"/>
              </w:rPr>
              <w:t>Recomendaciones</w:t>
            </w:r>
            <w:r w:rsidR="00F47E0B" w:rsidRPr="00131BB2">
              <w:rPr>
                <w:b/>
                <w:lang w:val="es-CO"/>
              </w:rPr>
              <w:br/>
            </w:r>
          </w:p>
        </w:tc>
      </w:tr>
      <w:tr w:rsidR="00736B35" w:rsidRPr="002954F6" w14:paraId="4C4E51E0" w14:textId="77777777" w:rsidTr="00CD4625">
        <w:trPr>
          <w:trHeight w:val="526"/>
        </w:trPr>
        <w:tc>
          <w:tcPr>
            <w:tcW w:w="5000" w:type="pct"/>
            <w:shd w:val="clear" w:color="auto" w:fill="C7EDFC" w:themeFill="accent3" w:themeFillTint="33"/>
          </w:tcPr>
          <w:p w14:paraId="260D2871" w14:textId="147376B6" w:rsidR="00736B35" w:rsidRPr="00131BB2" w:rsidRDefault="000B6C6D" w:rsidP="004E0E2B">
            <w:pPr>
              <w:rPr>
                <w:b/>
                <w:lang w:val="es-CO"/>
              </w:rPr>
            </w:pPr>
            <w:r w:rsidRPr="00131BB2">
              <w:rPr>
                <w:b/>
                <w:lang w:val="es-CO"/>
              </w:rPr>
              <w:t xml:space="preserve">Criterio de evaluación </w:t>
            </w:r>
            <w:r w:rsidR="00264356" w:rsidRPr="00131BB2">
              <w:rPr>
                <w:b/>
                <w:lang w:val="es-CO"/>
              </w:rPr>
              <w:t>9(a)(</w:t>
            </w:r>
            <w:r w:rsidR="00736B35" w:rsidRPr="00131BB2">
              <w:rPr>
                <w:b/>
                <w:lang w:val="es-CO"/>
              </w:rPr>
              <w:t>c):</w:t>
            </w:r>
          </w:p>
          <w:p w14:paraId="61D53B3C" w14:textId="7F894CD4" w:rsidR="00736B35" w:rsidRPr="00131BB2" w:rsidRDefault="00924056" w:rsidP="004E0E2B">
            <w:pPr>
              <w:rPr>
                <w:b/>
                <w:lang w:val="es-CO"/>
              </w:rPr>
            </w:pPr>
            <w:r w:rsidRPr="00131BB2">
              <w:rPr>
                <w:lang w:val="es-CO"/>
              </w:rPr>
              <w:t>Los criterios de sostenibilidad, si los hay, se utilizan de forma equilibrada y en concordancia con las prioridades nacionales</w:t>
            </w:r>
            <w:r w:rsidR="00736B35" w:rsidRPr="00131BB2">
              <w:rPr>
                <w:lang w:val="es-CO"/>
              </w:rPr>
              <w:t>.</w:t>
            </w:r>
          </w:p>
        </w:tc>
      </w:tr>
      <w:tr w:rsidR="00B651BD" w:rsidRPr="00131BB2" w14:paraId="0FBF8A5D" w14:textId="77777777" w:rsidTr="00ED45EE">
        <w:trPr>
          <w:trHeight w:val="366"/>
        </w:trPr>
        <w:tc>
          <w:tcPr>
            <w:tcW w:w="5000" w:type="pct"/>
          </w:tcPr>
          <w:p w14:paraId="2405DB6C" w14:textId="632FA9DE" w:rsidR="00B651BD" w:rsidRPr="00131BB2" w:rsidRDefault="00B651BD" w:rsidP="00ED45EE">
            <w:pPr>
              <w:rPr>
                <w:lang w:val="es-CO"/>
              </w:rPr>
            </w:pPr>
            <w:r w:rsidRPr="00131BB2">
              <w:rPr>
                <w:b/>
                <w:lang w:val="es-CO"/>
              </w:rPr>
              <w:t>Conclusión</w:t>
            </w:r>
            <w:r w:rsidRPr="00131BB2">
              <w:rPr>
                <w:lang w:val="es-CO"/>
              </w:rPr>
              <w:t xml:space="preserve">: </w:t>
            </w:r>
            <w:sdt>
              <w:sdtPr>
                <w:rPr>
                  <w:lang w:val="es-CO"/>
                </w:rPr>
                <w:alias w:val="Conclusion"/>
                <w:tag w:val="Conclusion"/>
                <w:id w:val="-793288674"/>
                <w:placeholder>
                  <w:docPart w:val="8B21AD4E5E784BBA851E23BCD830CB76"/>
                </w:placeholder>
                <w:showingPlcHdr/>
                <w:dropDownList>
                  <w:listItem w:value="Choose an item."/>
                  <w:listItem w:displayText="Brecha de alto riesgo + bandera roja" w:value="Brecha de alto riesgo + bandera roja"/>
                  <w:listItem w:displayText="Brecha de alto riesgo" w:value="Brecha de alto riesgo"/>
                  <w:listItem w:displayText="Brecha de riesgo medio" w:value="Brecha de riesgo medio"/>
                  <w:listItem w:displayText="Brecha de bajo riesgo" w:value="Brecha de bajo riesgo"/>
                  <w:listItem w:displayText="Sin brecha" w:value="Sin brecha"/>
                </w:dropDownList>
              </w:sdtPr>
              <w:sdtEndPr/>
              <w:sdtContent>
                <w:r w:rsidR="00F3549F" w:rsidRPr="00131BB2">
                  <w:rPr>
                    <w:rStyle w:val="PlaceholderText"/>
                    <w:lang w:val="es-CO"/>
                  </w:rPr>
                  <w:t>Choose an item.</w:t>
                </w:r>
              </w:sdtContent>
            </w:sdt>
          </w:p>
        </w:tc>
      </w:tr>
      <w:tr w:rsidR="00736B35" w:rsidRPr="00131BB2" w14:paraId="366A099A" w14:textId="77777777" w:rsidTr="00CD4625">
        <w:trPr>
          <w:trHeight w:val="526"/>
        </w:trPr>
        <w:tc>
          <w:tcPr>
            <w:tcW w:w="5000" w:type="pct"/>
          </w:tcPr>
          <w:p w14:paraId="515EA197" w14:textId="009990E3" w:rsidR="00736B35" w:rsidRPr="00131BB2" w:rsidRDefault="000B6C6D" w:rsidP="004631DE">
            <w:pPr>
              <w:jc w:val="left"/>
              <w:rPr>
                <w:bCs/>
                <w:lang w:val="es-CO"/>
              </w:rPr>
            </w:pPr>
            <w:r w:rsidRPr="00131BB2">
              <w:rPr>
                <w:b/>
                <w:lang w:val="es-CO"/>
              </w:rPr>
              <w:t>Análisis cualitativo</w:t>
            </w:r>
            <w:r w:rsidR="00F47E0B" w:rsidRPr="00131BB2">
              <w:rPr>
                <w:b/>
                <w:lang w:val="es-CO"/>
              </w:rPr>
              <w:br/>
            </w:r>
          </w:p>
        </w:tc>
      </w:tr>
      <w:tr w:rsidR="00736B35" w:rsidRPr="00131BB2" w14:paraId="05463D8C" w14:textId="77777777" w:rsidTr="00CD4625">
        <w:trPr>
          <w:trHeight w:val="526"/>
        </w:trPr>
        <w:tc>
          <w:tcPr>
            <w:tcW w:w="5000" w:type="pct"/>
          </w:tcPr>
          <w:p w14:paraId="33D1736F" w14:textId="623BFFEC" w:rsidR="00736B35" w:rsidRPr="00131BB2" w:rsidRDefault="000B6C6D" w:rsidP="004631DE">
            <w:pPr>
              <w:jc w:val="left"/>
              <w:rPr>
                <w:bCs/>
                <w:lang w:val="es-CO"/>
              </w:rPr>
            </w:pPr>
            <w:r w:rsidRPr="00131BB2">
              <w:rPr>
                <w:b/>
                <w:lang w:val="es-CO"/>
              </w:rPr>
              <w:t>Análisis de brechas</w:t>
            </w:r>
            <w:r w:rsidR="00F47E0B" w:rsidRPr="00131BB2">
              <w:rPr>
                <w:b/>
                <w:lang w:val="es-CO"/>
              </w:rPr>
              <w:br/>
            </w:r>
          </w:p>
        </w:tc>
      </w:tr>
      <w:tr w:rsidR="00736B35" w:rsidRPr="00131BB2" w14:paraId="3147DC5D" w14:textId="77777777" w:rsidTr="00CD4625">
        <w:trPr>
          <w:trHeight w:val="526"/>
        </w:trPr>
        <w:tc>
          <w:tcPr>
            <w:tcW w:w="5000" w:type="pct"/>
          </w:tcPr>
          <w:p w14:paraId="794A450C" w14:textId="3A34F428" w:rsidR="00736B35" w:rsidRPr="00131BB2" w:rsidRDefault="000B6C6D" w:rsidP="004631DE">
            <w:pPr>
              <w:jc w:val="left"/>
              <w:rPr>
                <w:bCs/>
                <w:lang w:val="es-CO"/>
              </w:rPr>
            </w:pPr>
            <w:r w:rsidRPr="00131BB2">
              <w:rPr>
                <w:b/>
                <w:lang w:val="es-CO"/>
              </w:rPr>
              <w:t>Recomendaciones</w:t>
            </w:r>
            <w:r w:rsidR="00F47E0B" w:rsidRPr="00131BB2">
              <w:rPr>
                <w:b/>
                <w:lang w:val="es-CO"/>
              </w:rPr>
              <w:br/>
            </w:r>
          </w:p>
        </w:tc>
      </w:tr>
      <w:tr w:rsidR="004E0E2B" w:rsidRPr="00131BB2" w14:paraId="5963FB8F" w14:textId="77777777" w:rsidTr="00CD4625">
        <w:trPr>
          <w:trHeight w:val="527"/>
        </w:trPr>
        <w:tc>
          <w:tcPr>
            <w:tcW w:w="5000" w:type="pct"/>
            <w:shd w:val="clear" w:color="auto" w:fill="5ACBF8" w:themeFill="accent3" w:themeFillTint="99"/>
          </w:tcPr>
          <w:p w14:paraId="2CDDB121" w14:textId="0485A4B9" w:rsidR="004E0E2B" w:rsidRPr="00131BB2" w:rsidRDefault="000B6C6D" w:rsidP="004E0E2B">
            <w:pPr>
              <w:jc w:val="center"/>
              <w:rPr>
                <w:b/>
                <w:lang w:val="es-CO"/>
              </w:rPr>
            </w:pPr>
            <w:r w:rsidRPr="00131BB2">
              <w:rPr>
                <w:b/>
                <w:lang w:val="es-CO"/>
              </w:rPr>
              <w:t>Subindicador</w:t>
            </w:r>
            <w:r w:rsidR="004E0E2B" w:rsidRPr="00131BB2">
              <w:rPr>
                <w:b/>
                <w:lang w:val="es-CO"/>
              </w:rPr>
              <w:t xml:space="preserve"> 9(b) </w:t>
            </w:r>
          </w:p>
          <w:p w14:paraId="08DE7610" w14:textId="37050231" w:rsidR="004E0E2B" w:rsidRPr="00131BB2" w:rsidRDefault="00924056" w:rsidP="008D34AE">
            <w:pPr>
              <w:tabs>
                <w:tab w:val="left" w:pos="1217"/>
              </w:tabs>
              <w:spacing w:line="0" w:lineRule="atLeast"/>
              <w:jc w:val="center"/>
              <w:rPr>
                <w:b/>
                <w:lang w:val="es-CO"/>
              </w:rPr>
            </w:pPr>
            <w:r w:rsidRPr="00131BB2">
              <w:rPr>
                <w:b/>
                <w:lang w:val="es-CO"/>
              </w:rPr>
              <w:t>Selección y contratación</w:t>
            </w:r>
          </w:p>
        </w:tc>
      </w:tr>
      <w:tr w:rsidR="005F3B2E" w:rsidRPr="002954F6" w14:paraId="14EF18CE" w14:textId="77777777" w:rsidTr="00CD4625">
        <w:trPr>
          <w:trHeight w:val="299"/>
        </w:trPr>
        <w:tc>
          <w:tcPr>
            <w:tcW w:w="5000" w:type="pct"/>
            <w:shd w:val="clear" w:color="auto" w:fill="C7EDFC" w:themeFill="accent3" w:themeFillTint="33"/>
          </w:tcPr>
          <w:p w14:paraId="7DD6C9F0" w14:textId="592D589C" w:rsidR="005F3B2E" w:rsidRPr="00131BB2" w:rsidRDefault="000B6C6D" w:rsidP="004E0E2B">
            <w:pPr>
              <w:rPr>
                <w:b/>
                <w:lang w:val="es-CO"/>
              </w:rPr>
            </w:pPr>
            <w:r w:rsidRPr="00131BB2">
              <w:rPr>
                <w:b/>
                <w:lang w:val="es-CO"/>
              </w:rPr>
              <w:t xml:space="preserve">Criterio de evaluación </w:t>
            </w:r>
            <w:r w:rsidR="00264356" w:rsidRPr="00131BB2">
              <w:rPr>
                <w:b/>
                <w:lang w:val="es-CO"/>
              </w:rPr>
              <w:t>9(b)(</w:t>
            </w:r>
            <w:r w:rsidR="005F3B2E" w:rsidRPr="00131BB2">
              <w:rPr>
                <w:b/>
                <w:lang w:val="es-CO"/>
              </w:rPr>
              <w:t>a):</w:t>
            </w:r>
          </w:p>
          <w:p w14:paraId="340DEAA2" w14:textId="0F348CB8" w:rsidR="005F3B2E" w:rsidRPr="00131BB2" w:rsidRDefault="00924056" w:rsidP="004E0E2B">
            <w:pPr>
              <w:rPr>
                <w:lang w:val="es-CO"/>
              </w:rPr>
            </w:pPr>
            <w:r w:rsidRPr="00131BB2">
              <w:rPr>
                <w:lang w:val="es-CO"/>
              </w:rPr>
              <w:t>En las contrataciones complejas se utilizan procedimientos de precalificación para asegurar que solamente los participantes calificados y elegibles se incluyan en el proceso competitivo</w:t>
            </w:r>
            <w:r w:rsidR="005F3B2E" w:rsidRPr="00131BB2">
              <w:rPr>
                <w:lang w:val="es-CO"/>
              </w:rPr>
              <w:t>.</w:t>
            </w:r>
          </w:p>
        </w:tc>
      </w:tr>
      <w:tr w:rsidR="00B651BD" w:rsidRPr="00131BB2" w14:paraId="077CC18A" w14:textId="77777777" w:rsidTr="00ED45EE">
        <w:trPr>
          <w:trHeight w:val="366"/>
        </w:trPr>
        <w:tc>
          <w:tcPr>
            <w:tcW w:w="5000" w:type="pct"/>
          </w:tcPr>
          <w:p w14:paraId="723F751D" w14:textId="628C1FA9" w:rsidR="00B651BD" w:rsidRPr="00131BB2" w:rsidRDefault="00B651BD" w:rsidP="00ED45EE">
            <w:pPr>
              <w:rPr>
                <w:lang w:val="es-CO"/>
              </w:rPr>
            </w:pPr>
            <w:r w:rsidRPr="00131BB2">
              <w:rPr>
                <w:b/>
                <w:lang w:val="es-CO"/>
              </w:rPr>
              <w:t>Conclusión</w:t>
            </w:r>
            <w:r w:rsidRPr="00131BB2">
              <w:rPr>
                <w:lang w:val="es-CO"/>
              </w:rPr>
              <w:t xml:space="preserve">: </w:t>
            </w:r>
            <w:sdt>
              <w:sdtPr>
                <w:rPr>
                  <w:lang w:val="es-CO"/>
                </w:rPr>
                <w:alias w:val="Conclusion"/>
                <w:tag w:val="Conclusion"/>
                <w:id w:val="-1420640392"/>
                <w:placeholder>
                  <w:docPart w:val="63B16CB82257412FBBC3EA0DCD819625"/>
                </w:placeholder>
                <w:showingPlcHdr/>
                <w:dropDownList>
                  <w:listItem w:value="Choose an item."/>
                  <w:listItem w:displayText="Brecha de alto riesgo + bandera roja" w:value="Brecha de alto riesgo + bandera roja"/>
                  <w:listItem w:displayText="Brecha de alto riesgo" w:value="Brecha de alto riesgo"/>
                  <w:listItem w:displayText="Brecha de riesgo medio" w:value="Brecha de riesgo medio"/>
                  <w:listItem w:displayText="Brecha de bajo riesgo" w:value="Brecha de bajo riesgo"/>
                  <w:listItem w:displayText="Sin brecha" w:value="Sin brecha"/>
                </w:dropDownList>
              </w:sdtPr>
              <w:sdtEndPr/>
              <w:sdtContent>
                <w:r w:rsidR="00F3549F" w:rsidRPr="00131BB2">
                  <w:rPr>
                    <w:rStyle w:val="PlaceholderText"/>
                    <w:lang w:val="es-CO"/>
                  </w:rPr>
                  <w:t>Choose an item.</w:t>
                </w:r>
              </w:sdtContent>
            </w:sdt>
          </w:p>
        </w:tc>
      </w:tr>
      <w:tr w:rsidR="005F3B2E" w:rsidRPr="00131BB2" w14:paraId="5180EE59" w14:textId="77777777" w:rsidTr="00CD4625">
        <w:trPr>
          <w:trHeight w:val="770"/>
        </w:trPr>
        <w:tc>
          <w:tcPr>
            <w:tcW w:w="5000" w:type="pct"/>
          </w:tcPr>
          <w:p w14:paraId="4C57706D" w14:textId="44374860" w:rsidR="005F3B2E" w:rsidRPr="00131BB2" w:rsidRDefault="000B6C6D" w:rsidP="004631DE">
            <w:pPr>
              <w:jc w:val="left"/>
              <w:rPr>
                <w:bCs/>
                <w:lang w:val="es-CO"/>
              </w:rPr>
            </w:pPr>
            <w:r w:rsidRPr="00131BB2">
              <w:rPr>
                <w:b/>
                <w:lang w:val="es-CO"/>
              </w:rPr>
              <w:t>Análisis cualitativo</w:t>
            </w:r>
            <w:r w:rsidR="00F47E0B" w:rsidRPr="00131BB2">
              <w:rPr>
                <w:b/>
                <w:lang w:val="es-CO"/>
              </w:rPr>
              <w:br/>
            </w:r>
          </w:p>
        </w:tc>
      </w:tr>
      <w:tr w:rsidR="005F3B2E" w:rsidRPr="00131BB2" w14:paraId="594538EB" w14:textId="77777777" w:rsidTr="00CD4625">
        <w:trPr>
          <w:trHeight w:val="856"/>
        </w:trPr>
        <w:tc>
          <w:tcPr>
            <w:tcW w:w="5000" w:type="pct"/>
          </w:tcPr>
          <w:p w14:paraId="0B5F1214" w14:textId="28476E49" w:rsidR="005F3B2E" w:rsidRPr="00131BB2" w:rsidRDefault="000B6C6D" w:rsidP="004631DE">
            <w:pPr>
              <w:jc w:val="left"/>
              <w:rPr>
                <w:bCs/>
                <w:lang w:val="es-CO"/>
              </w:rPr>
            </w:pPr>
            <w:r w:rsidRPr="00131BB2">
              <w:rPr>
                <w:b/>
                <w:lang w:val="es-CO"/>
              </w:rPr>
              <w:t>Análisis de brechas</w:t>
            </w:r>
            <w:r w:rsidR="00F47E0B" w:rsidRPr="00131BB2">
              <w:rPr>
                <w:b/>
                <w:lang w:val="es-CO"/>
              </w:rPr>
              <w:br/>
            </w:r>
          </w:p>
        </w:tc>
      </w:tr>
      <w:tr w:rsidR="005F3B2E" w:rsidRPr="00131BB2" w14:paraId="7C61E0F7" w14:textId="77777777" w:rsidTr="00CD4625">
        <w:trPr>
          <w:trHeight w:val="526"/>
        </w:trPr>
        <w:tc>
          <w:tcPr>
            <w:tcW w:w="5000" w:type="pct"/>
          </w:tcPr>
          <w:p w14:paraId="1AC46BA2" w14:textId="1FCFAC12" w:rsidR="005F3B2E" w:rsidRPr="00131BB2" w:rsidRDefault="000B6C6D" w:rsidP="004631DE">
            <w:pPr>
              <w:jc w:val="left"/>
              <w:rPr>
                <w:bCs/>
                <w:lang w:val="es-CO"/>
              </w:rPr>
            </w:pPr>
            <w:r w:rsidRPr="00131BB2">
              <w:rPr>
                <w:b/>
                <w:lang w:val="es-CO"/>
              </w:rPr>
              <w:lastRenderedPageBreak/>
              <w:t>Recomendaciones</w:t>
            </w:r>
            <w:r w:rsidR="00F47E0B" w:rsidRPr="00131BB2">
              <w:rPr>
                <w:b/>
                <w:lang w:val="es-CO"/>
              </w:rPr>
              <w:br/>
            </w:r>
          </w:p>
        </w:tc>
      </w:tr>
      <w:tr w:rsidR="005F3B2E" w:rsidRPr="002954F6" w14:paraId="633D5810" w14:textId="77777777" w:rsidTr="00CD4625">
        <w:trPr>
          <w:trHeight w:val="526"/>
        </w:trPr>
        <w:tc>
          <w:tcPr>
            <w:tcW w:w="5000" w:type="pct"/>
            <w:shd w:val="clear" w:color="auto" w:fill="C7EDFC" w:themeFill="accent3" w:themeFillTint="33"/>
          </w:tcPr>
          <w:p w14:paraId="75D564AC" w14:textId="4F066322" w:rsidR="005F3B2E" w:rsidRPr="00131BB2" w:rsidRDefault="000B6C6D" w:rsidP="004E0E2B">
            <w:pPr>
              <w:rPr>
                <w:b/>
                <w:lang w:val="es-CO"/>
              </w:rPr>
            </w:pPr>
            <w:r w:rsidRPr="00131BB2">
              <w:rPr>
                <w:b/>
                <w:lang w:val="es-CO"/>
              </w:rPr>
              <w:t xml:space="preserve">Criterio de evaluación </w:t>
            </w:r>
            <w:r w:rsidR="00264356" w:rsidRPr="00131BB2">
              <w:rPr>
                <w:b/>
                <w:lang w:val="es-CO"/>
              </w:rPr>
              <w:t>9(b)(</w:t>
            </w:r>
            <w:r w:rsidR="005F3B2E" w:rsidRPr="00131BB2">
              <w:rPr>
                <w:b/>
                <w:lang w:val="es-CO"/>
              </w:rPr>
              <w:t>b):</w:t>
            </w:r>
          </w:p>
          <w:p w14:paraId="16840EED" w14:textId="08AFC594" w:rsidR="005F3B2E" w:rsidRPr="00131BB2" w:rsidRDefault="00924056" w:rsidP="004E0E2B">
            <w:pPr>
              <w:rPr>
                <w:b/>
                <w:lang w:val="es-CO"/>
              </w:rPr>
            </w:pPr>
            <w:r w:rsidRPr="00131BB2">
              <w:rPr>
                <w:lang w:val="es-CO"/>
              </w:rPr>
              <w:t>A fin de impulsar una amplia participación de competidores potenciales, se emplean solamente documentos de contratación claros e integrados, estandarizados cuando sea posible, y en proporción a las necesidades</w:t>
            </w:r>
            <w:r w:rsidR="005F3B2E" w:rsidRPr="00131BB2">
              <w:rPr>
                <w:lang w:val="es-CO"/>
              </w:rPr>
              <w:t>.</w:t>
            </w:r>
          </w:p>
        </w:tc>
      </w:tr>
      <w:tr w:rsidR="00B651BD" w:rsidRPr="00131BB2" w14:paraId="7E0F86A7" w14:textId="77777777" w:rsidTr="00ED45EE">
        <w:trPr>
          <w:trHeight w:val="366"/>
        </w:trPr>
        <w:tc>
          <w:tcPr>
            <w:tcW w:w="5000" w:type="pct"/>
          </w:tcPr>
          <w:p w14:paraId="2EC2B110" w14:textId="42F19A8E" w:rsidR="00B651BD" w:rsidRPr="00131BB2" w:rsidRDefault="00B651BD" w:rsidP="00ED45EE">
            <w:pPr>
              <w:rPr>
                <w:lang w:val="es-CO"/>
              </w:rPr>
            </w:pPr>
            <w:r w:rsidRPr="00131BB2">
              <w:rPr>
                <w:b/>
                <w:lang w:val="es-CO"/>
              </w:rPr>
              <w:t>Conclusión</w:t>
            </w:r>
            <w:r w:rsidRPr="00131BB2">
              <w:rPr>
                <w:lang w:val="es-CO"/>
              </w:rPr>
              <w:t xml:space="preserve">: </w:t>
            </w:r>
            <w:sdt>
              <w:sdtPr>
                <w:rPr>
                  <w:lang w:val="es-CO"/>
                </w:rPr>
                <w:alias w:val="Conclusion"/>
                <w:tag w:val="Conclusion"/>
                <w:id w:val="1309051946"/>
                <w:placeholder>
                  <w:docPart w:val="CFC9E375930548F6A7C32B533EAB0348"/>
                </w:placeholder>
                <w:showingPlcHdr/>
                <w:dropDownList>
                  <w:listItem w:value="Choose an item."/>
                  <w:listItem w:displayText="Brecha de alto riesgo + bandera roja" w:value="Brecha de alto riesgo + bandera roja"/>
                  <w:listItem w:displayText="Brecha de alto riesgo" w:value="Brecha de alto riesgo"/>
                  <w:listItem w:displayText="Brecha de riesgo medio" w:value="Brecha de riesgo medio"/>
                  <w:listItem w:displayText="Brecha de bajo riesgo" w:value="Brecha de bajo riesgo"/>
                  <w:listItem w:displayText="Sin brecha" w:value="Sin brecha"/>
                </w:dropDownList>
              </w:sdtPr>
              <w:sdtEndPr/>
              <w:sdtContent>
                <w:r w:rsidR="00F3549F" w:rsidRPr="00131BB2">
                  <w:rPr>
                    <w:rStyle w:val="PlaceholderText"/>
                    <w:lang w:val="es-CO"/>
                  </w:rPr>
                  <w:t>Choose an item.</w:t>
                </w:r>
              </w:sdtContent>
            </w:sdt>
          </w:p>
        </w:tc>
      </w:tr>
      <w:tr w:rsidR="005F3B2E" w:rsidRPr="00131BB2" w14:paraId="63E15002" w14:textId="77777777" w:rsidTr="00CD4625">
        <w:trPr>
          <w:trHeight w:val="526"/>
        </w:trPr>
        <w:tc>
          <w:tcPr>
            <w:tcW w:w="5000" w:type="pct"/>
          </w:tcPr>
          <w:p w14:paraId="28F54192" w14:textId="2F605BBB" w:rsidR="005F3B2E" w:rsidRPr="00131BB2" w:rsidRDefault="000B6C6D" w:rsidP="004631DE">
            <w:pPr>
              <w:jc w:val="left"/>
              <w:rPr>
                <w:bCs/>
                <w:lang w:val="es-CO"/>
              </w:rPr>
            </w:pPr>
            <w:r w:rsidRPr="00131BB2">
              <w:rPr>
                <w:b/>
                <w:lang w:val="es-CO"/>
              </w:rPr>
              <w:t>Análisis cualitativo</w:t>
            </w:r>
            <w:r w:rsidR="00F47E0B" w:rsidRPr="00131BB2">
              <w:rPr>
                <w:b/>
                <w:lang w:val="es-CO"/>
              </w:rPr>
              <w:br/>
            </w:r>
          </w:p>
        </w:tc>
      </w:tr>
      <w:tr w:rsidR="005F3B2E" w:rsidRPr="00131BB2" w14:paraId="3C695A03" w14:textId="77777777" w:rsidTr="00CD4625">
        <w:trPr>
          <w:trHeight w:val="526"/>
        </w:trPr>
        <w:tc>
          <w:tcPr>
            <w:tcW w:w="5000" w:type="pct"/>
          </w:tcPr>
          <w:p w14:paraId="35A60061" w14:textId="7CD4551E" w:rsidR="005F3B2E" w:rsidRPr="00131BB2" w:rsidRDefault="000B6C6D" w:rsidP="004631DE">
            <w:pPr>
              <w:jc w:val="left"/>
              <w:rPr>
                <w:bCs/>
                <w:lang w:val="es-CO"/>
              </w:rPr>
            </w:pPr>
            <w:r w:rsidRPr="00131BB2">
              <w:rPr>
                <w:b/>
                <w:lang w:val="es-CO"/>
              </w:rPr>
              <w:t>Análisis de brechas</w:t>
            </w:r>
            <w:r w:rsidR="00F47E0B" w:rsidRPr="00131BB2">
              <w:rPr>
                <w:b/>
                <w:lang w:val="es-CO"/>
              </w:rPr>
              <w:br/>
            </w:r>
          </w:p>
        </w:tc>
      </w:tr>
      <w:tr w:rsidR="005F3B2E" w:rsidRPr="00131BB2" w14:paraId="640DE274" w14:textId="77777777" w:rsidTr="00CD4625">
        <w:trPr>
          <w:trHeight w:val="526"/>
        </w:trPr>
        <w:tc>
          <w:tcPr>
            <w:tcW w:w="5000" w:type="pct"/>
          </w:tcPr>
          <w:p w14:paraId="435D0ECF" w14:textId="076BB5FF" w:rsidR="005F3B2E" w:rsidRPr="00131BB2" w:rsidRDefault="000B6C6D" w:rsidP="004631DE">
            <w:pPr>
              <w:jc w:val="left"/>
              <w:rPr>
                <w:bCs/>
                <w:lang w:val="es-CO"/>
              </w:rPr>
            </w:pPr>
            <w:r w:rsidRPr="00131BB2">
              <w:rPr>
                <w:b/>
                <w:lang w:val="es-CO"/>
              </w:rPr>
              <w:t>Recomendaciones</w:t>
            </w:r>
            <w:r w:rsidR="00F47E0B" w:rsidRPr="00131BB2">
              <w:rPr>
                <w:b/>
                <w:lang w:val="es-CO"/>
              </w:rPr>
              <w:br/>
            </w:r>
          </w:p>
        </w:tc>
      </w:tr>
      <w:tr w:rsidR="005F3B2E" w:rsidRPr="002954F6" w14:paraId="6AA71812" w14:textId="77777777" w:rsidTr="00CD4625">
        <w:trPr>
          <w:trHeight w:val="526"/>
        </w:trPr>
        <w:tc>
          <w:tcPr>
            <w:tcW w:w="5000" w:type="pct"/>
            <w:shd w:val="clear" w:color="auto" w:fill="C7EDFC" w:themeFill="accent3" w:themeFillTint="33"/>
          </w:tcPr>
          <w:p w14:paraId="00683F4F" w14:textId="2027BBE3" w:rsidR="005F3B2E" w:rsidRPr="00131BB2" w:rsidRDefault="000B6C6D" w:rsidP="004E0E2B">
            <w:pPr>
              <w:rPr>
                <w:b/>
                <w:lang w:val="es-CO"/>
              </w:rPr>
            </w:pPr>
            <w:r w:rsidRPr="00131BB2">
              <w:rPr>
                <w:b/>
                <w:lang w:val="es-CO"/>
              </w:rPr>
              <w:t xml:space="preserve">Criterio de evaluación </w:t>
            </w:r>
            <w:r w:rsidR="00264356" w:rsidRPr="00131BB2">
              <w:rPr>
                <w:b/>
                <w:lang w:val="es-CO"/>
              </w:rPr>
              <w:t>9(b)(</w:t>
            </w:r>
            <w:r w:rsidR="005F3B2E" w:rsidRPr="00131BB2">
              <w:rPr>
                <w:b/>
                <w:lang w:val="es-CO"/>
              </w:rPr>
              <w:t>c):</w:t>
            </w:r>
          </w:p>
          <w:p w14:paraId="49194CE0" w14:textId="3BF81228" w:rsidR="005F3B2E" w:rsidRPr="00131BB2" w:rsidRDefault="00924056" w:rsidP="004E0E2B">
            <w:pPr>
              <w:rPr>
                <w:b/>
                <w:lang w:val="es-CO"/>
              </w:rPr>
            </w:pPr>
            <w:r w:rsidRPr="00131BB2">
              <w:rPr>
                <w:lang w:val="es-CO"/>
              </w:rPr>
              <w:t>Los métodos de contratación se eligen, documentan y justifican de acuerdo con el propósito y en cumplimiento del marco legal</w:t>
            </w:r>
            <w:r w:rsidR="005F3B2E" w:rsidRPr="00131BB2">
              <w:rPr>
                <w:lang w:val="es-CO"/>
              </w:rPr>
              <w:t>.</w:t>
            </w:r>
          </w:p>
        </w:tc>
      </w:tr>
      <w:tr w:rsidR="00B651BD" w:rsidRPr="00131BB2" w14:paraId="64DE8D2D" w14:textId="77777777" w:rsidTr="00ED45EE">
        <w:trPr>
          <w:trHeight w:val="366"/>
        </w:trPr>
        <w:tc>
          <w:tcPr>
            <w:tcW w:w="5000" w:type="pct"/>
          </w:tcPr>
          <w:p w14:paraId="79C0648E" w14:textId="32CD80C9" w:rsidR="00B651BD" w:rsidRPr="00131BB2" w:rsidRDefault="00B651BD" w:rsidP="00ED45EE">
            <w:pPr>
              <w:rPr>
                <w:lang w:val="es-CO"/>
              </w:rPr>
            </w:pPr>
            <w:r w:rsidRPr="00131BB2">
              <w:rPr>
                <w:b/>
                <w:lang w:val="es-CO"/>
              </w:rPr>
              <w:t>Conclusión</w:t>
            </w:r>
            <w:r w:rsidRPr="00131BB2">
              <w:rPr>
                <w:lang w:val="es-CO"/>
              </w:rPr>
              <w:t xml:space="preserve">: </w:t>
            </w:r>
            <w:sdt>
              <w:sdtPr>
                <w:rPr>
                  <w:lang w:val="es-CO"/>
                </w:rPr>
                <w:alias w:val="Conclusion"/>
                <w:tag w:val="Conclusion"/>
                <w:id w:val="871267882"/>
                <w:placeholder>
                  <w:docPart w:val="FA4A20D4905148DD87CDCCA8F4F3FC31"/>
                </w:placeholder>
                <w:showingPlcHdr/>
                <w:dropDownList>
                  <w:listItem w:value="Choose an item."/>
                  <w:listItem w:displayText="Brecha de alto riesgo + bandera roja" w:value="Brecha de alto riesgo + bandera roja"/>
                  <w:listItem w:displayText="Brecha de alto riesgo" w:value="Brecha de alto riesgo"/>
                  <w:listItem w:displayText="Brecha de riesgo medio" w:value="Brecha de riesgo medio"/>
                  <w:listItem w:displayText="Brecha de bajo riesgo" w:value="Brecha de bajo riesgo"/>
                  <w:listItem w:displayText="Sin brecha" w:value="Sin brecha"/>
                </w:dropDownList>
              </w:sdtPr>
              <w:sdtEndPr/>
              <w:sdtContent>
                <w:r w:rsidR="00F3549F" w:rsidRPr="00131BB2">
                  <w:rPr>
                    <w:rStyle w:val="PlaceholderText"/>
                    <w:lang w:val="es-CO"/>
                  </w:rPr>
                  <w:t>Choose an item.</w:t>
                </w:r>
              </w:sdtContent>
            </w:sdt>
          </w:p>
        </w:tc>
      </w:tr>
      <w:tr w:rsidR="005F3B2E" w:rsidRPr="00131BB2" w14:paraId="1DBDFD69" w14:textId="77777777" w:rsidTr="00CD4625">
        <w:trPr>
          <w:trHeight w:val="526"/>
        </w:trPr>
        <w:tc>
          <w:tcPr>
            <w:tcW w:w="5000" w:type="pct"/>
          </w:tcPr>
          <w:p w14:paraId="581AF88C" w14:textId="69E482BA" w:rsidR="005F3B2E" w:rsidRPr="00131BB2" w:rsidRDefault="000B6C6D" w:rsidP="004631DE">
            <w:pPr>
              <w:jc w:val="left"/>
              <w:rPr>
                <w:bCs/>
                <w:lang w:val="es-CO"/>
              </w:rPr>
            </w:pPr>
            <w:r w:rsidRPr="00131BB2">
              <w:rPr>
                <w:b/>
                <w:lang w:val="es-CO"/>
              </w:rPr>
              <w:t>Análisis cualitativo</w:t>
            </w:r>
            <w:r w:rsidR="00F47E0B" w:rsidRPr="00131BB2">
              <w:rPr>
                <w:b/>
                <w:lang w:val="es-CO"/>
              </w:rPr>
              <w:br/>
            </w:r>
          </w:p>
        </w:tc>
      </w:tr>
      <w:tr w:rsidR="005F3B2E" w:rsidRPr="00131BB2" w14:paraId="1271E1D4" w14:textId="77777777" w:rsidTr="00CD4625">
        <w:trPr>
          <w:trHeight w:val="526"/>
        </w:trPr>
        <w:tc>
          <w:tcPr>
            <w:tcW w:w="5000" w:type="pct"/>
          </w:tcPr>
          <w:p w14:paraId="28AD10FF" w14:textId="45DBE6A9" w:rsidR="005F3B2E" w:rsidRPr="00131BB2" w:rsidRDefault="000B6C6D" w:rsidP="004631DE">
            <w:pPr>
              <w:jc w:val="left"/>
              <w:rPr>
                <w:bCs/>
                <w:lang w:val="es-CO"/>
              </w:rPr>
            </w:pPr>
            <w:r w:rsidRPr="00131BB2">
              <w:rPr>
                <w:b/>
                <w:lang w:val="es-CO"/>
              </w:rPr>
              <w:t>Análisis de brechas</w:t>
            </w:r>
            <w:r w:rsidR="00F47E0B" w:rsidRPr="00131BB2">
              <w:rPr>
                <w:b/>
                <w:lang w:val="es-CO"/>
              </w:rPr>
              <w:br/>
            </w:r>
          </w:p>
        </w:tc>
      </w:tr>
      <w:tr w:rsidR="005F3B2E" w:rsidRPr="00131BB2" w14:paraId="4AC7658C" w14:textId="77777777" w:rsidTr="00CD4625">
        <w:trPr>
          <w:trHeight w:val="526"/>
        </w:trPr>
        <w:tc>
          <w:tcPr>
            <w:tcW w:w="5000" w:type="pct"/>
          </w:tcPr>
          <w:p w14:paraId="03ED89AD" w14:textId="446F1619" w:rsidR="005F3B2E" w:rsidRPr="00131BB2" w:rsidRDefault="000B6C6D" w:rsidP="004631DE">
            <w:pPr>
              <w:jc w:val="left"/>
              <w:rPr>
                <w:bCs/>
                <w:lang w:val="es-CO"/>
              </w:rPr>
            </w:pPr>
            <w:r w:rsidRPr="00131BB2">
              <w:rPr>
                <w:b/>
                <w:lang w:val="es-CO"/>
              </w:rPr>
              <w:t>Recomendaciones</w:t>
            </w:r>
            <w:r w:rsidR="00F47E0B" w:rsidRPr="00131BB2">
              <w:rPr>
                <w:b/>
                <w:lang w:val="es-CO"/>
              </w:rPr>
              <w:br/>
            </w:r>
          </w:p>
        </w:tc>
      </w:tr>
      <w:tr w:rsidR="005F3B2E" w:rsidRPr="002954F6" w14:paraId="0A2C1CD4" w14:textId="77777777" w:rsidTr="00CD4625">
        <w:trPr>
          <w:trHeight w:val="526"/>
        </w:trPr>
        <w:tc>
          <w:tcPr>
            <w:tcW w:w="5000" w:type="pct"/>
            <w:shd w:val="clear" w:color="auto" w:fill="C7EDFC" w:themeFill="accent3" w:themeFillTint="33"/>
          </w:tcPr>
          <w:p w14:paraId="3701A4A1" w14:textId="22B083E4" w:rsidR="005F3B2E" w:rsidRPr="00131BB2" w:rsidRDefault="000B6C6D" w:rsidP="004E0E2B">
            <w:pPr>
              <w:rPr>
                <w:b/>
                <w:lang w:val="es-CO"/>
              </w:rPr>
            </w:pPr>
            <w:r w:rsidRPr="00131BB2">
              <w:rPr>
                <w:b/>
                <w:lang w:val="es-CO"/>
              </w:rPr>
              <w:t xml:space="preserve">Criterio de evaluación </w:t>
            </w:r>
            <w:r w:rsidR="00264356" w:rsidRPr="00131BB2">
              <w:rPr>
                <w:b/>
                <w:lang w:val="es-CO"/>
              </w:rPr>
              <w:t>9(b)(</w:t>
            </w:r>
            <w:r w:rsidR="005F3B2E" w:rsidRPr="00131BB2">
              <w:rPr>
                <w:b/>
                <w:lang w:val="es-CO"/>
              </w:rPr>
              <w:t>d):</w:t>
            </w:r>
          </w:p>
          <w:p w14:paraId="135A4C41" w14:textId="70882CF4" w:rsidR="005F3B2E" w:rsidRPr="00131BB2" w:rsidRDefault="00924056" w:rsidP="004E0E2B">
            <w:pPr>
              <w:rPr>
                <w:lang w:val="es-CO"/>
              </w:rPr>
            </w:pPr>
            <w:r w:rsidRPr="00131BB2">
              <w:rPr>
                <w:lang w:val="es-CO"/>
              </w:rPr>
              <w:t>Los procedimientos para la presentación, recepción y apertura de ofertas están claramente detallados en los documentos de contratación y cumplen con el precepto de permitir que los oferentes o sus representantes asistan a la apertura de ofertas, y que la sociedad civil realice el monitoreo, según lo establecido</w:t>
            </w:r>
            <w:r w:rsidR="005F3B2E" w:rsidRPr="00131BB2">
              <w:rPr>
                <w:lang w:val="es-CO"/>
              </w:rPr>
              <w:t>.</w:t>
            </w:r>
          </w:p>
        </w:tc>
      </w:tr>
      <w:tr w:rsidR="00B651BD" w:rsidRPr="00131BB2" w14:paraId="56DD1446" w14:textId="77777777" w:rsidTr="00ED45EE">
        <w:trPr>
          <w:trHeight w:val="366"/>
        </w:trPr>
        <w:tc>
          <w:tcPr>
            <w:tcW w:w="5000" w:type="pct"/>
          </w:tcPr>
          <w:p w14:paraId="53509E7D" w14:textId="7E3A4539" w:rsidR="00B651BD" w:rsidRPr="00131BB2" w:rsidRDefault="00B651BD" w:rsidP="00ED45EE">
            <w:pPr>
              <w:rPr>
                <w:lang w:val="es-CO"/>
              </w:rPr>
            </w:pPr>
            <w:r w:rsidRPr="00131BB2">
              <w:rPr>
                <w:b/>
                <w:lang w:val="es-CO"/>
              </w:rPr>
              <w:t>Conclusión</w:t>
            </w:r>
            <w:r w:rsidRPr="00131BB2">
              <w:rPr>
                <w:lang w:val="es-CO"/>
              </w:rPr>
              <w:t xml:space="preserve">: </w:t>
            </w:r>
            <w:sdt>
              <w:sdtPr>
                <w:rPr>
                  <w:lang w:val="es-CO"/>
                </w:rPr>
                <w:alias w:val="Conclusion"/>
                <w:tag w:val="Conclusion"/>
                <w:id w:val="-495807022"/>
                <w:placeholder>
                  <w:docPart w:val="C1685659F53A43DBAAF9B5B7F66E7B89"/>
                </w:placeholder>
                <w:showingPlcHdr/>
                <w:dropDownList>
                  <w:listItem w:value="Choose an item."/>
                  <w:listItem w:displayText="Brecha de alto riesgo + bandera roja" w:value="Brecha de alto riesgo + bandera roja"/>
                  <w:listItem w:displayText="Brecha de alto riesgo" w:value="Brecha de alto riesgo"/>
                  <w:listItem w:displayText="Brecha de riesgo medio" w:value="Brecha de riesgo medio"/>
                  <w:listItem w:displayText="Brecha de bajo riesgo" w:value="Brecha de bajo riesgo"/>
                  <w:listItem w:displayText="Sin brecha" w:value="Sin brecha"/>
                </w:dropDownList>
              </w:sdtPr>
              <w:sdtEndPr/>
              <w:sdtContent>
                <w:r w:rsidR="00F3549F" w:rsidRPr="00131BB2">
                  <w:rPr>
                    <w:rStyle w:val="PlaceholderText"/>
                    <w:lang w:val="es-CO"/>
                  </w:rPr>
                  <w:t>Choose an item.</w:t>
                </w:r>
              </w:sdtContent>
            </w:sdt>
          </w:p>
        </w:tc>
      </w:tr>
      <w:tr w:rsidR="005F3B2E" w:rsidRPr="00131BB2" w14:paraId="432CF6FB" w14:textId="77777777" w:rsidTr="00CD4625">
        <w:trPr>
          <w:trHeight w:val="526"/>
        </w:trPr>
        <w:tc>
          <w:tcPr>
            <w:tcW w:w="5000" w:type="pct"/>
          </w:tcPr>
          <w:p w14:paraId="3B6C4201" w14:textId="3D4C9520" w:rsidR="005F3B2E" w:rsidRPr="00131BB2" w:rsidRDefault="000B6C6D" w:rsidP="004631DE">
            <w:pPr>
              <w:jc w:val="left"/>
              <w:rPr>
                <w:bCs/>
                <w:lang w:val="es-CO"/>
              </w:rPr>
            </w:pPr>
            <w:r w:rsidRPr="00131BB2">
              <w:rPr>
                <w:b/>
                <w:lang w:val="es-CO"/>
              </w:rPr>
              <w:t>Análisis cualitativo</w:t>
            </w:r>
            <w:r w:rsidR="00F47E0B" w:rsidRPr="00131BB2">
              <w:rPr>
                <w:b/>
                <w:lang w:val="es-CO"/>
              </w:rPr>
              <w:br/>
            </w:r>
          </w:p>
        </w:tc>
      </w:tr>
      <w:tr w:rsidR="005F3B2E" w:rsidRPr="00131BB2" w14:paraId="456C0DF0" w14:textId="77777777" w:rsidTr="00CD4625">
        <w:trPr>
          <w:trHeight w:val="526"/>
        </w:trPr>
        <w:tc>
          <w:tcPr>
            <w:tcW w:w="5000" w:type="pct"/>
          </w:tcPr>
          <w:p w14:paraId="220F70EE" w14:textId="106CC52E" w:rsidR="005F3B2E" w:rsidRPr="00131BB2" w:rsidRDefault="000B6C6D" w:rsidP="004631DE">
            <w:pPr>
              <w:jc w:val="left"/>
              <w:rPr>
                <w:bCs/>
                <w:lang w:val="es-CO"/>
              </w:rPr>
            </w:pPr>
            <w:r w:rsidRPr="00131BB2">
              <w:rPr>
                <w:b/>
                <w:lang w:val="es-CO"/>
              </w:rPr>
              <w:t>Análisis de brechas</w:t>
            </w:r>
            <w:r w:rsidR="00F47E0B" w:rsidRPr="00131BB2">
              <w:rPr>
                <w:b/>
                <w:lang w:val="es-CO"/>
              </w:rPr>
              <w:br/>
            </w:r>
          </w:p>
        </w:tc>
      </w:tr>
      <w:tr w:rsidR="005F3B2E" w:rsidRPr="00131BB2" w14:paraId="38B0B66F" w14:textId="77777777" w:rsidTr="00CD4625">
        <w:trPr>
          <w:trHeight w:val="526"/>
        </w:trPr>
        <w:tc>
          <w:tcPr>
            <w:tcW w:w="5000" w:type="pct"/>
          </w:tcPr>
          <w:p w14:paraId="51014494" w14:textId="2C606720" w:rsidR="005F3B2E" w:rsidRPr="00131BB2" w:rsidRDefault="000B6C6D" w:rsidP="004631DE">
            <w:pPr>
              <w:jc w:val="left"/>
              <w:rPr>
                <w:bCs/>
                <w:lang w:val="es-CO"/>
              </w:rPr>
            </w:pPr>
            <w:r w:rsidRPr="00131BB2">
              <w:rPr>
                <w:b/>
                <w:lang w:val="es-CO"/>
              </w:rPr>
              <w:t>Recomendaciones</w:t>
            </w:r>
            <w:r w:rsidR="00F47E0B" w:rsidRPr="00131BB2">
              <w:rPr>
                <w:b/>
                <w:lang w:val="es-CO"/>
              </w:rPr>
              <w:br/>
            </w:r>
          </w:p>
        </w:tc>
      </w:tr>
      <w:tr w:rsidR="005F3B2E" w:rsidRPr="002954F6" w14:paraId="65C03D1C" w14:textId="77777777" w:rsidTr="00CD4625">
        <w:trPr>
          <w:trHeight w:val="526"/>
        </w:trPr>
        <w:tc>
          <w:tcPr>
            <w:tcW w:w="5000" w:type="pct"/>
            <w:shd w:val="clear" w:color="auto" w:fill="C7EDFC" w:themeFill="accent3" w:themeFillTint="33"/>
          </w:tcPr>
          <w:p w14:paraId="58F26594" w14:textId="3BB9A3EF" w:rsidR="005F3B2E" w:rsidRPr="00131BB2" w:rsidRDefault="000B6C6D" w:rsidP="004E0E2B">
            <w:pPr>
              <w:rPr>
                <w:b/>
                <w:lang w:val="es-CO"/>
              </w:rPr>
            </w:pPr>
            <w:r w:rsidRPr="00131BB2">
              <w:rPr>
                <w:b/>
                <w:lang w:val="es-CO"/>
              </w:rPr>
              <w:t xml:space="preserve">Criterio de evaluación </w:t>
            </w:r>
            <w:r w:rsidR="00264356" w:rsidRPr="00131BB2">
              <w:rPr>
                <w:b/>
                <w:lang w:val="es-CO"/>
              </w:rPr>
              <w:t>9(b)(</w:t>
            </w:r>
            <w:r w:rsidR="005F3B2E" w:rsidRPr="00131BB2">
              <w:rPr>
                <w:b/>
                <w:lang w:val="es-CO"/>
              </w:rPr>
              <w:t>e):</w:t>
            </w:r>
          </w:p>
          <w:p w14:paraId="00E17E8B" w14:textId="2EFE5A05" w:rsidR="005F3B2E" w:rsidRPr="00131BB2" w:rsidRDefault="00962BBD" w:rsidP="004E0E2B">
            <w:pPr>
              <w:rPr>
                <w:b/>
                <w:lang w:val="es-CO"/>
              </w:rPr>
            </w:pPr>
            <w:r w:rsidRPr="00131BB2">
              <w:rPr>
                <w:lang w:val="es-CO"/>
              </w:rPr>
              <w:t>A lo largo de todo el proceso de evaluación de ofertas y adjudicación, se asegura la confidencialidad</w:t>
            </w:r>
            <w:r w:rsidR="005F3B2E" w:rsidRPr="00131BB2">
              <w:rPr>
                <w:lang w:val="es-CO"/>
              </w:rPr>
              <w:t>.</w:t>
            </w:r>
          </w:p>
        </w:tc>
      </w:tr>
      <w:tr w:rsidR="00B651BD" w:rsidRPr="00131BB2" w14:paraId="1C84FA55" w14:textId="77777777" w:rsidTr="00ED45EE">
        <w:trPr>
          <w:trHeight w:val="366"/>
        </w:trPr>
        <w:tc>
          <w:tcPr>
            <w:tcW w:w="5000" w:type="pct"/>
          </w:tcPr>
          <w:p w14:paraId="0EE25935" w14:textId="74DD5122" w:rsidR="00B651BD" w:rsidRPr="00131BB2" w:rsidRDefault="00B651BD" w:rsidP="00ED45EE">
            <w:pPr>
              <w:rPr>
                <w:lang w:val="es-CO"/>
              </w:rPr>
            </w:pPr>
            <w:r w:rsidRPr="00131BB2">
              <w:rPr>
                <w:b/>
                <w:lang w:val="es-CO"/>
              </w:rPr>
              <w:t>Conclusión</w:t>
            </w:r>
            <w:r w:rsidRPr="00131BB2">
              <w:rPr>
                <w:lang w:val="es-CO"/>
              </w:rPr>
              <w:t xml:space="preserve">: </w:t>
            </w:r>
            <w:sdt>
              <w:sdtPr>
                <w:rPr>
                  <w:lang w:val="es-CO"/>
                </w:rPr>
                <w:alias w:val="Conclusion"/>
                <w:tag w:val="Conclusion"/>
                <w:id w:val="1069610777"/>
                <w:placeholder>
                  <w:docPart w:val="ACF70BCDE9E14FAF917046BF99D18DA5"/>
                </w:placeholder>
                <w:showingPlcHdr/>
                <w:dropDownList>
                  <w:listItem w:value="Choose an item."/>
                  <w:listItem w:displayText="Brecha de alto riesgo + bandera roja" w:value="Brecha de alto riesgo + bandera roja"/>
                  <w:listItem w:displayText="Brecha de alto riesgo" w:value="Brecha de alto riesgo"/>
                  <w:listItem w:displayText="Brecha de riesgo medio" w:value="Brecha de riesgo medio"/>
                  <w:listItem w:displayText="Brecha de bajo riesgo" w:value="Brecha de bajo riesgo"/>
                  <w:listItem w:displayText="Sin brecha" w:value="Sin brecha"/>
                </w:dropDownList>
              </w:sdtPr>
              <w:sdtEndPr/>
              <w:sdtContent>
                <w:r w:rsidR="00F3549F" w:rsidRPr="00131BB2">
                  <w:rPr>
                    <w:rStyle w:val="PlaceholderText"/>
                    <w:lang w:val="es-CO"/>
                  </w:rPr>
                  <w:t>Choose an item.</w:t>
                </w:r>
              </w:sdtContent>
            </w:sdt>
          </w:p>
        </w:tc>
      </w:tr>
      <w:tr w:rsidR="005F3B2E" w:rsidRPr="00131BB2" w14:paraId="5E3B1807" w14:textId="77777777" w:rsidTr="00CD4625">
        <w:trPr>
          <w:trHeight w:val="526"/>
        </w:trPr>
        <w:tc>
          <w:tcPr>
            <w:tcW w:w="5000" w:type="pct"/>
          </w:tcPr>
          <w:p w14:paraId="59CB103F" w14:textId="467F1FBC" w:rsidR="005F3B2E" w:rsidRPr="00131BB2" w:rsidRDefault="000B6C6D" w:rsidP="004631DE">
            <w:pPr>
              <w:jc w:val="left"/>
              <w:rPr>
                <w:bCs/>
                <w:lang w:val="es-CO"/>
              </w:rPr>
            </w:pPr>
            <w:r w:rsidRPr="00131BB2">
              <w:rPr>
                <w:b/>
                <w:lang w:val="es-CO"/>
              </w:rPr>
              <w:t>Análisis cualitativo</w:t>
            </w:r>
            <w:r w:rsidR="00F47E0B" w:rsidRPr="00131BB2">
              <w:rPr>
                <w:b/>
                <w:lang w:val="es-CO"/>
              </w:rPr>
              <w:br/>
            </w:r>
          </w:p>
        </w:tc>
      </w:tr>
      <w:tr w:rsidR="005F3B2E" w:rsidRPr="00131BB2" w14:paraId="4131AA6B" w14:textId="77777777" w:rsidTr="00CD4625">
        <w:trPr>
          <w:trHeight w:val="526"/>
        </w:trPr>
        <w:tc>
          <w:tcPr>
            <w:tcW w:w="5000" w:type="pct"/>
          </w:tcPr>
          <w:p w14:paraId="54079024" w14:textId="487E3BE0" w:rsidR="005F3B2E" w:rsidRPr="00131BB2" w:rsidRDefault="000B6C6D" w:rsidP="004631DE">
            <w:pPr>
              <w:jc w:val="left"/>
              <w:rPr>
                <w:bCs/>
                <w:lang w:val="es-CO"/>
              </w:rPr>
            </w:pPr>
            <w:r w:rsidRPr="00131BB2">
              <w:rPr>
                <w:b/>
                <w:lang w:val="es-CO"/>
              </w:rPr>
              <w:t>Análisis de brechas</w:t>
            </w:r>
            <w:r w:rsidR="00F47E0B" w:rsidRPr="00131BB2">
              <w:rPr>
                <w:b/>
                <w:lang w:val="es-CO"/>
              </w:rPr>
              <w:br/>
            </w:r>
          </w:p>
        </w:tc>
      </w:tr>
      <w:tr w:rsidR="005F3B2E" w:rsidRPr="00131BB2" w14:paraId="6F969624" w14:textId="77777777" w:rsidTr="00CD4625">
        <w:trPr>
          <w:trHeight w:val="526"/>
        </w:trPr>
        <w:tc>
          <w:tcPr>
            <w:tcW w:w="5000" w:type="pct"/>
          </w:tcPr>
          <w:p w14:paraId="23E0512B" w14:textId="2817FB5E" w:rsidR="005F3B2E" w:rsidRPr="00131BB2" w:rsidRDefault="000B6C6D" w:rsidP="004631DE">
            <w:pPr>
              <w:jc w:val="left"/>
              <w:rPr>
                <w:bCs/>
                <w:lang w:val="es-CO"/>
              </w:rPr>
            </w:pPr>
            <w:r w:rsidRPr="00131BB2">
              <w:rPr>
                <w:b/>
                <w:lang w:val="es-CO"/>
              </w:rPr>
              <w:t>Recomendaciones</w:t>
            </w:r>
            <w:r w:rsidR="00F47E0B" w:rsidRPr="00131BB2">
              <w:rPr>
                <w:b/>
                <w:lang w:val="es-CO"/>
              </w:rPr>
              <w:br/>
            </w:r>
          </w:p>
        </w:tc>
      </w:tr>
      <w:tr w:rsidR="005F3B2E" w:rsidRPr="002954F6" w14:paraId="1B09B46B" w14:textId="77777777" w:rsidTr="00CD4625">
        <w:trPr>
          <w:trHeight w:val="526"/>
        </w:trPr>
        <w:tc>
          <w:tcPr>
            <w:tcW w:w="5000" w:type="pct"/>
            <w:shd w:val="clear" w:color="auto" w:fill="C7EDFC" w:themeFill="accent3" w:themeFillTint="33"/>
          </w:tcPr>
          <w:p w14:paraId="7A778171" w14:textId="13CE5DEF" w:rsidR="005F3B2E" w:rsidRPr="00131BB2" w:rsidRDefault="000B6C6D" w:rsidP="004E0E2B">
            <w:pPr>
              <w:rPr>
                <w:b/>
                <w:lang w:val="es-CO"/>
              </w:rPr>
            </w:pPr>
            <w:r w:rsidRPr="00131BB2">
              <w:rPr>
                <w:b/>
                <w:lang w:val="es-CO"/>
              </w:rPr>
              <w:t xml:space="preserve">Criterio de evaluación </w:t>
            </w:r>
            <w:r w:rsidR="00264356" w:rsidRPr="00131BB2">
              <w:rPr>
                <w:b/>
                <w:lang w:val="es-CO"/>
              </w:rPr>
              <w:t>9(b)(</w:t>
            </w:r>
            <w:r w:rsidR="005F3B2E" w:rsidRPr="00131BB2">
              <w:rPr>
                <w:b/>
                <w:lang w:val="es-CO"/>
              </w:rPr>
              <w:t>f):</w:t>
            </w:r>
          </w:p>
          <w:p w14:paraId="3C0B5D5E" w14:textId="615BDED4" w:rsidR="005F3B2E" w:rsidRPr="00131BB2" w:rsidRDefault="00255238" w:rsidP="004E0E2B">
            <w:pPr>
              <w:rPr>
                <w:b/>
                <w:lang w:val="es-CO"/>
              </w:rPr>
            </w:pPr>
            <w:r w:rsidRPr="00131BB2">
              <w:rPr>
                <w:lang w:val="es-CO"/>
              </w:rPr>
              <w:t xml:space="preserve">Se </w:t>
            </w:r>
            <w:r w:rsidR="00C14F2B" w:rsidRPr="00131BB2">
              <w:rPr>
                <w:lang w:val="es-CO"/>
              </w:rPr>
              <w:t>apli</w:t>
            </w:r>
            <w:r w:rsidR="00C14F2B">
              <w:rPr>
                <w:lang w:val="es-CO"/>
              </w:rPr>
              <w:t>can</w:t>
            </w:r>
            <w:r w:rsidR="00C14F2B" w:rsidRPr="00131BB2">
              <w:rPr>
                <w:lang w:val="es-CO"/>
              </w:rPr>
              <w:t xml:space="preserve"> </w:t>
            </w:r>
            <w:r w:rsidRPr="00131BB2">
              <w:rPr>
                <w:lang w:val="es-CO"/>
              </w:rPr>
              <w:t>técnicas apropiadas para determinar el mejor valor por dinero con base en los criterios señalados en los documentos de contratación y adjudicación del contrato</w:t>
            </w:r>
            <w:r w:rsidR="005F3B2E" w:rsidRPr="00131BB2">
              <w:rPr>
                <w:lang w:val="es-CO"/>
              </w:rPr>
              <w:t>.</w:t>
            </w:r>
          </w:p>
        </w:tc>
      </w:tr>
      <w:tr w:rsidR="00B651BD" w:rsidRPr="00131BB2" w14:paraId="7A65CF73" w14:textId="77777777" w:rsidTr="00ED45EE">
        <w:trPr>
          <w:trHeight w:val="366"/>
        </w:trPr>
        <w:tc>
          <w:tcPr>
            <w:tcW w:w="5000" w:type="pct"/>
          </w:tcPr>
          <w:p w14:paraId="23B1E333" w14:textId="71C141D3" w:rsidR="00B651BD" w:rsidRPr="00131BB2" w:rsidRDefault="00B651BD" w:rsidP="00ED45EE">
            <w:pPr>
              <w:rPr>
                <w:lang w:val="es-CO"/>
              </w:rPr>
            </w:pPr>
            <w:r w:rsidRPr="00131BB2">
              <w:rPr>
                <w:b/>
                <w:lang w:val="es-CO"/>
              </w:rPr>
              <w:t>Conclusión</w:t>
            </w:r>
            <w:r w:rsidRPr="00131BB2">
              <w:rPr>
                <w:lang w:val="es-CO"/>
              </w:rPr>
              <w:t xml:space="preserve">: </w:t>
            </w:r>
            <w:sdt>
              <w:sdtPr>
                <w:rPr>
                  <w:lang w:val="es-CO"/>
                </w:rPr>
                <w:alias w:val="Conclusion"/>
                <w:tag w:val="Conclusion"/>
                <w:id w:val="53365232"/>
                <w:placeholder>
                  <w:docPart w:val="1A6753C9667C4BADA8059FEF8396A0E4"/>
                </w:placeholder>
                <w:showingPlcHdr/>
                <w:dropDownList>
                  <w:listItem w:value="Choose an item."/>
                  <w:listItem w:displayText="Brecha de alto riesgo + bandera roja" w:value="Brecha de alto riesgo + bandera roja"/>
                  <w:listItem w:displayText="Brecha de alto riesgo" w:value="Brecha de alto riesgo"/>
                  <w:listItem w:displayText="Brecha de riesgo medio" w:value="Brecha de riesgo medio"/>
                  <w:listItem w:displayText="Brecha de bajo riesgo" w:value="Brecha de bajo riesgo"/>
                  <w:listItem w:displayText="Sin brecha" w:value="Sin brecha"/>
                </w:dropDownList>
              </w:sdtPr>
              <w:sdtEndPr/>
              <w:sdtContent>
                <w:r w:rsidR="00F3549F" w:rsidRPr="00131BB2">
                  <w:rPr>
                    <w:rStyle w:val="PlaceholderText"/>
                    <w:lang w:val="es-CO"/>
                  </w:rPr>
                  <w:t>Choose an item.</w:t>
                </w:r>
              </w:sdtContent>
            </w:sdt>
          </w:p>
        </w:tc>
      </w:tr>
      <w:tr w:rsidR="005F3B2E" w:rsidRPr="00131BB2" w14:paraId="2AD95654" w14:textId="77777777" w:rsidTr="00CD4625">
        <w:trPr>
          <w:trHeight w:val="526"/>
        </w:trPr>
        <w:tc>
          <w:tcPr>
            <w:tcW w:w="5000" w:type="pct"/>
          </w:tcPr>
          <w:p w14:paraId="5BE993D6" w14:textId="77F49C15" w:rsidR="005F3B2E" w:rsidRPr="00131BB2" w:rsidRDefault="000B6C6D" w:rsidP="004631DE">
            <w:pPr>
              <w:jc w:val="left"/>
              <w:rPr>
                <w:bCs/>
                <w:lang w:val="es-CO"/>
              </w:rPr>
            </w:pPr>
            <w:r w:rsidRPr="00131BB2">
              <w:rPr>
                <w:b/>
                <w:lang w:val="es-CO"/>
              </w:rPr>
              <w:t>Análisis cualitativo</w:t>
            </w:r>
            <w:r w:rsidR="00F47E0B" w:rsidRPr="00131BB2">
              <w:rPr>
                <w:b/>
                <w:lang w:val="es-CO"/>
              </w:rPr>
              <w:br/>
            </w:r>
          </w:p>
        </w:tc>
      </w:tr>
      <w:tr w:rsidR="005F3B2E" w:rsidRPr="00131BB2" w14:paraId="28B3B051" w14:textId="77777777" w:rsidTr="00CD4625">
        <w:trPr>
          <w:trHeight w:val="526"/>
        </w:trPr>
        <w:tc>
          <w:tcPr>
            <w:tcW w:w="5000" w:type="pct"/>
          </w:tcPr>
          <w:p w14:paraId="4386E2B2" w14:textId="397D617F" w:rsidR="005F3B2E" w:rsidRPr="00131BB2" w:rsidRDefault="000B6C6D" w:rsidP="004631DE">
            <w:pPr>
              <w:jc w:val="left"/>
              <w:rPr>
                <w:bCs/>
                <w:lang w:val="es-CO"/>
              </w:rPr>
            </w:pPr>
            <w:r w:rsidRPr="00131BB2">
              <w:rPr>
                <w:b/>
                <w:lang w:val="es-CO"/>
              </w:rPr>
              <w:lastRenderedPageBreak/>
              <w:t>Análisis de brechas</w:t>
            </w:r>
            <w:r w:rsidR="00F47E0B" w:rsidRPr="00131BB2">
              <w:rPr>
                <w:b/>
                <w:lang w:val="es-CO"/>
              </w:rPr>
              <w:br/>
            </w:r>
          </w:p>
        </w:tc>
      </w:tr>
      <w:tr w:rsidR="005F3B2E" w:rsidRPr="00131BB2" w14:paraId="7A730AEC" w14:textId="77777777" w:rsidTr="00CD4625">
        <w:trPr>
          <w:trHeight w:val="526"/>
        </w:trPr>
        <w:tc>
          <w:tcPr>
            <w:tcW w:w="5000" w:type="pct"/>
          </w:tcPr>
          <w:p w14:paraId="021BAAC5" w14:textId="42FE62C1" w:rsidR="005F3B2E" w:rsidRPr="00131BB2" w:rsidRDefault="000B6C6D" w:rsidP="004631DE">
            <w:pPr>
              <w:jc w:val="left"/>
              <w:rPr>
                <w:bCs/>
                <w:lang w:val="es-CO"/>
              </w:rPr>
            </w:pPr>
            <w:r w:rsidRPr="00131BB2">
              <w:rPr>
                <w:b/>
                <w:lang w:val="es-CO"/>
              </w:rPr>
              <w:t>Recomendaciones</w:t>
            </w:r>
            <w:r w:rsidR="00F47E0B" w:rsidRPr="00131BB2">
              <w:rPr>
                <w:b/>
                <w:lang w:val="es-CO"/>
              </w:rPr>
              <w:br/>
            </w:r>
          </w:p>
        </w:tc>
      </w:tr>
      <w:tr w:rsidR="005F3B2E" w:rsidRPr="008D3B82" w14:paraId="5E40BA2D" w14:textId="77777777" w:rsidTr="00CD4625">
        <w:trPr>
          <w:trHeight w:val="526"/>
        </w:trPr>
        <w:tc>
          <w:tcPr>
            <w:tcW w:w="5000" w:type="pct"/>
            <w:shd w:val="clear" w:color="auto" w:fill="C7EDFC" w:themeFill="accent3" w:themeFillTint="33"/>
          </w:tcPr>
          <w:p w14:paraId="70A0F4A7" w14:textId="4B193166" w:rsidR="005F3B2E" w:rsidRPr="00131BB2" w:rsidRDefault="000B6C6D" w:rsidP="004E0E2B">
            <w:pPr>
              <w:rPr>
                <w:b/>
                <w:lang w:val="es-CO"/>
              </w:rPr>
            </w:pPr>
            <w:r w:rsidRPr="00131BB2">
              <w:rPr>
                <w:b/>
                <w:lang w:val="es-CO"/>
              </w:rPr>
              <w:t xml:space="preserve">Criterio de evaluación </w:t>
            </w:r>
            <w:r w:rsidR="00264356" w:rsidRPr="00131BB2">
              <w:rPr>
                <w:b/>
                <w:lang w:val="es-CO"/>
              </w:rPr>
              <w:t>9(b)(</w:t>
            </w:r>
            <w:r w:rsidR="005F3B2E" w:rsidRPr="00131BB2">
              <w:rPr>
                <w:b/>
                <w:lang w:val="es-CO"/>
              </w:rPr>
              <w:t>g):</w:t>
            </w:r>
          </w:p>
          <w:p w14:paraId="7F64EF64" w14:textId="4C026EDE" w:rsidR="005F3B2E" w:rsidRPr="00131BB2" w:rsidRDefault="00255238" w:rsidP="004E0E2B">
            <w:pPr>
              <w:rPr>
                <w:b/>
                <w:lang w:val="es-CO"/>
              </w:rPr>
            </w:pPr>
            <w:r w:rsidRPr="00131BB2">
              <w:rPr>
                <w:lang w:val="es-CO"/>
              </w:rPr>
              <w:t>Las adjudicaciones de los contratos se anuncian según lo establecido.</w:t>
            </w:r>
          </w:p>
        </w:tc>
      </w:tr>
      <w:tr w:rsidR="00B651BD" w:rsidRPr="00131BB2" w14:paraId="11538BAE" w14:textId="77777777" w:rsidTr="00ED45EE">
        <w:trPr>
          <w:trHeight w:val="366"/>
        </w:trPr>
        <w:tc>
          <w:tcPr>
            <w:tcW w:w="5000" w:type="pct"/>
          </w:tcPr>
          <w:p w14:paraId="6C3D9394" w14:textId="2EDFF90C" w:rsidR="00B651BD" w:rsidRPr="00131BB2" w:rsidRDefault="00B651BD" w:rsidP="00ED45EE">
            <w:pPr>
              <w:rPr>
                <w:lang w:val="es-CO"/>
              </w:rPr>
            </w:pPr>
            <w:r w:rsidRPr="00131BB2">
              <w:rPr>
                <w:b/>
                <w:lang w:val="es-CO"/>
              </w:rPr>
              <w:t>Conclusión</w:t>
            </w:r>
            <w:r w:rsidRPr="00131BB2">
              <w:rPr>
                <w:lang w:val="es-CO"/>
              </w:rPr>
              <w:t xml:space="preserve">: </w:t>
            </w:r>
            <w:sdt>
              <w:sdtPr>
                <w:rPr>
                  <w:lang w:val="es-CO"/>
                </w:rPr>
                <w:alias w:val="Conclusion"/>
                <w:tag w:val="Conclusion"/>
                <w:id w:val="2027367164"/>
                <w:placeholder>
                  <w:docPart w:val="C571697825A84E55BCAE62BA15F264E4"/>
                </w:placeholder>
                <w:showingPlcHdr/>
                <w:dropDownList>
                  <w:listItem w:value="Choose an item."/>
                  <w:listItem w:displayText="Brecha de alto riesgo + bandera roja" w:value="Brecha de alto riesgo + bandera roja"/>
                  <w:listItem w:displayText="Brecha de alto riesgo" w:value="Brecha de alto riesgo"/>
                  <w:listItem w:displayText="Brecha de riesgo medio" w:value="Brecha de riesgo medio"/>
                  <w:listItem w:displayText="Brecha de bajo riesgo" w:value="Brecha de bajo riesgo"/>
                  <w:listItem w:displayText="Sin brecha" w:value="Sin brecha"/>
                </w:dropDownList>
              </w:sdtPr>
              <w:sdtEndPr/>
              <w:sdtContent>
                <w:r w:rsidR="00F3549F" w:rsidRPr="00131BB2">
                  <w:rPr>
                    <w:rStyle w:val="PlaceholderText"/>
                    <w:lang w:val="es-CO"/>
                  </w:rPr>
                  <w:t>Choose an item.</w:t>
                </w:r>
              </w:sdtContent>
            </w:sdt>
          </w:p>
        </w:tc>
      </w:tr>
      <w:tr w:rsidR="005F3B2E" w:rsidRPr="00131BB2" w14:paraId="1D5E6FED" w14:textId="77777777" w:rsidTr="00CD4625">
        <w:trPr>
          <w:trHeight w:val="526"/>
        </w:trPr>
        <w:tc>
          <w:tcPr>
            <w:tcW w:w="5000" w:type="pct"/>
          </w:tcPr>
          <w:p w14:paraId="6FFECF2A" w14:textId="7392472D" w:rsidR="005F3B2E" w:rsidRPr="00131BB2" w:rsidRDefault="000B6C6D" w:rsidP="004631DE">
            <w:pPr>
              <w:jc w:val="left"/>
              <w:rPr>
                <w:bCs/>
                <w:lang w:val="es-CO"/>
              </w:rPr>
            </w:pPr>
            <w:r w:rsidRPr="00131BB2">
              <w:rPr>
                <w:b/>
                <w:lang w:val="es-CO"/>
              </w:rPr>
              <w:t>Análisis cualitativo</w:t>
            </w:r>
            <w:r w:rsidR="00F47E0B" w:rsidRPr="00131BB2">
              <w:rPr>
                <w:b/>
                <w:lang w:val="es-CO"/>
              </w:rPr>
              <w:br/>
            </w:r>
          </w:p>
        </w:tc>
      </w:tr>
      <w:tr w:rsidR="005F3B2E" w:rsidRPr="00131BB2" w14:paraId="779B454A" w14:textId="77777777" w:rsidTr="00CD4625">
        <w:trPr>
          <w:trHeight w:val="526"/>
        </w:trPr>
        <w:tc>
          <w:tcPr>
            <w:tcW w:w="5000" w:type="pct"/>
          </w:tcPr>
          <w:p w14:paraId="2EF4923F" w14:textId="7F3F94D6" w:rsidR="005F3B2E" w:rsidRPr="00131BB2" w:rsidRDefault="000B6C6D" w:rsidP="004631DE">
            <w:pPr>
              <w:jc w:val="left"/>
              <w:rPr>
                <w:bCs/>
                <w:lang w:val="es-CO"/>
              </w:rPr>
            </w:pPr>
            <w:r w:rsidRPr="00131BB2">
              <w:rPr>
                <w:b/>
                <w:lang w:val="es-CO"/>
              </w:rPr>
              <w:t>Análisis de brechas</w:t>
            </w:r>
            <w:r w:rsidR="00F47E0B" w:rsidRPr="00131BB2">
              <w:rPr>
                <w:b/>
                <w:lang w:val="es-CO"/>
              </w:rPr>
              <w:br/>
            </w:r>
          </w:p>
        </w:tc>
      </w:tr>
      <w:tr w:rsidR="005F3B2E" w:rsidRPr="00131BB2" w14:paraId="76D5A296" w14:textId="77777777" w:rsidTr="00CD4625">
        <w:trPr>
          <w:trHeight w:val="526"/>
        </w:trPr>
        <w:tc>
          <w:tcPr>
            <w:tcW w:w="5000" w:type="pct"/>
          </w:tcPr>
          <w:p w14:paraId="62A1DE2F" w14:textId="198D3443" w:rsidR="005F3B2E" w:rsidRPr="00131BB2" w:rsidRDefault="000B6C6D" w:rsidP="004631DE">
            <w:pPr>
              <w:jc w:val="left"/>
              <w:rPr>
                <w:bCs/>
                <w:lang w:val="es-CO"/>
              </w:rPr>
            </w:pPr>
            <w:r w:rsidRPr="00131BB2">
              <w:rPr>
                <w:b/>
                <w:lang w:val="es-CO"/>
              </w:rPr>
              <w:t>Recomendaciones</w:t>
            </w:r>
            <w:r w:rsidR="00F47E0B" w:rsidRPr="00131BB2">
              <w:rPr>
                <w:b/>
                <w:lang w:val="es-CO"/>
              </w:rPr>
              <w:br/>
            </w:r>
          </w:p>
        </w:tc>
      </w:tr>
      <w:tr w:rsidR="005F3B2E" w:rsidRPr="002954F6" w14:paraId="36B962B1" w14:textId="77777777" w:rsidTr="00CD4625">
        <w:trPr>
          <w:trHeight w:val="526"/>
        </w:trPr>
        <w:tc>
          <w:tcPr>
            <w:tcW w:w="5000" w:type="pct"/>
            <w:shd w:val="clear" w:color="auto" w:fill="C7EDFC" w:themeFill="accent3" w:themeFillTint="33"/>
          </w:tcPr>
          <w:p w14:paraId="0F1C3B44" w14:textId="60D505F5" w:rsidR="005F3B2E" w:rsidRPr="00131BB2" w:rsidRDefault="000B6C6D" w:rsidP="004E0E2B">
            <w:pPr>
              <w:rPr>
                <w:b/>
                <w:lang w:val="es-CO"/>
              </w:rPr>
            </w:pPr>
            <w:r w:rsidRPr="00131BB2">
              <w:rPr>
                <w:b/>
                <w:lang w:val="es-CO"/>
              </w:rPr>
              <w:t xml:space="preserve">Criterio de evaluación </w:t>
            </w:r>
            <w:r w:rsidR="00264356" w:rsidRPr="00131BB2">
              <w:rPr>
                <w:b/>
                <w:lang w:val="es-CO"/>
              </w:rPr>
              <w:t>9(b)(</w:t>
            </w:r>
            <w:r w:rsidR="005F3B2E" w:rsidRPr="00131BB2">
              <w:rPr>
                <w:b/>
                <w:lang w:val="es-CO"/>
              </w:rPr>
              <w:t>h):</w:t>
            </w:r>
          </w:p>
          <w:p w14:paraId="2E881C7B" w14:textId="3FA30C67" w:rsidR="005F3B2E" w:rsidRPr="00131BB2" w:rsidRDefault="00255238" w:rsidP="004E0E2B">
            <w:pPr>
              <w:rPr>
                <w:b/>
                <w:lang w:val="es-CO"/>
              </w:rPr>
            </w:pPr>
            <w:r w:rsidRPr="00131BB2">
              <w:rPr>
                <w:lang w:val="es-CO"/>
              </w:rPr>
              <w:t>Las cláusulas de ejecución de contratos incluyen consideraciones de sostenibilidad, cuando corresponda.</w:t>
            </w:r>
          </w:p>
        </w:tc>
      </w:tr>
      <w:tr w:rsidR="00B651BD" w:rsidRPr="00131BB2" w14:paraId="6381545A" w14:textId="77777777" w:rsidTr="00ED45EE">
        <w:trPr>
          <w:trHeight w:val="366"/>
        </w:trPr>
        <w:tc>
          <w:tcPr>
            <w:tcW w:w="5000" w:type="pct"/>
          </w:tcPr>
          <w:p w14:paraId="54693775" w14:textId="4B691205" w:rsidR="00B651BD" w:rsidRPr="00131BB2" w:rsidRDefault="00B651BD" w:rsidP="00ED45EE">
            <w:pPr>
              <w:rPr>
                <w:lang w:val="es-CO"/>
              </w:rPr>
            </w:pPr>
            <w:r w:rsidRPr="00131BB2">
              <w:rPr>
                <w:b/>
                <w:lang w:val="es-CO"/>
              </w:rPr>
              <w:t>Conclusión</w:t>
            </w:r>
            <w:r w:rsidRPr="00131BB2">
              <w:rPr>
                <w:lang w:val="es-CO"/>
              </w:rPr>
              <w:t xml:space="preserve">: </w:t>
            </w:r>
            <w:sdt>
              <w:sdtPr>
                <w:rPr>
                  <w:lang w:val="es-CO"/>
                </w:rPr>
                <w:alias w:val="Conclusion"/>
                <w:tag w:val="Conclusion"/>
                <w:id w:val="-1432582853"/>
                <w:placeholder>
                  <w:docPart w:val="4E0F665033A34AB9917C19B59B354D19"/>
                </w:placeholder>
                <w:showingPlcHdr/>
                <w:dropDownList>
                  <w:listItem w:value="Choose an item."/>
                  <w:listItem w:displayText="Brecha de alto riesgo + bandera roja" w:value="Brecha de alto riesgo + bandera roja"/>
                  <w:listItem w:displayText="Brecha de alto riesgo" w:value="Brecha de alto riesgo"/>
                  <w:listItem w:displayText="Brecha de riesgo medio" w:value="Brecha de riesgo medio"/>
                  <w:listItem w:displayText="Brecha de bajo riesgo" w:value="Brecha de bajo riesgo"/>
                  <w:listItem w:displayText="Sin brecha" w:value="Sin brecha"/>
                </w:dropDownList>
              </w:sdtPr>
              <w:sdtEndPr/>
              <w:sdtContent>
                <w:r w:rsidR="00F3549F" w:rsidRPr="00131BB2">
                  <w:rPr>
                    <w:rStyle w:val="PlaceholderText"/>
                    <w:lang w:val="es-CO"/>
                  </w:rPr>
                  <w:t>Choose an item.</w:t>
                </w:r>
              </w:sdtContent>
            </w:sdt>
          </w:p>
        </w:tc>
      </w:tr>
      <w:tr w:rsidR="005F3B2E" w:rsidRPr="00131BB2" w14:paraId="09D91BA2" w14:textId="77777777" w:rsidTr="00CD4625">
        <w:trPr>
          <w:trHeight w:val="526"/>
        </w:trPr>
        <w:tc>
          <w:tcPr>
            <w:tcW w:w="5000" w:type="pct"/>
          </w:tcPr>
          <w:p w14:paraId="723F84DE" w14:textId="3DC28DBB" w:rsidR="005F3B2E" w:rsidRPr="00131BB2" w:rsidRDefault="000B6C6D" w:rsidP="004631DE">
            <w:pPr>
              <w:jc w:val="left"/>
              <w:rPr>
                <w:bCs/>
                <w:lang w:val="es-CO"/>
              </w:rPr>
            </w:pPr>
            <w:r w:rsidRPr="00131BB2">
              <w:rPr>
                <w:b/>
                <w:lang w:val="es-CO"/>
              </w:rPr>
              <w:t>Análisis cualitativo</w:t>
            </w:r>
            <w:r w:rsidR="00F47E0B" w:rsidRPr="00131BB2">
              <w:rPr>
                <w:b/>
                <w:lang w:val="es-CO"/>
              </w:rPr>
              <w:br/>
            </w:r>
          </w:p>
        </w:tc>
      </w:tr>
      <w:tr w:rsidR="005F3B2E" w:rsidRPr="00131BB2" w14:paraId="0BB88A0B" w14:textId="77777777" w:rsidTr="00CD4625">
        <w:trPr>
          <w:trHeight w:val="526"/>
        </w:trPr>
        <w:tc>
          <w:tcPr>
            <w:tcW w:w="5000" w:type="pct"/>
          </w:tcPr>
          <w:p w14:paraId="46F04CA1" w14:textId="237E517A" w:rsidR="005F3B2E" w:rsidRPr="00131BB2" w:rsidRDefault="000B6C6D" w:rsidP="004631DE">
            <w:pPr>
              <w:jc w:val="left"/>
              <w:rPr>
                <w:bCs/>
                <w:lang w:val="es-CO"/>
              </w:rPr>
            </w:pPr>
            <w:r w:rsidRPr="00131BB2">
              <w:rPr>
                <w:b/>
                <w:lang w:val="es-CO"/>
              </w:rPr>
              <w:t>Análisis de brechas</w:t>
            </w:r>
            <w:r w:rsidR="00F47E0B" w:rsidRPr="00131BB2">
              <w:rPr>
                <w:b/>
                <w:lang w:val="es-CO"/>
              </w:rPr>
              <w:br/>
            </w:r>
          </w:p>
        </w:tc>
      </w:tr>
      <w:tr w:rsidR="005F3B2E" w:rsidRPr="00131BB2" w14:paraId="30CC7FFD" w14:textId="77777777" w:rsidTr="00CD4625">
        <w:trPr>
          <w:trHeight w:val="526"/>
        </w:trPr>
        <w:tc>
          <w:tcPr>
            <w:tcW w:w="5000" w:type="pct"/>
          </w:tcPr>
          <w:p w14:paraId="05EB5946" w14:textId="19375DEF" w:rsidR="005F3B2E" w:rsidRPr="00131BB2" w:rsidRDefault="000B6C6D" w:rsidP="004631DE">
            <w:pPr>
              <w:jc w:val="left"/>
              <w:rPr>
                <w:bCs/>
                <w:lang w:val="es-CO"/>
              </w:rPr>
            </w:pPr>
            <w:r w:rsidRPr="00131BB2">
              <w:rPr>
                <w:b/>
                <w:lang w:val="es-CO"/>
              </w:rPr>
              <w:t>Recomendaciones</w:t>
            </w:r>
            <w:r w:rsidR="00F47E0B" w:rsidRPr="00131BB2">
              <w:rPr>
                <w:b/>
                <w:lang w:val="es-CO"/>
              </w:rPr>
              <w:br/>
            </w:r>
          </w:p>
        </w:tc>
      </w:tr>
      <w:tr w:rsidR="005F3B2E" w:rsidRPr="002954F6" w14:paraId="0E581CB3" w14:textId="77777777" w:rsidTr="00CD4625">
        <w:trPr>
          <w:trHeight w:val="526"/>
        </w:trPr>
        <w:tc>
          <w:tcPr>
            <w:tcW w:w="5000" w:type="pct"/>
            <w:shd w:val="clear" w:color="auto" w:fill="C7EDFC" w:themeFill="accent3" w:themeFillTint="33"/>
          </w:tcPr>
          <w:p w14:paraId="4206E9C8" w14:textId="6AF3ECDB" w:rsidR="005F3B2E" w:rsidRPr="00131BB2" w:rsidRDefault="000B6C6D" w:rsidP="004E0E2B">
            <w:pPr>
              <w:rPr>
                <w:b/>
                <w:lang w:val="es-CO"/>
              </w:rPr>
            </w:pPr>
            <w:r w:rsidRPr="00131BB2">
              <w:rPr>
                <w:b/>
                <w:lang w:val="es-CO"/>
              </w:rPr>
              <w:t xml:space="preserve">Criterio de evaluación </w:t>
            </w:r>
            <w:r w:rsidR="00264356" w:rsidRPr="00131BB2">
              <w:rPr>
                <w:b/>
                <w:lang w:val="es-CO"/>
              </w:rPr>
              <w:t>9(b)(</w:t>
            </w:r>
            <w:r w:rsidR="005F3B2E" w:rsidRPr="00131BB2">
              <w:rPr>
                <w:b/>
                <w:lang w:val="es-CO"/>
              </w:rPr>
              <w:t>i):</w:t>
            </w:r>
          </w:p>
          <w:p w14:paraId="3AA2B074" w14:textId="4CEC281B" w:rsidR="005F3B2E" w:rsidRPr="00131BB2" w:rsidRDefault="00255238" w:rsidP="008D34AE">
            <w:pPr>
              <w:rPr>
                <w:b/>
                <w:lang w:val="es-CO"/>
              </w:rPr>
            </w:pPr>
            <w:r w:rsidRPr="00131BB2">
              <w:rPr>
                <w:lang w:val="es-CO"/>
              </w:rPr>
              <w:t>Las cláusulas de ejecución ofrecen incentivos para superar los niveles de ejecución establecidos y desincentivos para el mal desempeño.</w:t>
            </w:r>
          </w:p>
        </w:tc>
      </w:tr>
      <w:tr w:rsidR="00B651BD" w:rsidRPr="00131BB2" w14:paraId="1BC92A8F" w14:textId="77777777" w:rsidTr="00ED45EE">
        <w:trPr>
          <w:trHeight w:val="366"/>
        </w:trPr>
        <w:tc>
          <w:tcPr>
            <w:tcW w:w="5000" w:type="pct"/>
          </w:tcPr>
          <w:p w14:paraId="5E8B29A3" w14:textId="0274B6EA" w:rsidR="00B651BD" w:rsidRPr="00131BB2" w:rsidRDefault="00B651BD" w:rsidP="00ED45EE">
            <w:pPr>
              <w:rPr>
                <w:lang w:val="es-CO"/>
              </w:rPr>
            </w:pPr>
            <w:r w:rsidRPr="00131BB2">
              <w:rPr>
                <w:b/>
                <w:lang w:val="es-CO"/>
              </w:rPr>
              <w:t>Conclusión</w:t>
            </w:r>
            <w:r w:rsidRPr="00131BB2">
              <w:rPr>
                <w:lang w:val="es-CO"/>
              </w:rPr>
              <w:t xml:space="preserve">: </w:t>
            </w:r>
            <w:sdt>
              <w:sdtPr>
                <w:rPr>
                  <w:lang w:val="es-CO"/>
                </w:rPr>
                <w:alias w:val="Conclusion"/>
                <w:tag w:val="Conclusion"/>
                <w:id w:val="-1546133462"/>
                <w:placeholder>
                  <w:docPart w:val="9C55813B9B85447C8EA4ED88E3C2C182"/>
                </w:placeholder>
                <w:showingPlcHdr/>
                <w:dropDownList>
                  <w:listItem w:value="Choose an item."/>
                  <w:listItem w:displayText="Brecha de alto riesgo + bandera roja" w:value="Brecha de alto riesgo + bandera roja"/>
                  <w:listItem w:displayText="Brecha de alto riesgo" w:value="Brecha de alto riesgo"/>
                  <w:listItem w:displayText="Brecha de riesgo medio" w:value="Brecha de riesgo medio"/>
                  <w:listItem w:displayText="Brecha de bajo riesgo" w:value="Brecha de bajo riesgo"/>
                  <w:listItem w:displayText="Sin brecha" w:value="Sin brecha"/>
                </w:dropDownList>
              </w:sdtPr>
              <w:sdtEndPr/>
              <w:sdtContent>
                <w:r w:rsidR="00F3549F" w:rsidRPr="00131BB2">
                  <w:rPr>
                    <w:rStyle w:val="PlaceholderText"/>
                    <w:lang w:val="es-CO"/>
                  </w:rPr>
                  <w:t>Choose an item.</w:t>
                </w:r>
              </w:sdtContent>
            </w:sdt>
          </w:p>
        </w:tc>
      </w:tr>
      <w:tr w:rsidR="005F3B2E" w:rsidRPr="00131BB2" w14:paraId="55874FF8" w14:textId="77777777" w:rsidTr="00CD4625">
        <w:trPr>
          <w:trHeight w:val="526"/>
        </w:trPr>
        <w:tc>
          <w:tcPr>
            <w:tcW w:w="5000" w:type="pct"/>
          </w:tcPr>
          <w:p w14:paraId="1A3DF25B" w14:textId="5EB95972" w:rsidR="005F3B2E" w:rsidRPr="00131BB2" w:rsidRDefault="000B6C6D" w:rsidP="004631DE">
            <w:pPr>
              <w:jc w:val="left"/>
              <w:rPr>
                <w:bCs/>
                <w:lang w:val="es-CO"/>
              </w:rPr>
            </w:pPr>
            <w:r w:rsidRPr="00131BB2">
              <w:rPr>
                <w:b/>
                <w:lang w:val="es-CO"/>
              </w:rPr>
              <w:t>Análisis cualitativo</w:t>
            </w:r>
            <w:r w:rsidR="00F47E0B" w:rsidRPr="00131BB2">
              <w:rPr>
                <w:b/>
                <w:lang w:val="es-CO"/>
              </w:rPr>
              <w:br/>
            </w:r>
          </w:p>
        </w:tc>
      </w:tr>
      <w:tr w:rsidR="005F3B2E" w:rsidRPr="00131BB2" w14:paraId="0A523B5C" w14:textId="77777777" w:rsidTr="00CD4625">
        <w:trPr>
          <w:trHeight w:val="526"/>
        </w:trPr>
        <w:tc>
          <w:tcPr>
            <w:tcW w:w="5000" w:type="pct"/>
          </w:tcPr>
          <w:p w14:paraId="30E2DD58" w14:textId="3285173B" w:rsidR="005F3B2E" w:rsidRPr="00131BB2" w:rsidRDefault="000B6C6D" w:rsidP="004631DE">
            <w:pPr>
              <w:jc w:val="left"/>
              <w:rPr>
                <w:bCs/>
                <w:lang w:val="es-CO"/>
              </w:rPr>
            </w:pPr>
            <w:r w:rsidRPr="00131BB2">
              <w:rPr>
                <w:b/>
                <w:lang w:val="es-CO"/>
              </w:rPr>
              <w:t>Análisis de brechas</w:t>
            </w:r>
            <w:r w:rsidR="00F47E0B" w:rsidRPr="00131BB2">
              <w:rPr>
                <w:b/>
                <w:lang w:val="es-CO"/>
              </w:rPr>
              <w:br/>
            </w:r>
          </w:p>
        </w:tc>
      </w:tr>
      <w:tr w:rsidR="005F3B2E" w:rsidRPr="00131BB2" w14:paraId="04364ADF" w14:textId="77777777" w:rsidTr="00CD4625">
        <w:trPr>
          <w:trHeight w:val="526"/>
        </w:trPr>
        <w:tc>
          <w:tcPr>
            <w:tcW w:w="5000" w:type="pct"/>
          </w:tcPr>
          <w:p w14:paraId="77D6BDA5" w14:textId="6BB66E97" w:rsidR="005F3B2E" w:rsidRPr="00131BB2" w:rsidRDefault="000B6C6D" w:rsidP="004631DE">
            <w:pPr>
              <w:jc w:val="left"/>
              <w:rPr>
                <w:bCs/>
                <w:lang w:val="es-CO"/>
              </w:rPr>
            </w:pPr>
            <w:r w:rsidRPr="00131BB2">
              <w:rPr>
                <w:b/>
                <w:lang w:val="es-CO"/>
              </w:rPr>
              <w:t>Recomendaciones</w:t>
            </w:r>
            <w:r w:rsidR="00F47E0B" w:rsidRPr="00131BB2">
              <w:rPr>
                <w:b/>
                <w:lang w:val="es-CO"/>
              </w:rPr>
              <w:br/>
            </w:r>
          </w:p>
        </w:tc>
      </w:tr>
      <w:tr w:rsidR="005F3B2E" w:rsidRPr="00131BB2" w14:paraId="41A4E4BE" w14:textId="77777777" w:rsidTr="00CD4625">
        <w:trPr>
          <w:trHeight w:val="526"/>
        </w:trPr>
        <w:tc>
          <w:tcPr>
            <w:tcW w:w="5000" w:type="pct"/>
            <w:shd w:val="clear" w:color="auto" w:fill="C7EDFC" w:themeFill="accent3" w:themeFillTint="33"/>
          </w:tcPr>
          <w:p w14:paraId="00B5E476" w14:textId="2C5BB025" w:rsidR="005F3B2E" w:rsidRPr="00131BB2" w:rsidRDefault="000B6C6D" w:rsidP="00C66F0A">
            <w:pPr>
              <w:rPr>
                <w:b/>
                <w:lang w:val="es-CO"/>
              </w:rPr>
            </w:pPr>
            <w:r w:rsidRPr="00131BB2">
              <w:rPr>
                <w:b/>
                <w:lang w:val="es-CO"/>
              </w:rPr>
              <w:t xml:space="preserve">Criterio de evaluación </w:t>
            </w:r>
            <w:r w:rsidR="00264356" w:rsidRPr="00131BB2">
              <w:rPr>
                <w:b/>
                <w:lang w:val="es-CO"/>
              </w:rPr>
              <w:t>9(b)(</w:t>
            </w:r>
            <w:r w:rsidR="005F3B2E" w:rsidRPr="00131BB2">
              <w:rPr>
                <w:b/>
                <w:lang w:val="es-CO"/>
              </w:rPr>
              <w:t>j):</w:t>
            </w:r>
          </w:p>
          <w:p w14:paraId="3BDA52BD" w14:textId="42E4214F" w:rsidR="005F3B2E" w:rsidRPr="00131BB2" w:rsidRDefault="00255238" w:rsidP="00C66F0A">
            <w:pPr>
              <w:rPr>
                <w:b/>
                <w:lang w:val="es-CO"/>
              </w:rPr>
            </w:pPr>
            <w:r w:rsidRPr="00131BB2">
              <w:rPr>
                <w:lang w:val="es-CO"/>
              </w:rPr>
              <w:t xml:space="preserve">El proceso de selección y contratación se realiza de manera, eficiente, eficaz y transparente. </w:t>
            </w:r>
            <w:r w:rsidR="005F3B2E" w:rsidRPr="00131BB2">
              <w:rPr>
                <w:lang w:val="es-CO"/>
              </w:rPr>
              <w:t>*</w:t>
            </w:r>
          </w:p>
        </w:tc>
      </w:tr>
      <w:tr w:rsidR="00B651BD" w:rsidRPr="00131BB2" w14:paraId="4116781F" w14:textId="77777777" w:rsidTr="00ED45EE">
        <w:trPr>
          <w:trHeight w:val="366"/>
        </w:trPr>
        <w:tc>
          <w:tcPr>
            <w:tcW w:w="5000" w:type="pct"/>
          </w:tcPr>
          <w:p w14:paraId="41CF199D" w14:textId="1B70ACEF" w:rsidR="00B651BD" w:rsidRPr="00131BB2" w:rsidRDefault="00B651BD" w:rsidP="00ED45EE">
            <w:pPr>
              <w:rPr>
                <w:lang w:val="es-CO"/>
              </w:rPr>
            </w:pPr>
            <w:r w:rsidRPr="00131BB2">
              <w:rPr>
                <w:b/>
                <w:lang w:val="es-CO"/>
              </w:rPr>
              <w:t>Conclusión</w:t>
            </w:r>
            <w:r w:rsidRPr="00131BB2">
              <w:rPr>
                <w:lang w:val="es-CO"/>
              </w:rPr>
              <w:t xml:space="preserve">: </w:t>
            </w:r>
            <w:sdt>
              <w:sdtPr>
                <w:rPr>
                  <w:lang w:val="es-CO"/>
                </w:rPr>
                <w:alias w:val="Conclusion"/>
                <w:tag w:val="Conclusion"/>
                <w:id w:val="1421832507"/>
                <w:placeholder>
                  <w:docPart w:val="D950D627719F4C79A4A321E5E9035CC1"/>
                </w:placeholder>
                <w:showingPlcHdr/>
                <w:dropDownList>
                  <w:listItem w:value="Choose an item."/>
                  <w:listItem w:displayText="Brecha de alto riesgo + bandera roja" w:value="Brecha de alto riesgo + bandera roja"/>
                  <w:listItem w:displayText="Brecha de alto riesgo" w:value="Brecha de alto riesgo"/>
                  <w:listItem w:displayText="Brecha de riesgo medio" w:value="Brecha de riesgo medio"/>
                  <w:listItem w:displayText="Brecha de bajo riesgo" w:value="Brecha de bajo riesgo"/>
                  <w:listItem w:displayText="Sin brecha" w:value="Sin brecha"/>
                </w:dropDownList>
              </w:sdtPr>
              <w:sdtEndPr/>
              <w:sdtContent>
                <w:r w:rsidR="00F3549F" w:rsidRPr="00131BB2">
                  <w:rPr>
                    <w:rStyle w:val="PlaceholderText"/>
                    <w:lang w:val="es-CO"/>
                  </w:rPr>
                  <w:t>Choose an item.</w:t>
                </w:r>
              </w:sdtContent>
            </w:sdt>
          </w:p>
        </w:tc>
      </w:tr>
      <w:tr w:rsidR="005F3B2E" w:rsidRPr="00131BB2" w14:paraId="5E477F71" w14:textId="77777777" w:rsidTr="00CD4625">
        <w:trPr>
          <w:trHeight w:val="526"/>
        </w:trPr>
        <w:tc>
          <w:tcPr>
            <w:tcW w:w="5000" w:type="pct"/>
          </w:tcPr>
          <w:p w14:paraId="66F4F428" w14:textId="2B05A95A" w:rsidR="005F3B2E" w:rsidRPr="00131BB2" w:rsidRDefault="000B6C6D" w:rsidP="004631DE">
            <w:pPr>
              <w:jc w:val="left"/>
              <w:rPr>
                <w:bCs/>
                <w:lang w:val="es-CO"/>
              </w:rPr>
            </w:pPr>
            <w:r w:rsidRPr="00131BB2">
              <w:rPr>
                <w:b/>
                <w:lang w:val="es-CO"/>
              </w:rPr>
              <w:t>Análisis cualitativo</w:t>
            </w:r>
            <w:r w:rsidR="00F47E0B" w:rsidRPr="00131BB2">
              <w:rPr>
                <w:b/>
                <w:lang w:val="es-CO"/>
              </w:rPr>
              <w:br/>
            </w:r>
          </w:p>
        </w:tc>
      </w:tr>
      <w:tr w:rsidR="005F3B2E" w:rsidRPr="002954F6" w14:paraId="6E94086D" w14:textId="77777777" w:rsidTr="00CD4625">
        <w:trPr>
          <w:trHeight w:val="526"/>
        </w:trPr>
        <w:tc>
          <w:tcPr>
            <w:tcW w:w="5000" w:type="pct"/>
            <w:shd w:val="clear" w:color="auto" w:fill="D9D9D9" w:themeFill="background1" w:themeFillShade="D9"/>
          </w:tcPr>
          <w:p w14:paraId="16222925" w14:textId="62979B81" w:rsidR="005F3B2E" w:rsidRPr="00131BB2" w:rsidRDefault="005B5A9B" w:rsidP="00C66F0A">
            <w:pPr>
              <w:rPr>
                <w:b/>
                <w:lang w:val="es-CO"/>
              </w:rPr>
            </w:pPr>
            <w:r w:rsidRPr="00131BB2">
              <w:rPr>
                <w:b/>
                <w:lang w:val="es-CO"/>
              </w:rPr>
              <w:t>Análisis cuantitativo</w:t>
            </w:r>
            <w:r w:rsidR="005F3B2E" w:rsidRPr="00131BB2">
              <w:rPr>
                <w:b/>
                <w:lang w:val="es-CO"/>
              </w:rPr>
              <w:t xml:space="preserve"> </w:t>
            </w:r>
          </w:p>
          <w:p w14:paraId="0950317C" w14:textId="47D3D5E1" w:rsidR="005F3B2E" w:rsidRPr="00131BB2" w:rsidRDefault="005F3B2E" w:rsidP="00C66F0A">
            <w:pPr>
              <w:rPr>
                <w:b/>
                <w:lang w:val="es-CO"/>
              </w:rPr>
            </w:pPr>
          </w:p>
          <w:p w14:paraId="7A84DA02" w14:textId="376A47AA" w:rsidR="00255238" w:rsidRPr="00131BB2" w:rsidRDefault="008000E5" w:rsidP="00255238">
            <w:pPr>
              <w:rPr>
                <w:bCs/>
                <w:i/>
                <w:iCs/>
                <w:lang w:val="es-CO"/>
              </w:rPr>
            </w:pPr>
            <w:r>
              <w:rPr>
                <w:bCs/>
                <w:i/>
                <w:iCs/>
                <w:lang w:val="es-CO"/>
              </w:rPr>
              <w:t>*</w:t>
            </w:r>
            <w:r w:rsidR="00255238" w:rsidRPr="00131BB2">
              <w:rPr>
                <w:bCs/>
                <w:i/>
                <w:iCs/>
                <w:lang w:val="es-CO"/>
              </w:rPr>
              <w:t>Indicadores cuantitativos  para sustanciar la evaluación del subindicador 9(b) Criterio de evaluación (j):</w:t>
            </w:r>
          </w:p>
          <w:p w14:paraId="55AC77CF" w14:textId="6D17AC55" w:rsidR="00255238" w:rsidRPr="00DE7DF5" w:rsidRDefault="00255238" w:rsidP="00E15569">
            <w:pPr>
              <w:pStyle w:val="ListParagraph"/>
              <w:numPr>
                <w:ilvl w:val="0"/>
                <w:numId w:val="6"/>
              </w:numPr>
              <w:rPr>
                <w:bCs/>
                <w:i/>
                <w:iCs/>
                <w:lang w:val="es-CO"/>
              </w:rPr>
            </w:pPr>
            <w:r w:rsidRPr="00DE7DF5">
              <w:rPr>
                <w:bCs/>
                <w:i/>
                <w:iCs/>
                <w:lang w:val="es-CO"/>
              </w:rPr>
              <w:t>tiempo promedio para la contratación de bienes, obras y servicios</w:t>
            </w:r>
          </w:p>
          <w:p w14:paraId="547D2E6B" w14:textId="09E3AD33" w:rsidR="00255238" w:rsidRPr="00DE7DF5" w:rsidRDefault="00255238" w:rsidP="00E15569">
            <w:pPr>
              <w:pStyle w:val="ListParagraph"/>
              <w:numPr>
                <w:ilvl w:val="0"/>
                <w:numId w:val="5"/>
              </w:numPr>
              <w:rPr>
                <w:bCs/>
                <w:i/>
                <w:iCs/>
                <w:lang w:val="es-CO"/>
              </w:rPr>
            </w:pPr>
            <w:r w:rsidRPr="00DE7DF5">
              <w:rPr>
                <w:bCs/>
                <w:i/>
                <w:iCs/>
                <w:lang w:val="es-CO"/>
              </w:rPr>
              <w:t>cantidad de días entre el anuncio/convocatoria y la firma del contrato (para cada método de contratación utilizado)</w:t>
            </w:r>
          </w:p>
          <w:p w14:paraId="616AA020" w14:textId="04DA2C3B" w:rsidR="00255238" w:rsidRPr="00DE7DF5" w:rsidRDefault="00255238" w:rsidP="00E15569">
            <w:pPr>
              <w:pStyle w:val="ListParagraph"/>
              <w:numPr>
                <w:ilvl w:val="0"/>
                <w:numId w:val="5"/>
              </w:numPr>
              <w:rPr>
                <w:bCs/>
                <w:i/>
                <w:iCs/>
                <w:lang w:val="es-CO"/>
              </w:rPr>
            </w:pPr>
            <w:r w:rsidRPr="00DE7DF5">
              <w:rPr>
                <w:bCs/>
                <w:i/>
                <w:iCs/>
                <w:lang w:val="es-CO"/>
              </w:rPr>
              <w:t>número promedio (y porcentaje) de ofertas que responden (para cada método de contratación utilizado)</w:t>
            </w:r>
          </w:p>
          <w:p w14:paraId="528DE2FC" w14:textId="1BD5C6C0" w:rsidR="00255238" w:rsidRPr="00DE7DF5" w:rsidRDefault="00255238" w:rsidP="00E15569">
            <w:pPr>
              <w:pStyle w:val="ListParagraph"/>
              <w:numPr>
                <w:ilvl w:val="0"/>
                <w:numId w:val="5"/>
              </w:numPr>
              <w:rPr>
                <w:bCs/>
                <w:i/>
                <w:iCs/>
                <w:lang w:val="es-CO"/>
              </w:rPr>
            </w:pPr>
            <w:r w:rsidRPr="00DE7DF5">
              <w:rPr>
                <w:bCs/>
                <w:i/>
                <w:iCs/>
                <w:lang w:val="es-CO"/>
              </w:rPr>
              <w:t>proporción de procesos que se han adelantado en completo cumplimiento con los requisitos de publicación (en %)</w:t>
            </w:r>
          </w:p>
          <w:p w14:paraId="2849C4F3" w14:textId="1DAFF641" w:rsidR="00255238" w:rsidRPr="00DE7DF5" w:rsidRDefault="00255238" w:rsidP="00E15569">
            <w:pPr>
              <w:pStyle w:val="ListParagraph"/>
              <w:numPr>
                <w:ilvl w:val="0"/>
                <w:numId w:val="5"/>
              </w:numPr>
              <w:rPr>
                <w:bCs/>
                <w:i/>
                <w:iCs/>
                <w:lang w:val="es-CO"/>
              </w:rPr>
            </w:pPr>
            <w:r w:rsidRPr="00DE7DF5">
              <w:rPr>
                <w:bCs/>
                <w:i/>
                <w:iCs/>
                <w:lang w:val="es-CO"/>
              </w:rPr>
              <w:t>número (y %) de procesos exitosos (adjudicados con éxito, fallidos, cancelados, adjudicados dentro del plazo definido)</w:t>
            </w:r>
          </w:p>
          <w:p w14:paraId="31156B3B" w14:textId="77777777" w:rsidR="00255238" w:rsidRPr="00131BB2" w:rsidRDefault="00255238" w:rsidP="00255238">
            <w:pPr>
              <w:rPr>
                <w:bCs/>
                <w:i/>
                <w:iCs/>
                <w:lang w:val="es-CO"/>
              </w:rPr>
            </w:pPr>
          </w:p>
          <w:p w14:paraId="22535EEA" w14:textId="1DBF7ED1" w:rsidR="005F3B2E" w:rsidRPr="00131BB2" w:rsidRDefault="00255238" w:rsidP="00255238">
            <w:pPr>
              <w:rPr>
                <w:bCs/>
                <w:i/>
                <w:iCs/>
                <w:lang w:val="es-CO"/>
              </w:rPr>
            </w:pPr>
            <w:r w:rsidRPr="00131BB2">
              <w:rPr>
                <w:bCs/>
                <w:i/>
                <w:iCs/>
                <w:lang w:val="es-CO"/>
              </w:rPr>
              <w:t>Fuente en todos los casos: Muestra de casos de contratación pública</w:t>
            </w:r>
            <w:r w:rsidR="005F3B2E" w:rsidRPr="00131BB2">
              <w:rPr>
                <w:bCs/>
                <w:i/>
                <w:iCs/>
                <w:lang w:val="es-CO"/>
              </w:rPr>
              <w:t>.</w:t>
            </w:r>
          </w:p>
          <w:p w14:paraId="36BF6DF3" w14:textId="77777777" w:rsidR="00763EFE" w:rsidRPr="00131BB2" w:rsidRDefault="00763EFE" w:rsidP="008D34AE">
            <w:pPr>
              <w:rPr>
                <w:lang w:val="es-CO"/>
              </w:rPr>
            </w:pPr>
          </w:p>
          <w:p w14:paraId="463EB434" w14:textId="736CF9FE" w:rsidR="00763EFE" w:rsidRPr="00131BB2" w:rsidRDefault="00763EFE" w:rsidP="008D34AE">
            <w:pPr>
              <w:rPr>
                <w:lang w:val="es-CO"/>
              </w:rPr>
            </w:pPr>
          </w:p>
        </w:tc>
      </w:tr>
      <w:tr w:rsidR="005F3B2E" w:rsidRPr="00131BB2" w14:paraId="17CE1D13" w14:textId="77777777" w:rsidTr="00CD4625">
        <w:trPr>
          <w:trHeight w:val="526"/>
        </w:trPr>
        <w:tc>
          <w:tcPr>
            <w:tcW w:w="5000" w:type="pct"/>
          </w:tcPr>
          <w:p w14:paraId="2A5B9E21" w14:textId="355039ED" w:rsidR="005F3B2E" w:rsidRPr="00131BB2" w:rsidRDefault="000B6C6D" w:rsidP="004631DE">
            <w:pPr>
              <w:jc w:val="left"/>
              <w:rPr>
                <w:bCs/>
                <w:lang w:val="es-CO"/>
              </w:rPr>
            </w:pPr>
            <w:r w:rsidRPr="00131BB2">
              <w:rPr>
                <w:b/>
                <w:lang w:val="es-CO"/>
              </w:rPr>
              <w:lastRenderedPageBreak/>
              <w:t>Análisis de brechas</w:t>
            </w:r>
            <w:r w:rsidR="00F47E0B" w:rsidRPr="00131BB2">
              <w:rPr>
                <w:b/>
                <w:lang w:val="es-CO"/>
              </w:rPr>
              <w:br/>
            </w:r>
          </w:p>
        </w:tc>
      </w:tr>
      <w:tr w:rsidR="005F3B2E" w:rsidRPr="00131BB2" w14:paraId="281FBAA0" w14:textId="77777777" w:rsidTr="00CD4625">
        <w:trPr>
          <w:trHeight w:val="526"/>
        </w:trPr>
        <w:tc>
          <w:tcPr>
            <w:tcW w:w="5000" w:type="pct"/>
          </w:tcPr>
          <w:p w14:paraId="7301D39A" w14:textId="303089D5" w:rsidR="005F3B2E" w:rsidRPr="00131BB2" w:rsidRDefault="000B6C6D" w:rsidP="004631DE">
            <w:pPr>
              <w:jc w:val="left"/>
              <w:rPr>
                <w:bCs/>
                <w:lang w:val="es-CO"/>
              </w:rPr>
            </w:pPr>
            <w:r w:rsidRPr="00131BB2">
              <w:rPr>
                <w:b/>
                <w:lang w:val="es-CO"/>
              </w:rPr>
              <w:t>Recomendaciones</w:t>
            </w:r>
            <w:r w:rsidR="00F47E0B" w:rsidRPr="00131BB2">
              <w:rPr>
                <w:b/>
                <w:lang w:val="es-CO"/>
              </w:rPr>
              <w:br/>
            </w:r>
          </w:p>
        </w:tc>
      </w:tr>
      <w:tr w:rsidR="00C66F0A" w:rsidRPr="002954F6" w14:paraId="3F59D938" w14:textId="77777777" w:rsidTr="00CD4625">
        <w:trPr>
          <w:trHeight w:val="527"/>
        </w:trPr>
        <w:tc>
          <w:tcPr>
            <w:tcW w:w="5000" w:type="pct"/>
            <w:shd w:val="clear" w:color="auto" w:fill="5ACBF8" w:themeFill="accent3" w:themeFillTint="99"/>
          </w:tcPr>
          <w:p w14:paraId="5584B58D" w14:textId="4B7F1164" w:rsidR="00C66F0A" w:rsidRPr="00131BB2" w:rsidRDefault="000B6C6D" w:rsidP="00DE491D">
            <w:pPr>
              <w:jc w:val="center"/>
              <w:rPr>
                <w:b/>
                <w:lang w:val="es-CO"/>
              </w:rPr>
            </w:pPr>
            <w:r w:rsidRPr="00131BB2">
              <w:rPr>
                <w:b/>
                <w:lang w:val="es-CO"/>
              </w:rPr>
              <w:t>Subindicador</w:t>
            </w:r>
            <w:r w:rsidR="00C66F0A" w:rsidRPr="00131BB2">
              <w:rPr>
                <w:b/>
                <w:lang w:val="es-CO"/>
              </w:rPr>
              <w:t xml:space="preserve"> 9(c) </w:t>
            </w:r>
          </w:p>
          <w:p w14:paraId="2B82433A" w14:textId="2CBC9A0A" w:rsidR="00C66F0A" w:rsidRPr="00131BB2" w:rsidRDefault="00083255" w:rsidP="008D34AE">
            <w:pPr>
              <w:tabs>
                <w:tab w:val="left" w:pos="1217"/>
              </w:tabs>
              <w:spacing w:line="0" w:lineRule="atLeast"/>
              <w:jc w:val="center"/>
              <w:rPr>
                <w:b/>
                <w:lang w:val="es-CO"/>
              </w:rPr>
            </w:pPr>
            <w:r w:rsidRPr="00131BB2">
              <w:rPr>
                <w:b/>
                <w:lang w:val="es-CO"/>
              </w:rPr>
              <w:t>Gestión de contratos</w:t>
            </w:r>
          </w:p>
        </w:tc>
      </w:tr>
      <w:tr w:rsidR="005F3B2E" w:rsidRPr="00131BB2" w14:paraId="1F814388" w14:textId="77777777" w:rsidTr="00CD4625">
        <w:trPr>
          <w:trHeight w:val="299"/>
        </w:trPr>
        <w:tc>
          <w:tcPr>
            <w:tcW w:w="5000" w:type="pct"/>
            <w:shd w:val="clear" w:color="auto" w:fill="C7EDFC" w:themeFill="accent3" w:themeFillTint="33"/>
          </w:tcPr>
          <w:p w14:paraId="0C3F995D" w14:textId="075C2B8D" w:rsidR="005F3B2E" w:rsidRPr="00131BB2" w:rsidRDefault="000B6C6D" w:rsidP="00DE491D">
            <w:pPr>
              <w:rPr>
                <w:b/>
                <w:lang w:val="es-CO"/>
              </w:rPr>
            </w:pPr>
            <w:r w:rsidRPr="00131BB2">
              <w:rPr>
                <w:b/>
                <w:lang w:val="es-CO"/>
              </w:rPr>
              <w:t xml:space="preserve">Criterio de evaluación </w:t>
            </w:r>
            <w:r w:rsidR="00264356" w:rsidRPr="00131BB2">
              <w:rPr>
                <w:b/>
                <w:lang w:val="es-CO"/>
              </w:rPr>
              <w:t>9(c)(</w:t>
            </w:r>
            <w:r w:rsidR="005F3B2E" w:rsidRPr="00131BB2">
              <w:rPr>
                <w:b/>
                <w:lang w:val="es-CO"/>
              </w:rPr>
              <w:t>a):</w:t>
            </w:r>
          </w:p>
          <w:p w14:paraId="7EEB2F44" w14:textId="1133F4B3" w:rsidR="005F3B2E" w:rsidRPr="00131BB2" w:rsidRDefault="00083255" w:rsidP="00DE491D">
            <w:pPr>
              <w:rPr>
                <w:lang w:val="es-CO"/>
              </w:rPr>
            </w:pPr>
            <w:r w:rsidRPr="00131BB2">
              <w:rPr>
                <w:lang w:val="es-CO"/>
              </w:rPr>
              <w:t>Los contratos se implementan a tiempo</w:t>
            </w:r>
            <w:r w:rsidR="005F3B2E" w:rsidRPr="00131BB2">
              <w:rPr>
                <w:lang w:val="es-CO"/>
              </w:rPr>
              <w:t>.</w:t>
            </w:r>
            <w:r w:rsidRPr="00131BB2">
              <w:rPr>
                <w:lang w:val="es-CO"/>
              </w:rPr>
              <w:t xml:space="preserve"> </w:t>
            </w:r>
            <w:r w:rsidR="005F3B2E" w:rsidRPr="00131BB2">
              <w:rPr>
                <w:lang w:val="es-CO"/>
              </w:rPr>
              <w:t>*</w:t>
            </w:r>
          </w:p>
        </w:tc>
      </w:tr>
      <w:tr w:rsidR="00B651BD" w:rsidRPr="00131BB2" w14:paraId="7FBDC694" w14:textId="77777777" w:rsidTr="00ED45EE">
        <w:trPr>
          <w:trHeight w:val="366"/>
        </w:trPr>
        <w:tc>
          <w:tcPr>
            <w:tcW w:w="5000" w:type="pct"/>
          </w:tcPr>
          <w:p w14:paraId="05E00F76" w14:textId="0887AC7D" w:rsidR="00B651BD" w:rsidRPr="00131BB2" w:rsidRDefault="00B651BD" w:rsidP="00ED45EE">
            <w:pPr>
              <w:rPr>
                <w:lang w:val="es-CO"/>
              </w:rPr>
            </w:pPr>
            <w:r w:rsidRPr="00131BB2">
              <w:rPr>
                <w:b/>
                <w:lang w:val="es-CO"/>
              </w:rPr>
              <w:t>Conclusión</w:t>
            </w:r>
            <w:r w:rsidRPr="00131BB2">
              <w:rPr>
                <w:lang w:val="es-CO"/>
              </w:rPr>
              <w:t xml:space="preserve">: </w:t>
            </w:r>
            <w:sdt>
              <w:sdtPr>
                <w:rPr>
                  <w:lang w:val="es-CO"/>
                </w:rPr>
                <w:alias w:val="Conclusion"/>
                <w:tag w:val="Conclusion"/>
                <w:id w:val="1706062425"/>
                <w:placeholder>
                  <w:docPart w:val="99EA34A572C04A15B21111EABD302E8B"/>
                </w:placeholder>
                <w:showingPlcHdr/>
                <w:dropDownList>
                  <w:listItem w:value="Choose an item."/>
                  <w:listItem w:displayText="Brecha de alto riesgo + bandera roja" w:value="Brecha de alto riesgo + bandera roja"/>
                  <w:listItem w:displayText="Brecha de alto riesgo" w:value="Brecha de alto riesgo"/>
                  <w:listItem w:displayText="Brecha de riesgo medio" w:value="Brecha de riesgo medio"/>
                  <w:listItem w:displayText="Brecha de bajo riesgo" w:value="Brecha de bajo riesgo"/>
                  <w:listItem w:displayText="Sin brecha" w:value="Sin brecha"/>
                </w:dropDownList>
              </w:sdtPr>
              <w:sdtEndPr/>
              <w:sdtContent>
                <w:r w:rsidR="00BF0FB0" w:rsidRPr="00131BB2">
                  <w:rPr>
                    <w:rStyle w:val="PlaceholderText"/>
                    <w:lang w:val="es-CO"/>
                  </w:rPr>
                  <w:t>Choose an item.</w:t>
                </w:r>
              </w:sdtContent>
            </w:sdt>
          </w:p>
        </w:tc>
      </w:tr>
      <w:tr w:rsidR="005F3B2E" w:rsidRPr="00131BB2" w14:paraId="52415A74" w14:textId="77777777" w:rsidTr="00CD4625">
        <w:trPr>
          <w:trHeight w:val="770"/>
        </w:trPr>
        <w:tc>
          <w:tcPr>
            <w:tcW w:w="5000" w:type="pct"/>
          </w:tcPr>
          <w:p w14:paraId="0DDF8015" w14:textId="433083EA" w:rsidR="005F3B2E" w:rsidRPr="00131BB2" w:rsidRDefault="000B6C6D" w:rsidP="004631DE">
            <w:pPr>
              <w:jc w:val="left"/>
              <w:rPr>
                <w:bCs/>
                <w:lang w:val="es-CO"/>
              </w:rPr>
            </w:pPr>
            <w:r w:rsidRPr="00131BB2">
              <w:rPr>
                <w:b/>
                <w:lang w:val="es-CO"/>
              </w:rPr>
              <w:t>Análisis cualitativo</w:t>
            </w:r>
            <w:r w:rsidR="00F47E0B" w:rsidRPr="00131BB2">
              <w:rPr>
                <w:b/>
                <w:lang w:val="es-CO"/>
              </w:rPr>
              <w:br/>
            </w:r>
          </w:p>
        </w:tc>
      </w:tr>
      <w:tr w:rsidR="005F3B2E" w:rsidRPr="002954F6" w14:paraId="6FAFB4C6" w14:textId="77777777" w:rsidTr="00CD4625">
        <w:trPr>
          <w:trHeight w:val="869"/>
        </w:trPr>
        <w:tc>
          <w:tcPr>
            <w:tcW w:w="5000" w:type="pct"/>
            <w:shd w:val="clear" w:color="auto" w:fill="D9D9D9" w:themeFill="background1" w:themeFillShade="D9"/>
          </w:tcPr>
          <w:p w14:paraId="6EDF7E1A" w14:textId="7D31FE21" w:rsidR="005F3B2E" w:rsidRPr="00131BB2" w:rsidRDefault="005B5A9B" w:rsidP="00DE491D">
            <w:pPr>
              <w:rPr>
                <w:b/>
                <w:lang w:val="es-CO"/>
              </w:rPr>
            </w:pPr>
            <w:r w:rsidRPr="00131BB2">
              <w:rPr>
                <w:b/>
                <w:lang w:val="es-CO"/>
              </w:rPr>
              <w:t>Análisis cuantitativo</w:t>
            </w:r>
            <w:r w:rsidR="005F3B2E" w:rsidRPr="00131BB2">
              <w:rPr>
                <w:b/>
                <w:lang w:val="es-CO"/>
              </w:rPr>
              <w:t xml:space="preserve"> </w:t>
            </w:r>
          </w:p>
          <w:p w14:paraId="4E3EE15C" w14:textId="77777777" w:rsidR="005F3B2E" w:rsidRPr="00131BB2" w:rsidRDefault="005F3B2E" w:rsidP="00DE491D">
            <w:pPr>
              <w:rPr>
                <w:b/>
                <w:lang w:val="es-CO"/>
              </w:rPr>
            </w:pPr>
          </w:p>
          <w:p w14:paraId="27E609F6" w14:textId="5B67C7D6" w:rsidR="00083255" w:rsidRPr="00131BB2" w:rsidRDefault="008000E5" w:rsidP="00DE491D">
            <w:pPr>
              <w:rPr>
                <w:bCs/>
                <w:i/>
                <w:iCs/>
                <w:lang w:val="es-CO"/>
              </w:rPr>
            </w:pPr>
            <w:r>
              <w:rPr>
                <w:bCs/>
                <w:i/>
                <w:iCs/>
                <w:lang w:val="es-CO"/>
              </w:rPr>
              <w:t>*</w:t>
            </w:r>
            <w:r w:rsidR="00083255" w:rsidRPr="00131BB2">
              <w:rPr>
                <w:bCs/>
                <w:i/>
                <w:iCs/>
                <w:lang w:val="es-CO"/>
              </w:rPr>
              <w:t xml:space="preserve">Indicadores cuantitativos para sustanciar el criterio de evaluación (a): </w:t>
            </w:r>
          </w:p>
          <w:p w14:paraId="2275B0A7" w14:textId="026BF15E" w:rsidR="00763EFE" w:rsidRPr="00DE7DF5" w:rsidRDefault="00083255" w:rsidP="00E15569">
            <w:pPr>
              <w:pStyle w:val="ListParagraph"/>
              <w:numPr>
                <w:ilvl w:val="0"/>
                <w:numId w:val="8"/>
              </w:numPr>
              <w:rPr>
                <w:bCs/>
                <w:lang w:val="es-CO"/>
              </w:rPr>
            </w:pPr>
            <w:r w:rsidRPr="00DE7DF5">
              <w:rPr>
                <w:bCs/>
                <w:i/>
                <w:iCs/>
                <w:lang w:val="es-CO"/>
              </w:rPr>
              <w:t xml:space="preserve">excesos de tiempo (en %; y retraso promedio en días) </w:t>
            </w:r>
          </w:p>
          <w:p w14:paraId="021749BE" w14:textId="5F661613" w:rsidR="00083255" w:rsidRPr="00131BB2" w:rsidRDefault="00083255" w:rsidP="00083255">
            <w:pPr>
              <w:rPr>
                <w:bCs/>
                <w:i/>
                <w:iCs/>
                <w:lang w:val="es-CO"/>
              </w:rPr>
            </w:pPr>
            <w:r w:rsidRPr="00131BB2">
              <w:rPr>
                <w:bCs/>
                <w:i/>
                <w:iCs/>
                <w:lang w:val="es-CO"/>
              </w:rPr>
              <w:t>Fuente: muestra de casos de contratación</w:t>
            </w:r>
            <w:r w:rsidR="00460CBF" w:rsidRPr="00131BB2">
              <w:rPr>
                <w:bCs/>
                <w:i/>
                <w:iCs/>
                <w:lang w:val="es-CO"/>
              </w:rPr>
              <w:t xml:space="preserve">. </w:t>
            </w:r>
          </w:p>
          <w:p w14:paraId="23879C9A" w14:textId="77777777" w:rsidR="007C46A2" w:rsidRPr="00131BB2" w:rsidRDefault="007C46A2" w:rsidP="00DE491D">
            <w:pPr>
              <w:rPr>
                <w:bCs/>
                <w:lang w:val="es-CO"/>
              </w:rPr>
            </w:pPr>
          </w:p>
          <w:p w14:paraId="6D04E41A" w14:textId="1D3208C8" w:rsidR="00083255" w:rsidRPr="00131BB2" w:rsidRDefault="00083255" w:rsidP="00DE491D">
            <w:pPr>
              <w:rPr>
                <w:bCs/>
                <w:lang w:val="es-CO"/>
              </w:rPr>
            </w:pPr>
          </w:p>
        </w:tc>
      </w:tr>
      <w:tr w:rsidR="005F3B2E" w:rsidRPr="00131BB2" w14:paraId="1FA6E251" w14:textId="77777777" w:rsidTr="00CD4625">
        <w:trPr>
          <w:trHeight w:val="856"/>
        </w:trPr>
        <w:tc>
          <w:tcPr>
            <w:tcW w:w="5000" w:type="pct"/>
          </w:tcPr>
          <w:p w14:paraId="03DBBB23" w14:textId="6E957195" w:rsidR="005F3B2E" w:rsidRPr="00131BB2" w:rsidRDefault="000B6C6D" w:rsidP="004631DE">
            <w:pPr>
              <w:jc w:val="left"/>
              <w:rPr>
                <w:bCs/>
                <w:lang w:val="es-CO"/>
              </w:rPr>
            </w:pPr>
            <w:r w:rsidRPr="00131BB2">
              <w:rPr>
                <w:b/>
                <w:lang w:val="es-CO"/>
              </w:rPr>
              <w:t>Análisis de brechas</w:t>
            </w:r>
            <w:r w:rsidR="00F47E0B" w:rsidRPr="00131BB2">
              <w:rPr>
                <w:b/>
                <w:lang w:val="es-CO"/>
              </w:rPr>
              <w:br/>
            </w:r>
          </w:p>
        </w:tc>
      </w:tr>
      <w:tr w:rsidR="005F3B2E" w:rsidRPr="00131BB2" w14:paraId="6D399C99" w14:textId="77777777" w:rsidTr="00CD4625">
        <w:trPr>
          <w:trHeight w:val="526"/>
        </w:trPr>
        <w:tc>
          <w:tcPr>
            <w:tcW w:w="5000" w:type="pct"/>
          </w:tcPr>
          <w:p w14:paraId="52CBBDB5" w14:textId="02206995" w:rsidR="005F3B2E" w:rsidRPr="00131BB2" w:rsidRDefault="000B6C6D" w:rsidP="004631DE">
            <w:pPr>
              <w:jc w:val="left"/>
              <w:rPr>
                <w:bCs/>
                <w:lang w:val="es-CO"/>
              </w:rPr>
            </w:pPr>
            <w:r w:rsidRPr="00131BB2">
              <w:rPr>
                <w:b/>
                <w:lang w:val="es-CO"/>
              </w:rPr>
              <w:t>Recomendaciones</w:t>
            </w:r>
            <w:r w:rsidR="00F47E0B" w:rsidRPr="00131BB2">
              <w:rPr>
                <w:b/>
                <w:lang w:val="es-CO"/>
              </w:rPr>
              <w:br/>
            </w:r>
          </w:p>
        </w:tc>
      </w:tr>
      <w:tr w:rsidR="005F3B2E" w:rsidRPr="00131BB2" w14:paraId="2616BB34" w14:textId="77777777" w:rsidTr="00CD4625">
        <w:trPr>
          <w:trHeight w:val="526"/>
        </w:trPr>
        <w:tc>
          <w:tcPr>
            <w:tcW w:w="5000" w:type="pct"/>
            <w:shd w:val="clear" w:color="auto" w:fill="C7EDFC" w:themeFill="accent3" w:themeFillTint="33"/>
          </w:tcPr>
          <w:p w14:paraId="3DD6E71A" w14:textId="14463D61" w:rsidR="005F3B2E" w:rsidRPr="00131BB2" w:rsidRDefault="000B6C6D" w:rsidP="00DE491D">
            <w:pPr>
              <w:rPr>
                <w:b/>
                <w:lang w:val="es-CO"/>
              </w:rPr>
            </w:pPr>
            <w:r w:rsidRPr="00131BB2">
              <w:rPr>
                <w:b/>
                <w:lang w:val="es-CO"/>
              </w:rPr>
              <w:t xml:space="preserve">Criterio de evaluación </w:t>
            </w:r>
            <w:r w:rsidR="00264356" w:rsidRPr="00131BB2">
              <w:rPr>
                <w:b/>
                <w:lang w:val="es-CO"/>
              </w:rPr>
              <w:t>9(c)(</w:t>
            </w:r>
            <w:r w:rsidR="005F3B2E" w:rsidRPr="00131BB2">
              <w:rPr>
                <w:b/>
                <w:lang w:val="es-CO"/>
              </w:rPr>
              <w:t>b):</w:t>
            </w:r>
          </w:p>
          <w:p w14:paraId="1AC8D817" w14:textId="0D8CF0FE" w:rsidR="005F3B2E" w:rsidRPr="00131BB2" w:rsidRDefault="00460CBF" w:rsidP="00DE491D">
            <w:pPr>
              <w:rPr>
                <w:b/>
                <w:lang w:val="es-CO"/>
              </w:rPr>
            </w:pPr>
            <w:r w:rsidRPr="00131BB2">
              <w:rPr>
                <w:lang w:val="es-CO"/>
              </w:rPr>
              <w:t>Hay una inspección, control de calidad, supervisión de los trabajos y aceptación final de los productos</w:t>
            </w:r>
            <w:r w:rsidR="005F3B2E" w:rsidRPr="00131BB2">
              <w:rPr>
                <w:lang w:val="es-CO"/>
              </w:rPr>
              <w:t>.</w:t>
            </w:r>
            <w:r w:rsidRPr="00131BB2">
              <w:rPr>
                <w:lang w:val="es-CO"/>
              </w:rPr>
              <w:t xml:space="preserve"> </w:t>
            </w:r>
            <w:r w:rsidR="005F3B2E" w:rsidRPr="00131BB2">
              <w:rPr>
                <w:lang w:val="es-CO"/>
              </w:rPr>
              <w:t>*</w:t>
            </w:r>
          </w:p>
        </w:tc>
      </w:tr>
      <w:tr w:rsidR="00B651BD" w:rsidRPr="00131BB2" w14:paraId="1350219D" w14:textId="77777777" w:rsidTr="00ED45EE">
        <w:trPr>
          <w:trHeight w:val="366"/>
        </w:trPr>
        <w:tc>
          <w:tcPr>
            <w:tcW w:w="5000" w:type="pct"/>
          </w:tcPr>
          <w:p w14:paraId="74A5AFA4" w14:textId="07F3B44C" w:rsidR="00B651BD" w:rsidRPr="00131BB2" w:rsidRDefault="00B651BD" w:rsidP="00ED45EE">
            <w:pPr>
              <w:rPr>
                <w:lang w:val="es-CO"/>
              </w:rPr>
            </w:pPr>
            <w:r w:rsidRPr="00131BB2">
              <w:rPr>
                <w:b/>
                <w:lang w:val="es-CO"/>
              </w:rPr>
              <w:t>Conclusión</w:t>
            </w:r>
            <w:r w:rsidRPr="00131BB2">
              <w:rPr>
                <w:lang w:val="es-CO"/>
              </w:rPr>
              <w:t xml:space="preserve">: </w:t>
            </w:r>
            <w:sdt>
              <w:sdtPr>
                <w:rPr>
                  <w:lang w:val="es-CO"/>
                </w:rPr>
                <w:alias w:val="Conclusion"/>
                <w:tag w:val="Conclusion"/>
                <w:id w:val="1891457643"/>
                <w:placeholder>
                  <w:docPart w:val="4D00F246CA7347109E9F21AFD0D4CCE1"/>
                </w:placeholder>
                <w:showingPlcHdr/>
                <w:dropDownList>
                  <w:listItem w:value="Choose an item."/>
                  <w:listItem w:displayText="Brecha de alto riesgo + bandera roja" w:value="Brecha de alto riesgo + bandera roja"/>
                  <w:listItem w:displayText="Brecha de alto riesgo" w:value="Brecha de alto riesgo"/>
                  <w:listItem w:displayText="Brecha de riesgo medio" w:value="Brecha de riesgo medio"/>
                  <w:listItem w:displayText="Brecha de bajo riesgo" w:value="Brecha de bajo riesgo"/>
                  <w:listItem w:displayText="Sin brecha" w:value="Sin brecha"/>
                </w:dropDownList>
              </w:sdtPr>
              <w:sdtEndPr/>
              <w:sdtContent>
                <w:r w:rsidR="00BF0FB0" w:rsidRPr="00131BB2">
                  <w:rPr>
                    <w:rStyle w:val="PlaceholderText"/>
                    <w:lang w:val="es-CO"/>
                  </w:rPr>
                  <w:t>Choose an item.</w:t>
                </w:r>
              </w:sdtContent>
            </w:sdt>
          </w:p>
        </w:tc>
      </w:tr>
      <w:tr w:rsidR="005F3B2E" w:rsidRPr="00131BB2" w14:paraId="20A141E1" w14:textId="77777777" w:rsidTr="00CD4625">
        <w:trPr>
          <w:trHeight w:val="526"/>
        </w:trPr>
        <w:tc>
          <w:tcPr>
            <w:tcW w:w="5000" w:type="pct"/>
          </w:tcPr>
          <w:p w14:paraId="6FBF8013" w14:textId="30D02C59" w:rsidR="005F3B2E" w:rsidRPr="00131BB2" w:rsidRDefault="000B6C6D" w:rsidP="004631DE">
            <w:pPr>
              <w:jc w:val="left"/>
              <w:rPr>
                <w:bCs/>
                <w:lang w:val="es-CO"/>
              </w:rPr>
            </w:pPr>
            <w:r w:rsidRPr="00131BB2">
              <w:rPr>
                <w:b/>
                <w:lang w:val="es-CO"/>
              </w:rPr>
              <w:t>Análisis cualitativo</w:t>
            </w:r>
            <w:r w:rsidR="00F47E0B" w:rsidRPr="00131BB2">
              <w:rPr>
                <w:b/>
                <w:lang w:val="es-CO"/>
              </w:rPr>
              <w:br/>
            </w:r>
          </w:p>
        </w:tc>
      </w:tr>
      <w:tr w:rsidR="005F3B2E" w:rsidRPr="002954F6" w14:paraId="644F6E8E" w14:textId="77777777" w:rsidTr="00CD4625">
        <w:trPr>
          <w:trHeight w:val="526"/>
        </w:trPr>
        <w:tc>
          <w:tcPr>
            <w:tcW w:w="5000" w:type="pct"/>
            <w:shd w:val="clear" w:color="auto" w:fill="D9D9D9" w:themeFill="background1" w:themeFillShade="D9"/>
          </w:tcPr>
          <w:p w14:paraId="0C3017D7" w14:textId="57ABA74B" w:rsidR="005F3B2E" w:rsidRPr="00131BB2" w:rsidRDefault="005B5A9B" w:rsidP="00DE491D">
            <w:pPr>
              <w:rPr>
                <w:b/>
                <w:lang w:val="es-CO"/>
              </w:rPr>
            </w:pPr>
            <w:r w:rsidRPr="00131BB2">
              <w:rPr>
                <w:b/>
                <w:lang w:val="es-CO"/>
              </w:rPr>
              <w:t>Análisis cuantitativo</w:t>
            </w:r>
            <w:r w:rsidR="005F3B2E" w:rsidRPr="00131BB2">
              <w:rPr>
                <w:b/>
                <w:lang w:val="es-CO"/>
              </w:rPr>
              <w:t xml:space="preserve"> </w:t>
            </w:r>
          </w:p>
          <w:p w14:paraId="2B7A8801" w14:textId="6B0B0272" w:rsidR="005F3B2E" w:rsidRPr="00131BB2" w:rsidRDefault="005F3B2E" w:rsidP="00DE491D">
            <w:pPr>
              <w:rPr>
                <w:b/>
                <w:lang w:val="es-CO"/>
              </w:rPr>
            </w:pPr>
          </w:p>
          <w:p w14:paraId="15253869" w14:textId="747C30C4" w:rsidR="00AA3B54" w:rsidRPr="00131BB2" w:rsidRDefault="008000E5" w:rsidP="00460CBF">
            <w:pPr>
              <w:rPr>
                <w:bCs/>
                <w:i/>
                <w:iCs/>
                <w:lang w:val="es-CO"/>
              </w:rPr>
            </w:pPr>
            <w:r>
              <w:rPr>
                <w:bCs/>
                <w:i/>
                <w:iCs/>
                <w:lang w:val="es-CO"/>
              </w:rPr>
              <w:t>*</w:t>
            </w:r>
            <w:r w:rsidR="00460CBF" w:rsidRPr="00131BB2">
              <w:rPr>
                <w:bCs/>
                <w:i/>
                <w:iCs/>
                <w:lang w:val="es-CO"/>
              </w:rPr>
              <w:t xml:space="preserve">Indicador cuantitativo para sustanciar el criterio de evaluación (b): </w:t>
            </w:r>
          </w:p>
          <w:p w14:paraId="5C18069E" w14:textId="60AAD3DF" w:rsidR="00460CBF" w:rsidRPr="00DE7DF5" w:rsidRDefault="00460CBF" w:rsidP="00E15569">
            <w:pPr>
              <w:pStyle w:val="ListParagraph"/>
              <w:numPr>
                <w:ilvl w:val="0"/>
                <w:numId w:val="7"/>
              </w:numPr>
              <w:rPr>
                <w:bCs/>
                <w:i/>
                <w:iCs/>
                <w:lang w:val="es-CO"/>
              </w:rPr>
            </w:pPr>
            <w:r w:rsidRPr="00DE7DF5">
              <w:rPr>
                <w:bCs/>
                <w:i/>
                <w:iCs/>
                <w:lang w:val="es-CO"/>
              </w:rPr>
              <w:t xml:space="preserve">medidas de control de calidad y aceptación </w:t>
            </w:r>
            <w:r w:rsidR="00AA3B54" w:rsidRPr="00DE7DF5">
              <w:rPr>
                <w:bCs/>
                <w:i/>
                <w:iCs/>
                <w:lang w:val="es-CO"/>
              </w:rPr>
              <w:t xml:space="preserve">que </w:t>
            </w:r>
            <w:r w:rsidRPr="00DE7DF5">
              <w:rPr>
                <w:bCs/>
                <w:i/>
                <w:iCs/>
                <w:lang w:val="es-CO"/>
              </w:rPr>
              <w:t xml:space="preserve">se hacen tal como se estipula en el contrato (en %) </w:t>
            </w:r>
          </w:p>
          <w:p w14:paraId="0EA01DF7" w14:textId="20C2BDEE" w:rsidR="00A11ECC" w:rsidRPr="00131BB2" w:rsidRDefault="00460CBF" w:rsidP="00460CBF">
            <w:pPr>
              <w:rPr>
                <w:bCs/>
                <w:i/>
                <w:iCs/>
                <w:lang w:val="es-CO"/>
              </w:rPr>
            </w:pPr>
            <w:r w:rsidRPr="00131BB2">
              <w:rPr>
                <w:bCs/>
                <w:i/>
                <w:iCs/>
                <w:lang w:val="es-CO"/>
              </w:rPr>
              <w:t>Fuente: Muestra de casos de contratación</w:t>
            </w:r>
            <w:r w:rsidR="00A11ECC" w:rsidRPr="00131BB2">
              <w:rPr>
                <w:bCs/>
                <w:i/>
                <w:iCs/>
                <w:lang w:val="es-CO"/>
              </w:rPr>
              <w:t xml:space="preserve">. </w:t>
            </w:r>
          </w:p>
          <w:p w14:paraId="2FAA508B" w14:textId="77777777" w:rsidR="00A11ECC" w:rsidRPr="00131BB2" w:rsidRDefault="00A11ECC" w:rsidP="00A11ECC">
            <w:pPr>
              <w:rPr>
                <w:bCs/>
                <w:lang w:val="es-CO"/>
              </w:rPr>
            </w:pPr>
          </w:p>
          <w:p w14:paraId="2C0F5C29" w14:textId="7D5530D6" w:rsidR="00A11ECC" w:rsidRPr="00131BB2" w:rsidRDefault="00A11ECC" w:rsidP="00DE491D">
            <w:pPr>
              <w:rPr>
                <w:bCs/>
                <w:lang w:val="es-CO"/>
              </w:rPr>
            </w:pPr>
          </w:p>
        </w:tc>
      </w:tr>
      <w:tr w:rsidR="005F3B2E" w:rsidRPr="00131BB2" w14:paraId="48452B9D" w14:textId="77777777" w:rsidTr="00CD4625">
        <w:trPr>
          <w:trHeight w:val="526"/>
        </w:trPr>
        <w:tc>
          <w:tcPr>
            <w:tcW w:w="5000" w:type="pct"/>
          </w:tcPr>
          <w:p w14:paraId="00473EE9" w14:textId="22E9C275" w:rsidR="005F3B2E" w:rsidRPr="00131BB2" w:rsidRDefault="000B6C6D" w:rsidP="004631DE">
            <w:pPr>
              <w:jc w:val="left"/>
              <w:rPr>
                <w:bCs/>
                <w:lang w:val="es-CO"/>
              </w:rPr>
            </w:pPr>
            <w:r w:rsidRPr="00131BB2">
              <w:rPr>
                <w:b/>
                <w:lang w:val="es-CO"/>
              </w:rPr>
              <w:t>Análisis de brechas</w:t>
            </w:r>
            <w:r w:rsidR="00F47E0B" w:rsidRPr="00131BB2">
              <w:rPr>
                <w:b/>
                <w:lang w:val="es-CO"/>
              </w:rPr>
              <w:br/>
            </w:r>
          </w:p>
        </w:tc>
      </w:tr>
      <w:tr w:rsidR="005F3B2E" w:rsidRPr="00131BB2" w14:paraId="494363A7" w14:textId="77777777" w:rsidTr="00CD4625">
        <w:trPr>
          <w:trHeight w:val="526"/>
        </w:trPr>
        <w:tc>
          <w:tcPr>
            <w:tcW w:w="5000" w:type="pct"/>
          </w:tcPr>
          <w:p w14:paraId="416B37AB" w14:textId="53685C62" w:rsidR="005F3B2E" w:rsidRPr="00131BB2" w:rsidRDefault="000B6C6D" w:rsidP="004631DE">
            <w:pPr>
              <w:jc w:val="left"/>
              <w:rPr>
                <w:bCs/>
                <w:lang w:val="es-CO"/>
              </w:rPr>
            </w:pPr>
            <w:r w:rsidRPr="00131BB2">
              <w:rPr>
                <w:b/>
                <w:lang w:val="es-CO"/>
              </w:rPr>
              <w:t>Recomendaciones</w:t>
            </w:r>
            <w:r w:rsidR="00F47E0B" w:rsidRPr="00131BB2">
              <w:rPr>
                <w:b/>
                <w:lang w:val="es-CO"/>
              </w:rPr>
              <w:br/>
            </w:r>
          </w:p>
        </w:tc>
      </w:tr>
      <w:tr w:rsidR="005F3B2E" w:rsidRPr="002954F6" w14:paraId="7C07AC8E" w14:textId="77777777" w:rsidTr="00CD4625">
        <w:trPr>
          <w:trHeight w:val="526"/>
        </w:trPr>
        <w:tc>
          <w:tcPr>
            <w:tcW w:w="5000" w:type="pct"/>
            <w:shd w:val="clear" w:color="auto" w:fill="C7EDFC" w:themeFill="accent3" w:themeFillTint="33"/>
          </w:tcPr>
          <w:p w14:paraId="7E6CE27F" w14:textId="7EDBC8B5" w:rsidR="005F3B2E" w:rsidRPr="00131BB2" w:rsidRDefault="000B6C6D" w:rsidP="00DE491D">
            <w:pPr>
              <w:rPr>
                <w:b/>
                <w:lang w:val="es-CO"/>
              </w:rPr>
            </w:pPr>
            <w:r w:rsidRPr="00131BB2">
              <w:rPr>
                <w:b/>
                <w:lang w:val="es-CO"/>
              </w:rPr>
              <w:t xml:space="preserve">Criterio de evaluación </w:t>
            </w:r>
            <w:r w:rsidR="00264356" w:rsidRPr="00131BB2">
              <w:rPr>
                <w:b/>
                <w:lang w:val="es-CO"/>
              </w:rPr>
              <w:t>9(c)(</w:t>
            </w:r>
            <w:r w:rsidR="005F3B2E" w:rsidRPr="00131BB2">
              <w:rPr>
                <w:b/>
                <w:lang w:val="es-CO"/>
              </w:rPr>
              <w:t>c):</w:t>
            </w:r>
          </w:p>
          <w:p w14:paraId="323A276F" w14:textId="1FE79AA0" w:rsidR="005F3B2E" w:rsidRPr="00131BB2" w:rsidRDefault="00460CBF" w:rsidP="00DE491D">
            <w:pPr>
              <w:rPr>
                <w:b/>
                <w:lang w:val="es-CO"/>
              </w:rPr>
            </w:pPr>
            <w:r w:rsidRPr="00131BB2">
              <w:rPr>
                <w:lang w:val="es-CO"/>
              </w:rPr>
              <w:t>Se examinan las facturas</w:t>
            </w:r>
            <w:r w:rsidR="00DE7DF5">
              <w:rPr>
                <w:lang w:val="es-CO"/>
              </w:rPr>
              <w:t xml:space="preserve">, los límites de tiempo para pagar cumplen con buenas prácticas internacionales, y los pagos </w:t>
            </w:r>
            <w:r w:rsidRPr="00131BB2">
              <w:rPr>
                <w:lang w:val="es-CO"/>
              </w:rPr>
              <w:t>se procesan como está estipulado en el contrato</w:t>
            </w:r>
            <w:r w:rsidR="005F3B2E" w:rsidRPr="00131BB2">
              <w:rPr>
                <w:lang w:val="es-CO"/>
              </w:rPr>
              <w:t>.</w:t>
            </w:r>
          </w:p>
        </w:tc>
      </w:tr>
      <w:tr w:rsidR="00B651BD" w:rsidRPr="00131BB2" w14:paraId="0FCC3037" w14:textId="77777777" w:rsidTr="00ED45EE">
        <w:trPr>
          <w:trHeight w:val="366"/>
        </w:trPr>
        <w:tc>
          <w:tcPr>
            <w:tcW w:w="5000" w:type="pct"/>
          </w:tcPr>
          <w:p w14:paraId="6B1B4252" w14:textId="0EE16AB0" w:rsidR="00B651BD" w:rsidRPr="00131BB2" w:rsidRDefault="00B651BD" w:rsidP="00ED45EE">
            <w:pPr>
              <w:rPr>
                <w:lang w:val="es-CO"/>
              </w:rPr>
            </w:pPr>
            <w:r w:rsidRPr="00131BB2">
              <w:rPr>
                <w:b/>
                <w:lang w:val="es-CO"/>
              </w:rPr>
              <w:t>Conclusión</w:t>
            </w:r>
            <w:r w:rsidRPr="00131BB2">
              <w:rPr>
                <w:lang w:val="es-CO"/>
              </w:rPr>
              <w:t xml:space="preserve">: </w:t>
            </w:r>
            <w:sdt>
              <w:sdtPr>
                <w:rPr>
                  <w:lang w:val="es-CO"/>
                </w:rPr>
                <w:alias w:val="Conclusion"/>
                <w:tag w:val="Conclusion"/>
                <w:id w:val="-80918190"/>
                <w:placeholder>
                  <w:docPart w:val="8C483D09284440D598CD0C274056E0AF"/>
                </w:placeholder>
                <w:showingPlcHdr/>
                <w:dropDownList>
                  <w:listItem w:value="Choose an item."/>
                  <w:listItem w:displayText="Brecha de alto riesgo + bandera roja" w:value="Brecha de alto riesgo + bandera roja"/>
                  <w:listItem w:displayText="Brecha de alto riesgo" w:value="Brecha de alto riesgo"/>
                  <w:listItem w:displayText="Brecha de riesgo medio" w:value="Brecha de riesgo medio"/>
                  <w:listItem w:displayText="Brecha de bajo riesgo" w:value="Brecha de bajo riesgo"/>
                  <w:listItem w:displayText="Sin brecha" w:value="Sin brecha"/>
                </w:dropDownList>
              </w:sdtPr>
              <w:sdtEndPr/>
              <w:sdtContent>
                <w:r w:rsidR="00BF0FB0" w:rsidRPr="00131BB2">
                  <w:rPr>
                    <w:rStyle w:val="PlaceholderText"/>
                    <w:lang w:val="es-CO"/>
                  </w:rPr>
                  <w:t>Choose an item.</w:t>
                </w:r>
              </w:sdtContent>
            </w:sdt>
          </w:p>
        </w:tc>
      </w:tr>
      <w:tr w:rsidR="005F3B2E" w:rsidRPr="00131BB2" w14:paraId="5C6DAFF6" w14:textId="77777777" w:rsidTr="00CD4625">
        <w:trPr>
          <w:trHeight w:val="526"/>
        </w:trPr>
        <w:tc>
          <w:tcPr>
            <w:tcW w:w="5000" w:type="pct"/>
          </w:tcPr>
          <w:p w14:paraId="750F0632" w14:textId="43B04CE2" w:rsidR="005F3B2E" w:rsidRPr="00131BB2" w:rsidRDefault="000B6C6D" w:rsidP="004631DE">
            <w:pPr>
              <w:jc w:val="left"/>
              <w:rPr>
                <w:bCs/>
                <w:lang w:val="es-CO"/>
              </w:rPr>
            </w:pPr>
            <w:r w:rsidRPr="00131BB2">
              <w:rPr>
                <w:b/>
                <w:lang w:val="es-CO"/>
              </w:rPr>
              <w:lastRenderedPageBreak/>
              <w:t>Análisis cualitativo</w:t>
            </w:r>
            <w:r w:rsidR="00F47E0B" w:rsidRPr="00131BB2">
              <w:rPr>
                <w:b/>
                <w:lang w:val="es-CO"/>
              </w:rPr>
              <w:br/>
            </w:r>
          </w:p>
        </w:tc>
      </w:tr>
      <w:tr w:rsidR="005F3B2E" w:rsidRPr="002954F6" w14:paraId="02724B2D" w14:textId="77777777" w:rsidTr="00CD4625">
        <w:trPr>
          <w:trHeight w:val="526"/>
        </w:trPr>
        <w:tc>
          <w:tcPr>
            <w:tcW w:w="5000" w:type="pct"/>
            <w:shd w:val="clear" w:color="auto" w:fill="D9D9D9" w:themeFill="background1" w:themeFillShade="D9"/>
          </w:tcPr>
          <w:p w14:paraId="7D8B034C" w14:textId="16A68B2F" w:rsidR="005F3B2E" w:rsidRPr="00131BB2" w:rsidRDefault="005B5A9B" w:rsidP="00DE491D">
            <w:pPr>
              <w:rPr>
                <w:b/>
                <w:lang w:val="es-CO"/>
              </w:rPr>
            </w:pPr>
            <w:r w:rsidRPr="00131BB2">
              <w:rPr>
                <w:b/>
                <w:lang w:val="es-CO"/>
              </w:rPr>
              <w:t>Análisis cuantitativo</w:t>
            </w:r>
            <w:r w:rsidR="005F3B2E" w:rsidRPr="00131BB2">
              <w:rPr>
                <w:b/>
                <w:lang w:val="es-CO"/>
              </w:rPr>
              <w:t xml:space="preserve"> </w:t>
            </w:r>
          </w:p>
          <w:p w14:paraId="0B65CD1B" w14:textId="25631FAE" w:rsidR="005F3B2E" w:rsidRPr="00131BB2" w:rsidRDefault="005F3B2E" w:rsidP="00DE491D">
            <w:pPr>
              <w:rPr>
                <w:b/>
                <w:lang w:val="es-CO"/>
              </w:rPr>
            </w:pPr>
          </w:p>
          <w:p w14:paraId="44371E18" w14:textId="60172F3D" w:rsidR="00DE7DF5" w:rsidRDefault="008000E5" w:rsidP="00A11ECC">
            <w:pPr>
              <w:rPr>
                <w:bCs/>
                <w:i/>
                <w:iCs/>
                <w:lang w:val="es-CO"/>
              </w:rPr>
            </w:pPr>
            <w:r>
              <w:rPr>
                <w:bCs/>
                <w:i/>
                <w:iCs/>
                <w:lang w:val="es-CO"/>
              </w:rPr>
              <w:t>*</w:t>
            </w:r>
            <w:r w:rsidR="00AA3B54" w:rsidRPr="00131BB2">
              <w:rPr>
                <w:bCs/>
                <w:i/>
                <w:iCs/>
                <w:lang w:val="es-CO"/>
              </w:rPr>
              <w:t>Indicador cuantitativo para sustanciar el criterio de evaluación (c)</w:t>
            </w:r>
            <w:r w:rsidR="00DE7DF5">
              <w:rPr>
                <w:bCs/>
                <w:i/>
                <w:iCs/>
                <w:lang w:val="es-CO"/>
              </w:rPr>
              <w:t xml:space="preserve">: </w:t>
            </w:r>
          </w:p>
          <w:p w14:paraId="4D1C1D40" w14:textId="79F8F4EC" w:rsidR="00A11ECC" w:rsidRPr="00DE7DF5" w:rsidRDefault="00DE7DF5" w:rsidP="00E15569">
            <w:pPr>
              <w:pStyle w:val="ListParagraph"/>
              <w:numPr>
                <w:ilvl w:val="0"/>
                <w:numId w:val="7"/>
              </w:numPr>
              <w:rPr>
                <w:bCs/>
                <w:i/>
                <w:iCs/>
                <w:lang w:val="es-CO"/>
              </w:rPr>
            </w:pPr>
            <w:r w:rsidRPr="00DE7DF5">
              <w:rPr>
                <w:bCs/>
                <w:i/>
                <w:iCs/>
                <w:lang w:val="es-CO"/>
              </w:rPr>
              <w:t xml:space="preserve">Las </w:t>
            </w:r>
            <w:r w:rsidR="00460CBF" w:rsidRPr="00DE7DF5">
              <w:rPr>
                <w:bCs/>
                <w:i/>
                <w:iCs/>
                <w:lang w:val="es-CO"/>
              </w:rPr>
              <w:t>facturas por contratación de bienes, obras y servicios</w:t>
            </w:r>
            <w:r w:rsidR="00AA3B54" w:rsidRPr="00DE7DF5">
              <w:rPr>
                <w:bCs/>
                <w:i/>
                <w:iCs/>
                <w:lang w:val="es-CO"/>
              </w:rPr>
              <w:t xml:space="preserve"> que</w:t>
            </w:r>
            <w:r w:rsidR="00460CBF" w:rsidRPr="00DE7DF5">
              <w:rPr>
                <w:bCs/>
                <w:i/>
                <w:iCs/>
                <w:lang w:val="es-CO"/>
              </w:rPr>
              <w:t xml:space="preserve"> son pagadas a tiempo (en % del número total de facturas)</w:t>
            </w:r>
            <w:r w:rsidR="00A11ECC" w:rsidRPr="00DE7DF5">
              <w:rPr>
                <w:bCs/>
                <w:i/>
                <w:iCs/>
                <w:lang w:val="es-CO"/>
              </w:rPr>
              <w:t>.</w:t>
            </w:r>
          </w:p>
          <w:p w14:paraId="2CEF6E5C" w14:textId="77777777" w:rsidR="00460CBF" w:rsidRPr="00131BB2" w:rsidRDefault="00460CBF" w:rsidP="00460CBF">
            <w:pPr>
              <w:rPr>
                <w:bCs/>
                <w:i/>
                <w:iCs/>
                <w:lang w:val="es-CO"/>
              </w:rPr>
            </w:pPr>
            <w:r w:rsidRPr="00131BB2">
              <w:rPr>
                <w:bCs/>
                <w:i/>
                <w:iCs/>
                <w:lang w:val="es-CO"/>
              </w:rPr>
              <w:t xml:space="preserve">Fuente: Muestra de casos de contratación. </w:t>
            </w:r>
          </w:p>
          <w:p w14:paraId="34A76AFB" w14:textId="77777777" w:rsidR="00A11ECC" w:rsidRPr="00131BB2" w:rsidRDefault="00A11ECC" w:rsidP="00A11ECC">
            <w:pPr>
              <w:rPr>
                <w:bCs/>
                <w:lang w:val="es-CO"/>
              </w:rPr>
            </w:pPr>
          </w:p>
          <w:p w14:paraId="590A7D35" w14:textId="77777777" w:rsidR="005F3B2E" w:rsidRPr="00131BB2" w:rsidRDefault="005F3B2E" w:rsidP="00DE491D">
            <w:pPr>
              <w:rPr>
                <w:bCs/>
                <w:lang w:val="es-CO"/>
              </w:rPr>
            </w:pPr>
          </w:p>
        </w:tc>
      </w:tr>
      <w:tr w:rsidR="005F3B2E" w:rsidRPr="00131BB2" w14:paraId="22B39587" w14:textId="77777777" w:rsidTr="00CD4625">
        <w:trPr>
          <w:trHeight w:val="526"/>
        </w:trPr>
        <w:tc>
          <w:tcPr>
            <w:tcW w:w="5000" w:type="pct"/>
          </w:tcPr>
          <w:p w14:paraId="1494920C" w14:textId="7D80FD01" w:rsidR="005F3B2E" w:rsidRPr="00131BB2" w:rsidRDefault="000B6C6D" w:rsidP="004631DE">
            <w:pPr>
              <w:jc w:val="left"/>
              <w:rPr>
                <w:bCs/>
                <w:lang w:val="es-CO"/>
              </w:rPr>
            </w:pPr>
            <w:r w:rsidRPr="00131BB2">
              <w:rPr>
                <w:b/>
                <w:lang w:val="es-CO"/>
              </w:rPr>
              <w:t>Análisis de brechas</w:t>
            </w:r>
            <w:r w:rsidR="00F47E0B" w:rsidRPr="00131BB2">
              <w:rPr>
                <w:b/>
                <w:lang w:val="es-CO"/>
              </w:rPr>
              <w:br/>
            </w:r>
          </w:p>
        </w:tc>
      </w:tr>
      <w:tr w:rsidR="005F3B2E" w:rsidRPr="00131BB2" w14:paraId="6D40FC69" w14:textId="77777777" w:rsidTr="00CD4625">
        <w:trPr>
          <w:trHeight w:val="526"/>
        </w:trPr>
        <w:tc>
          <w:tcPr>
            <w:tcW w:w="5000" w:type="pct"/>
          </w:tcPr>
          <w:p w14:paraId="59214AD7" w14:textId="5CE6CD61" w:rsidR="005F3B2E" w:rsidRPr="00131BB2" w:rsidRDefault="000B6C6D" w:rsidP="004631DE">
            <w:pPr>
              <w:jc w:val="left"/>
              <w:rPr>
                <w:bCs/>
                <w:lang w:val="es-CO"/>
              </w:rPr>
            </w:pPr>
            <w:r w:rsidRPr="00131BB2">
              <w:rPr>
                <w:b/>
                <w:lang w:val="es-CO"/>
              </w:rPr>
              <w:t>Recomendaciones</w:t>
            </w:r>
            <w:r w:rsidR="00F47E0B" w:rsidRPr="00131BB2">
              <w:rPr>
                <w:b/>
                <w:lang w:val="es-CO"/>
              </w:rPr>
              <w:br/>
            </w:r>
          </w:p>
        </w:tc>
      </w:tr>
      <w:tr w:rsidR="005F3B2E" w:rsidRPr="00131BB2" w14:paraId="770A2FCC" w14:textId="77777777" w:rsidTr="00CD4625">
        <w:trPr>
          <w:trHeight w:val="526"/>
        </w:trPr>
        <w:tc>
          <w:tcPr>
            <w:tcW w:w="5000" w:type="pct"/>
            <w:shd w:val="clear" w:color="auto" w:fill="C7EDFC" w:themeFill="accent3" w:themeFillTint="33"/>
          </w:tcPr>
          <w:p w14:paraId="7A907D99" w14:textId="742682EB" w:rsidR="005F3B2E" w:rsidRPr="00131BB2" w:rsidRDefault="000B6C6D" w:rsidP="00DE491D">
            <w:pPr>
              <w:rPr>
                <w:b/>
                <w:lang w:val="es-CO"/>
              </w:rPr>
            </w:pPr>
            <w:r w:rsidRPr="00131BB2">
              <w:rPr>
                <w:b/>
                <w:lang w:val="es-CO"/>
              </w:rPr>
              <w:t xml:space="preserve">Criterio de evaluación </w:t>
            </w:r>
            <w:r w:rsidR="00264356" w:rsidRPr="00131BB2">
              <w:rPr>
                <w:b/>
                <w:lang w:val="es-CO"/>
              </w:rPr>
              <w:t>9(c)(</w:t>
            </w:r>
            <w:r w:rsidR="005F3B2E" w:rsidRPr="00131BB2">
              <w:rPr>
                <w:b/>
                <w:lang w:val="es-CO"/>
              </w:rPr>
              <w:t>d):</w:t>
            </w:r>
          </w:p>
          <w:p w14:paraId="142F5630" w14:textId="413BF0A2" w:rsidR="005F3B2E" w:rsidRPr="00131BB2" w:rsidRDefault="00460CBF" w:rsidP="00DE491D">
            <w:pPr>
              <w:rPr>
                <w:lang w:val="es-CO"/>
              </w:rPr>
            </w:pPr>
            <w:r w:rsidRPr="00131BB2">
              <w:rPr>
                <w:lang w:val="es-CO"/>
              </w:rPr>
              <w:t>Las enmiendas al contrato se revisan, emiten y publican de manera oportuna</w:t>
            </w:r>
            <w:r w:rsidR="005F3B2E" w:rsidRPr="00131BB2">
              <w:rPr>
                <w:lang w:val="es-CO"/>
              </w:rPr>
              <w:t>.</w:t>
            </w:r>
            <w:r w:rsidRPr="00131BB2">
              <w:rPr>
                <w:lang w:val="es-CO"/>
              </w:rPr>
              <w:t xml:space="preserve"> </w:t>
            </w:r>
            <w:r w:rsidR="005F3B2E" w:rsidRPr="00131BB2">
              <w:rPr>
                <w:lang w:val="es-CO"/>
              </w:rPr>
              <w:t>*</w:t>
            </w:r>
          </w:p>
        </w:tc>
      </w:tr>
      <w:tr w:rsidR="00B651BD" w:rsidRPr="00131BB2" w14:paraId="070FFB72" w14:textId="77777777" w:rsidTr="00ED45EE">
        <w:trPr>
          <w:trHeight w:val="366"/>
        </w:trPr>
        <w:tc>
          <w:tcPr>
            <w:tcW w:w="5000" w:type="pct"/>
          </w:tcPr>
          <w:p w14:paraId="5BF953C8" w14:textId="04745E1D" w:rsidR="00B651BD" w:rsidRPr="00131BB2" w:rsidRDefault="00B651BD" w:rsidP="00ED45EE">
            <w:pPr>
              <w:rPr>
                <w:lang w:val="es-CO"/>
              </w:rPr>
            </w:pPr>
            <w:r w:rsidRPr="00131BB2">
              <w:rPr>
                <w:b/>
                <w:lang w:val="es-CO"/>
              </w:rPr>
              <w:t>Conclusión</w:t>
            </w:r>
            <w:r w:rsidRPr="00131BB2">
              <w:rPr>
                <w:lang w:val="es-CO"/>
              </w:rPr>
              <w:t xml:space="preserve">: </w:t>
            </w:r>
            <w:sdt>
              <w:sdtPr>
                <w:rPr>
                  <w:lang w:val="es-CO"/>
                </w:rPr>
                <w:alias w:val="Conclusion"/>
                <w:tag w:val="Conclusion"/>
                <w:id w:val="-799080464"/>
                <w:placeholder>
                  <w:docPart w:val="D18EBE5EF30F46EDBFFD01EBA87E585A"/>
                </w:placeholder>
                <w:showingPlcHdr/>
                <w:dropDownList>
                  <w:listItem w:value="Choose an item."/>
                  <w:listItem w:displayText="Brecha de alto riesgo + bandera roja" w:value="Brecha de alto riesgo + bandera roja"/>
                  <w:listItem w:displayText="Brecha de alto riesgo" w:value="Brecha de alto riesgo"/>
                  <w:listItem w:displayText="Brecha de riesgo medio" w:value="Brecha de riesgo medio"/>
                  <w:listItem w:displayText="Brecha de bajo riesgo" w:value="Brecha de bajo riesgo"/>
                  <w:listItem w:displayText="Sin brecha" w:value="Sin brecha"/>
                </w:dropDownList>
              </w:sdtPr>
              <w:sdtEndPr/>
              <w:sdtContent>
                <w:r w:rsidR="00BF0FB0" w:rsidRPr="00131BB2">
                  <w:rPr>
                    <w:rStyle w:val="PlaceholderText"/>
                    <w:lang w:val="es-CO"/>
                  </w:rPr>
                  <w:t>Choose an item.</w:t>
                </w:r>
              </w:sdtContent>
            </w:sdt>
          </w:p>
        </w:tc>
      </w:tr>
      <w:tr w:rsidR="005F3B2E" w:rsidRPr="00131BB2" w14:paraId="618C32C4" w14:textId="77777777" w:rsidTr="00CD4625">
        <w:trPr>
          <w:trHeight w:val="526"/>
        </w:trPr>
        <w:tc>
          <w:tcPr>
            <w:tcW w:w="5000" w:type="pct"/>
          </w:tcPr>
          <w:p w14:paraId="109C91A5" w14:textId="6A91E86F" w:rsidR="005F3B2E" w:rsidRPr="00131BB2" w:rsidRDefault="000B6C6D" w:rsidP="004631DE">
            <w:pPr>
              <w:jc w:val="left"/>
              <w:rPr>
                <w:bCs/>
                <w:lang w:val="es-CO"/>
              </w:rPr>
            </w:pPr>
            <w:r w:rsidRPr="00131BB2">
              <w:rPr>
                <w:b/>
                <w:lang w:val="es-CO"/>
              </w:rPr>
              <w:t>Análisis cualitativo</w:t>
            </w:r>
            <w:r w:rsidR="00F47E0B" w:rsidRPr="00131BB2">
              <w:rPr>
                <w:b/>
                <w:lang w:val="es-CO"/>
              </w:rPr>
              <w:br/>
            </w:r>
          </w:p>
        </w:tc>
      </w:tr>
      <w:tr w:rsidR="005F3B2E" w:rsidRPr="002954F6" w14:paraId="176857FB" w14:textId="77777777" w:rsidTr="00CD4625">
        <w:trPr>
          <w:trHeight w:val="526"/>
        </w:trPr>
        <w:tc>
          <w:tcPr>
            <w:tcW w:w="5000" w:type="pct"/>
            <w:shd w:val="clear" w:color="auto" w:fill="D9D9D9" w:themeFill="background1" w:themeFillShade="D9"/>
          </w:tcPr>
          <w:p w14:paraId="288FB85A" w14:textId="6FEBDF15" w:rsidR="005F3B2E" w:rsidRPr="00131BB2" w:rsidRDefault="005B5A9B" w:rsidP="00DE491D">
            <w:pPr>
              <w:rPr>
                <w:b/>
                <w:lang w:val="es-CO"/>
              </w:rPr>
            </w:pPr>
            <w:r w:rsidRPr="00131BB2">
              <w:rPr>
                <w:b/>
                <w:lang w:val="es-CO"/>
              </w:rPr>
              <w:t>Análisis cuantitativo</w:t>
            </w:r>
            <w:r w:rsidR="005F3B2E" w:rsidRPr="00131BB2">
              <w:rPr>
                <w:b/>
                <w:lang w:val="es-CO"/>
              </w:rPr>
              <w:t xml:space="preserve"> </w:t>
            </w:r>
          </w:p>
          <w:p w14:paraId="6253539B" w14:textId="6BCDA1D9" w:rsidR="005F3B2E" w:rsidRPr="00131BB2" w:rsidRDefault="005F3B2E" w:rsidP="00DE491D">
            <w:pPr>
              <w:rPr>
                <w:b/>
                <w:lang w:val="es-CO"/>
              </w:rPr>
            </w:pPr>
          </w:p>
          <w:p w14:paraId="7A2D62FF" w14:textId="55956A2D" w:rsidR="00A11ECC" w:rsidRPr="00131BB2" w:rsidRDefault="008000E5" w:rsidP="00A11ECC">
            <w:pPr>
              <w:rPr>
                <w:bCs/>
                <w:i/>
                <w:iCs/>
                <w:lang w:val="es-CO"/>
              </w:rPr>
            </w:pPr>
            <w:r>
              <w:rPr>
                <w:bCs/>
                <w:i/>
                <w:iCs/>
                <w:lang w:val="es-CO"/>
              </w:rPr>
              <w:t>*</w:t>
            </w:r>
            <w:r w:rsidR="00AA3B54" w:rsidRPr="00131BB2">
              <w:rPr>
                <w:bCs/>
                <w:i/>
                <w:iCs/>
                <w:lang w:val="es-CO"/>
              </w:rPr>
              <w:t xml:space="preserve">Indicador cuantitativo para sustanciar el criterio de evaluación (d): </w:t>
            </w:r>
          </w:p>
          <w:p w14:paraId="448EF919" w14:textId="37B9E36B" w:rsidR="00AA3B54" w:rsidRPr="00DE7DF5" w:rsidRDefault="00AA3B54" w:rsidP="00E15569">
            <w:pPr>
              <w:pStyle w:val="ListParagraph"/>
              <w:numPr>
                <w:ilvl w:val="0"/>
                <w:numId w:val="7"/>
              </w:numPr>
              <w:rPr>
                <w:bCs/>
                <w:i/>
                <w:iCs/>
                <w:lang w:val="es-CO"/>
              </w:rPr>
            </w:pPr>
            <w:r w:rsidRPr="00DE7DF5">
              <w:rPr>
                <w:bCs/>
                <w:i/>
                <w:iCs/>
                <w:lang w:val="es-CO"/>
              </w:rPr>
              <w:t>Enmiendas al contrato (en porcentaje del número total de contratos; incremento promedio del valor de los contratos en porcentaje)</w:t>
            </w:r>
            <w:r w:rsidR="004C479F" w:rsidRPr="00DE7DF5">
              <w:rPr>
                <w:bCs/>
                <w:i/>
                <w:iCs/>
                <w:lang w:val="es-CO"/>
              </w:rPr>
              <w:t xml:space="preserve"> </w:t>
            </w:r>
          </w:p>
          <w:p w14:paraId="3A3BBC16" w14:textId="3BF6FDAA" w:rsidR="00A11ECC" w:rsidRPr="00131BB2" w:rsidRDefault="00AA3B54" w:rsidP="00AA3B54">
            <w:pPr>
              <w:rPr>
                <w:bCs/>
                <w:i/>
                <w:iCs/>
                <w:lang w:val="es-CO"/>
              </w:rPr>
            </w:pPr>
            <w:r w:rsidRPr="00131BB2">
              <w:rPr>
                <w:bCs/>
                <w:i/>
                <w:iCs/>
                <w:lang w:val="es-CO"/>
              </w:rPr>
              <w:t>Fuente: Muestra de casos de contratación</w:t>
            </w:r>
            <w:r w:rsidR="00A11ECC" w:rsidRPr="00131BB2">
              <w:rPr>
                <w:bCs/>
                <w:i/>
                <w:iCs/>
                <w:lang w:val="es-CO"/>
              </w:rPr>
              <w:t xml:space="preserve">. </w:t>
            </w:r>
          </w:p>
          <w:p w14:paraId="4AC70089" w14:textId="34AF536A" w:rsidR="005F3B2E" w:rsidRPr="00131BB2" w:rsidRDefault="005F3B2E" w:rsidP="00DE491D">
            <w:pPr>
              <w:rPr>
                <w:b/>
                <w:lang w:val="es-CO"/>
              </w:rPr>
            </w:pPr>
          </w:p>
          <w:p w14:paraId="2CA02997" w14:textId="77777777" w:rsidR="005F3B2E" w:rsidRPr="00131BB2" w:rsidRDefault="005F3B2E" w:rsidP="00DE491D">
            <w:pPr>
              <w:rPr>
                <w:bCs/>
                <w:lang w:val="es-CO"/>
              </w:rPr>
            </w:pPr>
          </w:p>
        </w:tc>
      </w:tr>
      <w:tr w:rsidR="005F3B2E" w:rsidRPr="00131BB2" w14:paraId="39FBE531" w14:textId="77777777" w:rsidTr="00CD4625">
        <w:trPr>
          <w:trHeight w:val="526"/>
        </w:trPr>
        <w:tc>
          <w:tcPr>
            <w:tcW w:w="5000" w:type="pct"/>
          </w:tcPr>
          <w:p w14:paraId="46E77EE5" w14:textId="171E3FAD" w:rsidR="005F3B2E" w:rsidRPr="00131BB2" w:rsidRDefault="000B6C6D" w:rsidP="004631DE">
            <w:pPr>
              <w:jc w:val="left"/>
              <w:rPr>
                <w:bCs/>
                <w:lang w:val="es-CO"/>
              </w:rPr>
            </w:pPr>
            <w:r w:rsidRPr="00131BB2">
              <w:rPr>
                <w:b/>
                <w:lang w:val="es-CO"/>
              </w:rPr>
              <w:t>Análisis de brechas</w:t>
            </w:r>
            <w:r w:rsidR="00F47E0B" w:rsidRPr="00131BB2">
              <w:rPr>
                <w:b/>
                <w:lang w:val="es-CO"/>
              </w:rPr>
              <w:br/>
            </w:r>
          </w:p>
        </w:tc>
      </w:tr>
      <w:tr w:rsidR="005F3B2E" w:rsidRPr="00131BB2" w14:paraId="4CE5B0B8" w14:textId="77777777" w:rsidTr="00CD4625">
        <w:trPr>
          <w:trHeight w:val="526"/>
        </w:trPr>
        <w:tc>
          <w:tcPr>
            <w:tcW w:w="5000" w:type="pct"/>
          </w:tcPr>
          <w:p w14:paraId="4B1A596E" w14:textId="37646973" w:rsidR="005F3B2E" w:rsidRPr="00131BB2" w:rsidRDefault="000B6C6D" w:rsidP="004631DE">
            <w:pPr>
              <w:jc w:val="left"/>
              <w:rPr>
                <w:bCs/>
                <w:lang w:val="es-CO"/>
              </w:rPr>
            </w:pPr>
            <w:r w:rsidRPr="00131BB2">
              <w:rPr>
                <w:b/>
                <w:lang w:val="es-CO"/>
              </w:rPr>
              <w:t>Recomendaciones</w:t>
            </w:r>
            <w:r w:rsidR="00F47E0B" w:rsidRPr="00131BB2">
              <w:rPr>
                <w:b/>
                <w:lang w:val="es-CO"/>
              </w:rPr>
              <w:br/>
            </w:r>
          </w:p>
        </w:tc>
      </w:tr>
      <w:tr w:rsidR="005F3B2E" w:rsidRPr="002954F6" w14:paraId="534FB136" w14:textId="77777777" w:rsidTr="00CD4625">
        <w:trPr>
          <w:trHeight w:val="526"/>
        </w:trPr>
        <w:tc>
          <w:tcPr>
            <w:tcW w:w="5000" w:type="pct"/>
            <w:shd w:val="clear" w:color="auto" w:fill="C7EDFC" w:themeFill="accent3" w:themeFillTint="33"/>
          </w:tcPr>
          <w:p w14:paraId="3CEEAE32" w14:textId="1E78D4FA" w:rsidR="005F3B2E" w:rsidRPr="00131BB2" w:rsidRDefault="000B6C6D" w:rsidP="00DE491D">
            <w:pPr>
              <w:rPr>
                <w:b/>
                <w:lang w:val="es-CO"/>
              </w:rPr>
            </w:pPr>
            <w:r w:rsidRPr="00131BB2">
              <w:rPr>
                <w:b/>
                <w:lang w:val="es-CO"/>
              </w:rPr>
              <w:t xml:space="preserve">Criterio de evaluación </w:t>
            </w:r>
            <w:r w:rsidR="00264356" w:rsidRPr="00131BB2">
              <w:rPr>
                <w:b/>
                <w:lang w:val="es-CO"/>
              </w:rPr>
              <w:t>9(c)(</w:t>
            </w:r>
            <w:r w:rsidR="005F3B2E" w:rsidRPr="00131BB2">
              <w:rPr>
                <w:b/>
                <w:lang w:val="es-CO"/>
              </w:rPr>
              <w:t>e):</w:t>
            </w:r>
          </w:p>
          <w:p w14:paraId="2B9D79A0" w14:textId="0CB9ECF2" w:rsidR="005F3B2E" w:rsidRPr="00131BB2" w:rsidRDefault="00AA3B54" w:rsidP="00DE491D">
            <w:pPr>
              <w:rPr>
                <w:b/>
                <w:lang w:val="es-CO"/>
              </w:rPr>
            </w:pPr>
            <w:r w:rsidRPr="00131BB2">
              <w:rPr>
                <w:lang w:val="es-CO"/>
              </w:rPr>
              <w:t xml:space="preserve">Las estadísticas de contratación pública están disponibles y </w:t>
            </w:r>
            <w:r w:rsidR="00C14F2B">
              <w:rPr>
                <w:lang w:val="es-CO"/>
              </w:rPr>
              <w:t xml:space="preserve">está establecido </w:t>
            </w:r>
            <w:r w:rsidRPr="00131BB2">
              <w:rPr>
                <w:lang w:val="es-CO"/>
              </w:rPr>
              <w:t>un sistema para medir y mejorar las prácticas de contratación pública</w:t>
            </w:r>
            <w:r w:rsidR="005F3B2E" w:rsidRPr="00131BB2">
              <w:rPr>
                <w:lang w:val="es-CO"/>
              </w:rPr>
              <w:t>.</w:t>
            </w:r>
          </w:p>
        </w:tc>
      </w:tr>
      <w:tr w:rsidR="00B651BD" w:rsidRPr="00131BB2" w14:paraId="687BAA4A" w14:textId="77777777" w:rsidTr="00ED45EE">
        <w:trPr>
          <w:trHeight w:val="366"/>
        </w:trPr>
        <w:tc>
          <w:tcPr>
            <w:tcW w:w="5000" w:type="pct"/>
          </w:tcPr>
          <w:p w14:paraId="3E76A3EE" w14:textId="79ED56A8" w:rsidR="00B651BD" w:rsidRPr="00131BB2" w:rsidRDefault="00B651BD" w:rsidP="00ED45EE">
            <w:pPr>
              <w:rPr>
                <w:lang w:val="es-CO"/>
              </w:rPr>
            </w:pPr>
            <w:r w:rsidRPr="00131BB2">
              <w:rPr>
                <w:b/>
                <w:lang w:val="es-CO"/>
              </w:rPr>
              <w:t>Conclusión</w:t>
            </w:r>
            <w:r w:rsidRPr="00131BB2">
              <w:rPr>
                <w:lang w:val="es-CO"/>
              </w:rPr>
              <w:t xml:space="preserve">: </w:t>
            </w:r>
            <w:sdt>
              <w:sdtPr>
                <w:rPr>
                  <w:lang w:val="es-CO"/>
                </w:rPr>
                <w:alias w:val="Conclusion"/>
                <w:tag w:val="Conclusion"/>
                <w:id w:val="-1598086240"/>
                <w:placeholder>
                  <w:docPart w:val="7FD9D610C25C4AA891B5D6D6849D0F31"/>
                </w:placeholder>
                <w:showingPlcHdr/>
                <w:dropDownList>
                  <w:listItem w:value="Choose an item."/>
                  <w:listItem w:displayText="Brecha de alto riesgo + bandera roja" w:value="Brecha de alto riesgo + bandera roja"/>
                  <w:listItem w:displayText="Brecha de alto riesgo" w:value="Brecha de alto riesgo"/>
                  <w:listItem w:displayText="Brecha de riesgo medio" w:value="Brecha de riesgo medio"/>
                  <w:listItem w:displayText="Brecha de bajo riesgo" w:value="Brecha de bajo riesgo"/>
                  <w:listItem w:displayText="Sin brecha" w:value="Sin brecha"/>
                </w:dropDownList>
              </w:sdtPr>
              <w:sdtEndPr/>
              <w:sdtContent>
                <w:r w:rsidR="00BF0FB0" w:rsidRPr="00131BB2">
                  <w:rPr>
                    <w:rStyle w:val="PlaceholderText"/>
                    <w:lang w:val="es-CO"/>
                  </w:rPr>
                  <w:t>Choose an item.</w:t>
                </w:r>
              </w:sdtContent>
            </w:sdt>
          </w:p>
        </w:tc>
      </w:tr>
      <w:tr w:rsidR="005F3B2E" w:rsidRPr="00131BB2" w14:paraId="3C5B792F" w14:textId="77777777" w:rsidTr="00CD4625">
        <w:trPr>
          <w:trHeight w:val="526"/>
        </w:trPr>
        <w:tc>
          <w:tcPr>
            <w:tcW w:w="5000" w:type="pct"/>
          </w:tcPr>
          <w:p w14:paraId="4737A255" w14:textId="446F047C" w:rsidR="005F3B2E" w:rsidRPr="00131BB2" w:rsidRDefault="000B6C6D" w:rsidP="004631DE">
            <w:pPr>
              <w:jc w:val="left"/>
              <w:rPr>
                <w:bCs/>
                <w:lang w:val="es-CO"/>
              </w:rPr>
            </w:pPr>
            <w:r w:rsidRPr="00131BB2">
              <w:rPr>
                <w:b/>
                <w:lang w:val="es-CO"/>
              </w:rPr>
              <w:t>Análisis cualitativo</w:t>
            </w:r>
            <w:r w:rsidR="00F47E0B" w:rsidRPr="00131BB2">
              <w:rPr>
                <w:b/>
                <w:lang w:val="es-CO"/>
              </w:rPr>
              <w:br/>
            </w:r>
          </w:p>
        </w:tc>
      </w:tr>
      <w:tr w:rsidR="005F3B2E" w:rsidRPr="00131BB2" w14:paraId="7B2488CF" w14:textId="77777777" w:rsidTr="00CD4625">
        <w:trPr>
          <w:trHeight w:val="526"/>
        </w:trPr>
        <w:tc>
          <w:tcPr>
            <w:tcW w:w="5000" w:type="pct"/>
          </w:tcPr>
          <w:p w14:paraId="60175BAB" w14:textId="4433CF6E" w:rsidR="005F3B2E" w:rsidRPr="00131BB2" w:rsidRDefault="000B6C6D" w:rsidP="004631DE">
            <w:pPr>
              <w:jc w:val="left"/>
              <w:rPr>
                <w:bCs/>
                <w:lang w:val="es-CO"/>
              </w:rPr>
            </w:pPr>
            <w:r w:rsidRPr="00131BB2">
              <w:rPr>
                <w:b/>
                <w:lang w:val="es-CO"/>
              </w:rPr>
              <w:t>Análisis de brechas</w:t>
            </w:r>
            <w:r w:rsidR="00F47E0B" w:rsidRPr="00131BB2">
              <w:rPr>
                <w:b/>
                <w:lang w:val="es-CO"/>
              </w:rPr>
              <w:br/>
            </w:r>
          </w:p>
        </w:tc>
      </w:tr>
      <w:tr w:rsidR="005F3B2E" w:rsidRPr="00131BB2" w14:paraId="2D0D7800" w14:textId="77777777" w:rsidTr="00CD4625">
        <w:trPr>
          <w:trHeight w:val="526"/>
        </w:trPr>
        <w:tc>
          <w:tcPr>
            <w:tcW w:w="5000" w:type="pct"/>
          </w:tcPr>
          <w:p w14:paraId="1F9EE03E" w14:textId="25C206EB" w:rsidR="005F3B2E" w:rsidRPr="00131BB2" w:rsidRDefault="000B6C6D" w:rsidP="004631DE">
            <w:pPr>
              <w:jc w:val="left"/>
              <w:rPr>
                <w:bCs/>
                <w:lang w:val="es-CO"/>
              </w:rPr>
            </w:pPr>
            <w:r w:rsidRPr="00131BB2">
              <w:rPr>
                <w:b/>
                <w:lang w:val="es-CO"/>
              </w:rPr>
              <w:t>Recomendaciones</w:t>
            </w:r>
            <w:r w:rsidR="00F47E0B" w:rsidRPr="00131BB2">
              <w:rPr>
                <w:b/>
                <w:lang w:val="es-CO"/>
              </w:rPr>
              <w:br/>
            </w:r>
          </w:p>
        </w:tc>
      </w:tr>
      <w:tr w:rsidR="005F3B2E" w:rsidRPr="00131BB2" w14:paraId="0513F9BE" w14:textId="77777777" w:rsidTr="00CD4625">
        <w:trPr>
          <w:trHeight w:val="526"/>
        </w:trPr>
        <w:tc>
          <w:tcPr>
            <w:tcW w:w="5000" w:type="pct"/>
            <w:shd w:val="clear" w:color="auto" w:fill="C7EDFC" w:themeFill="accent3" w:themeFillTint="33"/>
          </w:tcPr>
          <w:p w14:paraId="2F2AE2EF" w14:textId="78F33790" w:rsidR="005F3B2E" w:rsidRPr="00131BB2" w:rsidRDefault="000B6C6D" w:rsidP="00DE491D">
            <w:pPr>
              <w:rPr>
                <w:b/>
                <w:lang w:val="es-CO"/>
              </w:rPr>
            </w:pPr>
            <w:r w:rsidRPr="00131BB2">
              <w:rPr>
                <w:b/>
                <w:lang w:val="es-CO"/>
              </w:rPr>
              <w:t xml:space="preserve">Criterio de evaluación </w:t>
            </w:r>
            <w:r w:rsidR="00264356" w:rsidRPr="00131BB2">
              <w:rPr>
                <w:b/>
                <w:lang w:val="es-CO"/>
              </w:rPr>
              <w:t>9(c)(</w:t>
            </w:r>
            <w:r w:rsidR="005F3B2E" w:rsidRPr="00131BB2">
              <w:rPr>
                <w:b/>
                <w:lang w:val="es-CO"/>
              </w:rPr>
              <w:t>f):</w:t>
            </w:r>
          </w:p>
          <w:p w14:paraId="1B50C7F6" w14:textId="5AE2D1DC" w:rsidR="005F3B2E" w:rsidRPr="00131BB2" w:rsidRDefault="00AA3B54" w:rsidP="00DE491D">
            <w:pPr>
              <w:rPr>
                <w:b/>
                <w:lang w:val="es-CO"/>
              </w:rPr>
            </w:pPr>
            <w:r w:rsidRPr="00131BB2">
              <w:rPr>
                <w:lang w:val="es-CO"/>
              </w:rPr>
              <w:t>Se utilizan las oportunidades de participación directa de partes interesadas externas relevantes en la contratación pública</w:t>
            </w:r>
            <w:r w:rsidR="005F3B2E" w:rsidRPr="00131BB2">
              <w:rPr>
                <w:lang w:val="es-CO"/>
              </w:rPr>
              <w:t>.</w:t>
            </w:r>
            <w:r w:rsidRPr="00131BB2">
              <w:rPr>
                <w:lang w:val="es-CO"/>
              </w:rPr>
              <w:t xml:space="preserve"> </w:t>
            </w:r>
            <w:r w:rsidR="005F3B2E" w:rsidRPr="00131BB2">
              <w:rPr>
                <w:lang w:val="es-CO"/>
              </w:rPr>
              <w:t>*</w:t>
            </w:r>
          </w:p>
        </w:tc>
      </w:tr>
      <w:tr w:rsidR="00B651BD" w:rsidRPr="00131BB2" w14:paraId="2BEF1081" w14:textId="77777777" w:rsidTr="00ED45EE">
        <w:trPr>
          <w:trHeight w:val="366"/>
        </w:trPr>
        <w:tc>
          <w:tcPr>
            <w:tcW w:w="5000" w:type="pct"/>
          </w:tcPr>
          <w:p w14:paraId="3E8914C8" w14:textId="2FE0004D" w:rsidR="00B651BD" w:rsidRPr="00131BB2" w:rsidRDefault="00B651BD" w:rsidP="00ED45EE">
            <w:pPr>
              <w:rPr>
                <w:lang w:val="es-CO"/>
              </w:rPr>
            </w:pPr>
            <w:r w:rsidRPr="00131BB2">
              <w:rPr>
                <w:b/>
                <w:lang w:val="es-CO"/>
              </w:rPr>
              <w:t>Conclusión</w:t>
            </w:r>
            <w:r w:rsidRPr="00131BB2">
              <w:rPr>
                <w:lang w:val="es-CO"/>
              </w:rPr>
              <w:t xml:space="preserve">: </w:t>
            </w:r>
            <w:sdt>
              <w:sdtPr>
                <w:rPr>
                  <w:lang w:val="es-CO"/>
                </w:rPr>
                <w:alias w:val="Conclusion"/>
                <w:tag w:val="Conclusion"/>
                <w:id w:val="583572035"/>
                <w:placeholder>
                  <w:docPart w:val="8D2887EF4D354F718F3392B1930A8335"/>
                </w:placeholder>
                <w:showingPlcHdr/>
                <w:dropDownList>
                  <w:listItem w:value="Choose an item."/>
                  <w:listItem w:displayText="Brecha de alto riesgo + bandera roja" w:value="Brecha de alto riesgo + bandera roja"/>
                  <w:listItem w:displayText="Brecha de alto riesgo" w:value="Brecha de alto riesgo"/>
                  <w:listItem w:displayText="Brecha de riesgo medio" w:value="Brecha de riesgo medio"/>
                  <w:listItem w:displayText="Brecha de bajo riesgo" w:value="Brecha de bajo riesgo"/>
                  <w:listItem w:displayText="Sin brecha" w:value="Sin brecha"/>
                </w:dropDownList>
              </w:sdtPr>
              <w:sdtEndPr/>
              <w:sdtContent>
                <w:r w:rsidR="00BF0FB0" w:rsidRPr="00131BB2">
                  <w:rPr>
                    <w:rStyle w:val="PlaceholderText"/>
                    <w:lang w:val="es-CO"/>
                  </w:rPr>
                  <w:t>Choose an item.</w:t>
                </w:r>
              </w:sdtContent>
            </w:sdt>
          </w:p>
        </w:tc>
      </w:tr>
      <w:tr w:rsidR="005F3B2E" w:rsidRPr="00131BB2" w14:paraId="43377EB4" w14:textId="77777777" w:rsidTr="00CD4625">
        <w:trPr>
          <w:trHeight w:val="526"/>
        </w:trPr>
        <w:tc>
          <w:tcPr>
            <w:tcW w:w="5000" w:type="pct"/>
          </w:tcPr>
          <w:p w14:paraId="6FE870AD" w14:textId="0337A095" w:rsidR="005F3B2E" w:rsidRPr="00131BB2" w:rsidRDefault="000B6C6D" w:rsidP="004631DE">
            <w:pPr>
              <w:jc w:val="left"/>
              <w:rPr>
                <w:bCs/>
                <w:lang w:val="es-CO"/>
              </w:rPr>
            </w:pPr>
            <w:r w:rsidRPr="00131BB2">
              <w:rPr>
                <w:b/>
                <w:lang w:val="es-CO"/>
              </w:rPr>
              <w:t>Análisis cualitativo</w:t>
            </w:r>
            <w:r w:rsidR="00F47E0B" w:rsidRPr="00131BB2">
              <w:rPr>
                <w:b/>
                <w:lang w:val="es-CO"/>
              </w:rPr>
              <w:br/>
            </w:r>
          </w:p>
        </w:tc>
      </w:tr>
      <w:tr w:rsidR="005F3B2E" w:rsidRPr="002954F6" w14:paraId="4B2FA946" w14:textId="77777777" w:rsidTr="00CD4625">
        <w:trPr>
          <w:trHeight w:val="526"/>
        </w:trPr>
        <w:tc>
          <w:tcPr>
            <w:tcW w:w="5000" w:type="pct"/>
            <w:shd w:val="clear" w:color="auto" w:fill="D9D9D9" w:themeFill="background1" w:themeFillShade="D9"/>
          </w:tcPr>
          <w:p w14:paraId="23C4AF1B" w14:textId="271F27B7" w:rsidR="005F3B2E" w:rsidRPr="00131BB2" w:rsidRDefault="005B5A9B" w:rsidP="00DE491D">
            <w:pPr>
              <w:rPr>
                <w:b/>
                <w:lang w:val="es-CO"/>
              </w:rPr>
            </w:pPr>
            <w:r w:rsidRPr="00131BB2">
              <w:rPr>
                <w:b/>
                <w:lang w:val="es-CO"/>
              </w:rPr>
              <w:t>Análisis cuantitativo</w:t>
            </w:r>
            <w:r w:rsidR="005F3B2E" w:rsidRPr="00131BB2">
              <w:rPr>
                <w:b/>
                <w:lang w:val="es-CO"/>
              </w:rPr>
              <w:t xml:space="preserve"> </w:t>
            </w:r>
          </w:p>
          <w:p w14:paraId="6080352E" w14:textId="312B225B" w:rsidR="005F3B2E" w:rsidRPr="00131BB2" w:rsidRDefault="005F3B2E" w:rsidP="00DE491D">
            <w:pPr>
              <w:rPr>
                <w:b/>
                <w:lang w:val="es-CO"/>
              </w:rPr>
            </w:pPr>
          </w:p>
          <w:p w14:paraId="28083BE4" w14:textId="3A02FF87" w:rsidR="00AA3B54" w:rsidRPr="00131BB2" w:rsidRDefault="008000E5" w:rsidP="00A11ECC">
            <w:pPr>
              <w:rPr>
                <w:bCs/>
                <w:i/>
                <w:iCs/>
                <w:lang w:val="es-CO"/>
              </w:rPr>
            </w:pPr>
            <w:r>
              <w:rPr>
                <w:bCs/>
                <w:i/>
                <w:iCs/>
                <w:lang w:val="es-CO"/>
              </w:rPr>
              <w:t xml:space="preserve">* </w:t>
            </w:r>
            <w:r w:rsidR="00AA3B54" w:rsidRPr="00131BB2">
              <w:rPr>
                <w:bCs/>
                <w:i/>
                <w:iCs/>
                <w:lang w:val="es-CO"/>
              </w:rPr>
              <w:t xml:space="preserve">Indicador cuantitativo para sustanciar el criterio de evaluación </w:t>
            </w:r>
            <w:r w:rsidR="005F3B2E" w:rsidRPr="00131BB2">
              <w:rPr>
                <w:bCs/>
                <w:i/>
                <w:iCs/>
                <w:lang w:val="es-CO"/>
              </w:rPr>
              <w:t xml:space="preserve">(f): </w:t>
            </w:r>
          </w:p>
          <w:p w14:paraId="27262D93" w14:textId="77777777" w:rsidR="00AA3B54" w:rsidRPr="00DE7DF5" w:rsidRDefault="00AA3B54" w:rsidP="00E15569">
            <w:pPr>
              <w:pStyle w:val="ListParagraph"/>
              <w:numPr>
                <w:ilvl w:val="0"/>
                <w:numId w:val="7"/>
              </w:numPr>
              <w:rPr>
                <w:bCs/>
                <w:i/>
                <w:iCs/>
                <w:lang w:val="es-CO"/>
              </w:rPr>
            </w:pPr>
            <w:r w:rsidRPr="00DE7DF5">
              <w:rPr>
                <w:bCs/>
                <w:i/>
                <w:iCs/>
                <w:lang w:val="es-CO"/>
              </w:rPr>
              <w:lastRenderedPageBreak/>
              <w:t xml:space="preserve">porcentaje de contratos con participación directa de la sociedad civil: fase de planeación; apertura de la licitación; evaluación y adjudicación del contrato, según sea permitido; implementación del contrato) </w:t>
            </w:r>
          </w:p>
          <w:p w14:paraId="1AD0F2AE" w14:textId="51D29A46" w:rsidR="00A11ECC" w:rsidRPr="00131BB2" w:rsidRDefault="00AA3B54" w:rsidP="00A11ECC">
            <w:pPr>
              <w:rPr>
                <w:bCs/>
                <w:i/>
                <w:iCs/>
                <w:lang w:val="es-CO"/>
              </w:rPr>
            </w:pPr>
            <w:r w:rsidRPr="00131BB2">
              <w:rPr>
                <w:bCs/>
                <w:i/>
                <w:iCs/>
                <w:lang w:val="es-CO"/>
              </w:rPr>
              <w:t>Fuente para todos: Muestra de casos de contratación</w:t>
            </w:r>
            <w:r w:rsidR="00A11ECC" w:rsidRPr="00131BB2">
              <w:rPr>
                <w:bCs/>
                <w:i/>
                <w:iCs/>
                <w:lang w:val="es-CO"/>
              </w:rPr>
              <w:t xml:space="preserve">. </w:t>
            </w:r>
          </w:p>
          <w:p w14:paraId="5CFAAB4A" w14:textId="77777777" w:rsidR="00A11ECC" w:rsidRPr="00131BB2" w:rsidRDefault="00A11ECC" w:rsidP="00A11ECC">
            <w:pPr>
              <w:rPr>
                <w:bCs/>
                <w:lang w:val="es-CO"/>
              </w:rPr>
            </w:pPr>
          </w:p>
          <w:p w14:paraId="4B7E6684" w14:textId="77777777" w:rsidR="005F3B2E" w:rsidRPr="00131BB2" w:rsidRDefault="005F3B2E" w:rsidP="00DE491D">
            <w:pPr>
              <w:rPr>
                <w:bCs/>
                <w:lang w:val="es-CO"/>
              </w:rPr>
            </w:pPr>
          </w:p>
        </w:tc>
      </w:tr>
      <w:tr w:rsidR="005F3B2E" w:rsidRPr="00131BB2" w14:paraId="58D40113" w14:textId="77777777" w:rsidTr="00CD4625">
        <w:trPr>
          <w:trHeight w:val="526"/>
        </w:trPr>
        <w:tc>
          <w:tcPr>
            <w:tcW w:w="5000" w:type="pct"/>
          </w:tcPr>
          <w:p w14:paraId="389575C6" w14:textId="75F6A0F5" w:rsidR="005F3B2E" w:rsidRPr="00131BB2" w:rsidRDefault="000B6C6D" w:rsidP="004631DE">
            <w:pPr>
              <w:jc w:val="left"/>
              <w:rPr>
                <w:bCs/>
                <w:lang w:val="es-CO"/>
              </w:rPr>
            </w:pPr>
            <w:r w:rsidRPr="00131BB2">
              <w:rPr>
                <w:b/>
                <w:lang w:val="es-CO"/>
              </w:rPr>
              <w:lastRenderedPageBreak/>
              <w:t>Análisis de brechas</w:t>
            </w:r>
            <w:r w:rsidR="00F47E0B" w:rsidRPr="00131BB2">
              <w:rPr>
                <w:b/>
                <w:lang w:val="es-CO"/>
              </w:rPr>
              <w:br/>
            </w:r>
          </w:p>
        </w:tc>
      </w:tr>
      <w:tr w:rsidR="005F3B2E" w:rsidRPr="00131BB2" w14:paraId="0D52760A" w14:textId="77777777" w:rsidTr="00CD4625">
        <w:trPr>
          <w:trHeight w:val="526"/>
        </w:trPr>
        <w:tc>
          <w:tcPr>
            <w:tcW w:w="5000" w:type="pct"/>
          </w:tcPr>
          <w:p w14:paraId="4660DEDC" w14:textId="49D629A7" w:rsidR="005F3B2E" w:rsidRPr="00131BB2" w:rsidRDefault="000B6C6D" w:rsidP="004631DE">
            <w:pPr>
              <w:jc w:val="left"/>
              <w:rPr>
                <w:bCs/>
                <w:lang w:val="es-CO"/>
              </w:rPr>
            </w:pPr>
            <w:r w:rsidRPr="00131BB2">
              <w:rPr>
                <w:b/>
                <w:lang w:val="es-CO"/>
              </w:rPr>
              <w:t>Recomendaciones</w:t>
            </w:r>
            <w:r w:rsidR="00F47E0B" w:rsidRPr="00131BB2">
              <w:rPr>
                <w:b/>
                <w:lang w:val="es-CO"/>
              </w:rPr>
              <w:br/>
            </w:r>
          </w:p>
        </w:tc>
      </w:tr>
      <w:tr w:rsidR="005F3B2E" w:rsidRPr="004D4002" w14:paraId="3844307C" w14:textId="77777777" w:rsidTr="00CD4625">
        <w:trPr>
          <w:trHeight w:val="526"/>
        </w:trPr>
        <w:tc>
          <w:tcPr>
            <w:tcW w:w="5000" w:type="pct"/>
            <w:shd w:val="clear" w:color="auto" w:fill="C7EDFC" w:themeFill="accent3" w:themeFillTint="33"/>
          </w:tcPr>
          <w:p w14:paraId="6F29087E" w14:textId="5ADC73C0" w:rsidR="005F3B2E" w:rsidRPr="00131BB2" w:rsidRDefault="000B6C6D" w:rsidP="00DE491D">
            <w:pPr>
              <w:rPr>
                <w:b/>
                <w:lang w:val="es-CO"/>
              </w:rPr>
            </w:pPr>
            <w:r w:rsidRPr="00131BB2">
              <w:rPr>
                <w:b/>
                <w:lang w:val="es-CO"/>
              </w:rPr>
              <w:t xml:space="preserve">Criterio de evaluación </w:t>
            </w:r>
            <w:r w:rsidR="00264356" w:rsidRPr="00131BB2">
              <w:rPr>
                <w:b/>
                <w:lang w:val="es-CO"/>
              </w:rPr>
              <w:t>9(c)(</w:t>
            </w:r>
            <w:r w:rsidR="005F3B2E" w:rsidRPr="00131BB2">
              <w:rPr>
                <w:b/>
                <w:lang w:val="es-CO"/>
              </w:rPr>
              <w:t>g):</w:t>
            </w:r>
          </w:p>
          <w:p w14:paraId="1437B5C0" w14:textId="6AA6D0AF" w:rsidR="005F3B2E" w:rsidRPr="00131BB2" w:rsidRDefault="004D4002" w:rsidP="00DE491D">
            <w:pPr>
              <w:rPr>
                <w:b/>
                <w:lang w:val="es-CO"/>
              </w:rPr>
            </w:pPr>
            <w:r w:rsidRPr="00C70EE2">
              <w:rPr>
                <w:rStyle w:val="ui-provider"/>
                <w:lang w:val="fr-FR"/>
              </w:rPr>
              <w:t xml:space="preserve">Los registros están completos y son accesibles de forma precisa y fácil en un solo archivo. </w:t>
            </w:r>
            <w:r>
              <w:rPr>
                <w:rStyle w:val="ui-provider"/>
              </w:rPr>
              <w:t>*</w:t>
            </w:r>
          </w:p>
        </w:tc>
      </w:tr>
      <w:tr w:rsidR="00B651BD" w:rsidRPr="00131BB2" w14:paraId="3050DB68" w14:textId="77777777" w:rsidTr="00ED45EE">
        <w:trPr>
          <w:trHeight w:val="366"/>
        </w:trPr>
        <w:tc>
          <w:tcPr>
            <w:tcW w:w="5000" w:type="pct"/>
          </w:tcPr>
          <w:p w14:paraId="42F79D0D" w14:textId="13F43158" w:rsidR="00B651BD" w:rsidRPr="00131BB2" w:rsidRDefault="00B651BD" w:rsidP="00ED45EE">
            <w:pPr>
              <w:rPr>
                <w:lang w:val="es-CO"/>
              </w:rPr>
            </w:pPr>
            <w:r w:rsidRPr="00131BB2">
              <w:rPr>
                <w:b/>
                <w:lang w:val="es-CO"/>
              </w:rPr>
              <w:t>Conclusión</w:t>
            </w:r>
            <w:r w:rsidRPr="00131BB2">
              <w:rPr>
                <w:lang w:val="es-CO"/>
              </w:rPr>
              <w:t xml:space="preserve">: </w:t>
            </w:r>
            <w:sdt>
              <w:sdtPr>
                <w:rPr>
                  <w:lang w:val="es-CO"/>
                </w:rPr>
                <w:alias w:val="Conclusion"/>
                <w:tag w:val="Conclusion"/>
                <w:id w:val="76030554"/>
                <w:placeholder>
                  <w:docPart w:val="7E3365BC3DDB40A9BCB732852EDF1198"/>
                </w:placeholder>
                <w:showingPlcHdr/>
                <w:dropDownList>
                  <w:listItem w:value="Choose an item."/>
                  <w:listItem w:displayText="Brecha de alto riesgo + bandera roja" w:value="Brecha de alto riesgo + bandera roja"/>
                  <w:listItem w:displayText="Brecha de alto riesgo" w:value="Brecha de alto riesgo"/>
                  <w:listItem w:displayText="Brecha de riesgo medio" w:value="Brecha de riesgo medio"/>
                  <w:listItem w:displayText="Brecha de bajo riesgo" w:value="Brecha de bajo riesgo"/>
                  <w:listItem w:displayText="Sin brecha" w:value="Sin brecha"/>
                </w:dropDownList>
              </w:sdtPr>
              <w:sdtEndPr/>
              <w:sdtContent>
                <w:r w:rsidR="00BF0FB0" w:rsidRPr="00131BB2">
                  <w:rPr>
                    <w:rStyle w:val="PlaceholderText"/>
                    <w:lang w:val="es-CO"/>
                  </w:rPr>
                  <w:t>Choose an item.</w:t>
                </w:r>
              </w:sdtContent>
            </w:sdt>
          </w:p>
        </w:tc>
      </w:tr>
      <w:tr w:rsidR="005F3B2E" w:rsidRPr="00131BB2" w14:paraId="21CC4328" w14:textId="77777777" w:rsidTr="00CD4625">
        <w:trPr>
          <w:trHeight w:val="526"/>
        </w:trPr>
        <w:tc>
          <w:tcPr>
            <w:tcW w:w="5000" w:type="pct"/>
          </w:tcPr>
          <w:p w14:paraId="30E023DB" w14:textId="48EBF471" w:rsidR="005F3B2E" w:rsidRPr="00131BB2" w:rsidRDefault="000B6C6D" w:rsidP="004631DE">
            <w:pPr>
              <w:jc w:val="left"/>
              <w:rPr>
                <w:bCs/>
                <w:lang w:val="es-CO"/>
              </w:rPr>
            </w:pPr>
            <w:r w:rsidRPr="00131BB2">
              <w:rPr>
                <w:b/>
                <w:lang w:val="es-CO"/>
              </w:rPr>
              <w:t>Análisis cualitativo</w:t>
            </w:r>
            <w:r w:rsidR="00F47E0B" w:rsidRPr="00131BB2">
              <w:rPr>
                <w:b/>
                <w:lang w:val="es-CO"/>
              </w:rPr>
              <w:br/>
            </w:r>
          </w:p>
        </w:tc>
      </w:tr>
      <w:tr w:rsidR="005F3B2E" w:rsidRPr="002954F6" w14:paraId="3788DD1A" w14:textId="77777777" w:rsidTr="00CD4625">
        <w:trPr>
          <w:trHeight w:val="526"/>
        </w:trPr>
        <w:tc>
          <w:tcPr>
            <w:tcW w:w="5000" w:type="pct"/>
            <w:shd w:val="clear" w:color="auto" w:fill="D9D9D9" w:themeFill="background1" w:themeFillShade="D9"/>
          </w:tcPr>
          <w:p w14:paraId="0B5AA08F" w14:textId="1998AAEF" w:rsidR="005F3B2E" w:rsidRPr="00131BB2" w:rsidRDefault="005B5A9B" w:rsidP="00DE491D">
            <w:pPr>
              <w:rPr>
                <w:b/>
                <w:lang w:val="es-CO"/>
              </w:rPr>
            </w:pPr>
            <w:r w:rsidRPr="00131BB2">
              <w:rPr>
                <w:b/>
                <w:lang w:val="es-CO"/>
              </w:rPr>
              <w:t>Análisis cuantitativo</w:t>
            </w:r>
            <w:r w:rsidR="005F3B2E" w:rsidRPr="00131BB2">
              <w:rPr>
                <w:b/>
                <w:lang w:val="es-CO"/>
              </w:rPr>
              <w:t xml:space="preserve"> </w:t>
            </w:r>
          </w:p>
          <w:p w14:paraId="5E94ADF3" w14:textId="143AA13B" w:rsidR="005F3B2E" w:rsidRPr="00131BB2" w:rsidRDefault="005F3B2E" w:rsidP="00DE491D">
            <w:pPr>
              <w:rPr>
                <w:b/>
                <w:lang w:val="es-CO"/>
              </w:rPr>
            </w:pPr>
          </w:p>
          <w:p w14:paraId="1A772AC4" w14:textId="034C2652" w:rsidR="00AA3B54" w:rsidRPr="00131BB2" w:rsidRDefault="008000E5" w:rsidP="00AA3B54">
            <w:pPr>
              <w:rPr>
                <w:bCs/>
                <w:i/>
                <w:iCs/>
                <w:lang w:val="es-CO"/>
              </w:rPr>
            </w:pPr>
            <w:r>
              <w:rPr>
                <w:bCs/>
                <w:i/>
                <w:iCs/>
                <w:lang w:val="es-CO"/>
              </w:rPr>
              <w:t>*</w:t>
            </w:r>
            <w:r w:rsidR="00AA3B54" w:rsidRPr="00131BB2">
              <w:rPr>
                <w:bCs/>
                <w:i/>
                <w:iCs/>
                <w:lang w:val="es-CO"/>
              </w:rPr>
              <w:t>Indicadores cuantitativos para sustanciar la evaluación del subindicador 9(c), criterio de evaluación (g):</w:t>
            </w:r>
          </w:p>
          <w:p w14:paraId="68B06B74" w14:textId="4606727B" w:rsidR="00AA3B54" w:rsidRPr="00DE7DF5" w:rsidRDefault="00AA3B54" w:rsidP="00E15569">
            <w:pPr>
              <w:pStyle w:val="ListParagraph"/>
              <w:numPr>
                <w:ilvl w:val="0"/>
                <w:numId w:val="7"/>
              </w:numPr>
              <w:rPr>
                <w:bCs/>
                <w:i/>
                <w:iCs/>
                <w:lang w:val="es-CO"/>
              </w:rPr>
            </w:pPr>
            <w:r w:rsidRPr="00DE7DF5">
              <w:rPr>
                <w:bCs/>
                <w:i/>
                <w:iCs/>
                <w:lang w:val="es-CO"/>
              </w:rPr>
              <w:t>Proporción de contratos con registros y bases de datos completos y correctos (en %)</w:t>
            </w:r>
          </w:p>
          <w:p w14:paraId="65F80250" w14:textId="53174191" w:rsidR="005F3B2E" w:rsidRPr="00131BB2" w:rsidRDefault="00AA3B54" w:rsidP="00AA3B54">
            <w:pPr>
              <w:rPr>
                <w:bCs/>
                <w:i/>
                <w:iCs/>
                <w:lang w:val="es-CO"/>
              </w:rPr>
            </w:pPr>
            <w:r w:rsidRPr="00131BB2">
              <w:rPr>
                <w:bCs/>
                <w:i/>
                <w:iCs/>
                <w:lang w:val="es-CO"/>
              </w:rPr>
              <w:t>Fuente: Muestra de casos de contratación</w:t>
            </w:r>
            <w:r w:rsidR="00A11ECC" w:rsidRPr="00131BB2">
              <w:rPr>
                <w:bCs/>
                <w:i/>
                <w:iCs/>
                <w:lang w:val="es-CO"/>
              </w:rPr>
              <w:t xml:space="preserve">. </w:t>
            </w:r>
          </w:p>
          <w:p w14:paraId="4FC71F0E" w14:textId="77777777" w:rsidR="00A11ECC" w:rsidRPr="00131BB2" w:rsidRDefault="00A11ECC" w:rsidP="008D34AE">
            <w:pPr>
              <w:rPr>
                <w:b/>
                <w:lang w:val="es-CO"/>
              </w:rPr>
            </w:pPr>
          </w:p>
          <w:p w14:paraId="2ECE330A" w14:textId="767DB64A" w:rsidR="00A11ECC" w:rsidRPr="00131BB2" w:rsidRDefault="00A11ECC" w:rsidP="008D34AE">
            <w:pPr>
              <w:rPr>
                <w:bCs/>
                <w:lang w:val="es-CO"/>
              </w:rPr>
            </w:pPr>
          </w:p>
        </w:tc>
      </w:tr>
      <w:tr w:rsidR="005F3B2E" w:rsidRPr="00131BB2" w14:paraId="76890CD6" w14:textId="77777777" w:rsidTr="00CD4625">
        <w:trPr>
          <w:trHeight w:val="526"/>
        </w:trPr>
        <w:tc>
          <w:tcPr>
            <w:tcW w:w="5000" w:type="pct"/>
          </w:tcPr>
          <w:p w14:paraId="72EC83CC" w14:textId="71FF50D2" w:rsidR="005F3B2E" w:rsidRPr="00131BB2" w:rsidRDefault="000B6C6D" w:rsidP="004631DE">
            <w:pPr>
              <w:jc w:val="left"/>
              <w:rPr>
                <w:bCs/>
                <w:lang w:val="es-CO"/>
              </w:rPr>
            </w:pPr>
            <w:r w:rsidRPr="00131BB2">
              <w:rPr>
                <w:b/>
                <w:lang w:val="es-CO"/>
              </w:rPr>
              <w:t>Análisis de brechas</w:t>
            </w:r>
            <w:r w:rsidR="00F47E0B" w:rsidRPr="00131BB2">
              <w:rPr>
                <w:b/>
                <w:lang w:val="es-CO"/>
              </w:rPr>
              <w:br/>
            </w:r>
          </w:p>
        </w:tc>
      </w:tr>
      <w:tr w:rsidR="005F3B2E" w:rsidRPr="00131BB2" w14:paraId="2513C6E1" w14:textId="77777777" w:rsidTr="00CD4625">
        <w:trPr>
          <w:trHeight w:val="526"/>
        </w:trPr>
        <w:tc>
          <w:tcPr>
            <w:tcW w:w="5000" w:type="pct"/>
          </w:tcPr>
          <w:p w14:paraId="5D33BE2E" w14:textId="020ED1DF" w:rsidR="005F3B2E" w:rsidRPr="00131BB2" w:rsidRDefault="000B6C6D" w:rsidP="004631DE">
            <w:pPr>
              <w:jc w:val="left"/>
              <w:rPr>
                <w:bCs/>
                <w:lang w:val="es-CO"/>
              </w:rPr>
            </w:pPr>
            <w:r w:rsidRPr="00131BB2">
              <w:rPr>
                <w:b/>
                <w:lang w:val="es-CO"/>
              </w:rPr>
              <w:t>Recomendaciones</w:t>
            </w:r>
            <w:r w:rsidR="00F47E0B" w:rsidRPr="00131BB2">
              <w:rPr>
                <w:b/>
                <w:lang w:val="es-CO"/>
              </w:rPr>
              <w:br/>
            </w:r>
          </w:p>
        </w:tc>
      </w:tr>
    </w:tbl>
    <w:p w14:paraId="5D85F2A0" w14:textId="77777777" w:rsidR="005F3B2E" w:rsidRPr="00131BB2" w:rsidRDefault="005F3B2E" w:rsidP="005D3198">
      <w:pPr>
        <w:rPr>
          <w:lang w:val="es-CO"/>
        </w:rPr>
      </w:pPr>
    </w:p>
    <w:p w14:paraId="289DF292" w14:textId="449D8CD6" w:rsidR="00736B35" w:rsidRPr="00131BB2" w:rsidRDefault="000B6C6D" w:rsidP="005D3198">
      <w:pPr>
        <w:pStyle w:val="Heading2"/>
        <w:rPr>
          <w:lang w:val="es-CO"/>
        </w:rPr>
      </w:pPr>
      <w:bookmarkStart w:id="15" w:name="_Toc191029206"/>
      <w:r w:rsidRPr="00131BB2">
        <w:rPr>
          <w:lang w:val="es-CO"/>
        </w:rPr>
        <w:t>Indicador</w:t>
      </w:r>
      <w:r w:rsidR="005F3B2E" w:rsidRPr="00131BB2">
        <w:rPr>
          <w:lang w:val="es-CO"/>
        </w:rPr>
        <w:t xml:space="preserve"> 10. </w:t>
      </w:r>
      <w:r w:rsidR="00A64F16" w:rsidRPr="00131BB2">
        <w:rPr>
          <w:lang w:val="es-CO"/>
        </w:rPr>
        <w:t>El mercado de contratación pública es completamente funcional</w:t>
      </w:r>
      <w:r w:rsidR="00EC4DFD">
        <w:rPr>
          <w:lang w:val="es-CO"/>
        </w:rPr>
        <w:t>.</w:t>
      </w:r>
      <w:bookmarkEnd w:id="15"/>
    </w:p>
    <w:tbl>
      <w:tblPr>
        <w:tblStyle w:val="GridTable1Light-Accent3"/>
        <w:tblW w:w="4799" w:type="pct"/>
        <w:tblInd w:w="421" w:type="dxa"/>
        <w:tblLook w:val="0000" w:firstRow="0" w:lastRow="0" w:firstColumn="0" w:lastColumn="0" w:noHBand="0" w:noVBand="0"/>
      </w:tblPr>
      <w:tblGrid>
        <w:gridCol w:w="10036"/>
      </w:tblGrid>
      <w:tr w:rsidR="00E52444" w:rsidRPr="00131BB2" w14:paraId="280E1BFC" w14:textId="77777777" w:rsidTr="00CD4625">
        <w:trPr>
          <w:trHeight w:val="527"/>
        </w:trPr>
        <w:tc>
          <w:tcPr>
            <w:tcW w:w="5000" w:type="pct"/>
            <w:shd w:val="clear" w:color="auto" w:fill="5ACBF8" w:themeFill="accent3" w:themeFillTint="99"/>
          </w:tcPr>
          <w:p w14:paraId="525E01B2" w14:textId="70EA803D" w:rsidR="00E52444" w:rsidRPr="00131BB2" w:rsidRDefault="000B6C6D" w:rsidP="00E52444">
            <w:pPr>
              <w:jc w:val="center"/>
              <w:rPr>
                <w:b/>
                <w:lang w:val="es-CO"/>
              </w:rPr>
            </w:pPr>
            <w:r w:rsidRPr="00131BB2">
              <w:rPr>
                <w:b/>
                <w:lang w:val="es-CO"/>
              </w:rPr>
              <w:t>Subindicador</w:t>
            </w:r>
            <w:r w:rsidR="00E52444" w:rsidRPr="00131BB2">
              <w:rPr>
                <w:b/>
                <w:lang w:val="es-CO"/>
              </w:rPr>
              <w:t xml:space="preserve"> 10(a) </w:t>
            </w:r>
          </w:p>
          <w:p w14:paraId="7B73E466" w14:textId="0CEF0C55" w:rsidR="00E52444" w:rsidRPr="00131BB2" w:rsidRDefault="00A64F16" w:rsidP="00E52444">
            <w:pPr>
              <w:tabs>
                <w:tab w:val="left" w:pos="8138"/>
              </w:tabs>
              <w:spacing w:line="0" w:lineRule="atLeast"/>
              <w:jc w:val="center"/>
              <w:rPr>
                <w:b/>
                <w:lang w:val="es-CO"/>
              </w:rPr>
            </w:pPr>
            <w:r w:rsidRPr="00131BB2">
              <w:rPr>
                <w:b/>
                <w:lang w:val="es-CO"/>
              </w:rPr>
              <w:t>Diálogo y alianzas entre el sector público y privado</w:t>
            </w:r>
          </w:p>
        </w:tc>
      </w:tr>
      <w:tr w:rsidR="005F3B2E" w:rsidRPr="00DE7DF5" w14:paraId="325AFBEE" w14:textId="77777777" w:rsidTr="00CD4625">
        <w:trPr>
          <w:trHeight w:val="299"/>
        </w:trPr>
        <w:tc>
          <w:tcPr>
            <w:tcW w:w="5000" w:type="pct"/>
            <w:shd w:val="clear" w:color="auto" w:fill="C7EDFC" w:themeFill="accent3" w:themeFillTint="33"/>
          </w:tcPr>
          <w:p w14:paraId="1673D150" w14:textId="02F59A41" w:rsidR="005F3B2E" w:rsidRPr="00131BB2" w:rsidRDefault="000B6C6D" w:rsidP="00E52444">
            <w:pPr>
              <w:rPr>
                <w:b/>
                <w:lang w:val="es-CO"/>
              </w:rPr>
            </w:pPr>
            <w:r w:rsidRPr="00131BB2">
              <w:rPr>
                <w:b/>
                <w:lang w:val="es-CO"/>
              </w:rPr>
              <w:t xml:space="preserve">Criterio de evaluación </w:t>
            </w:r>
            <w:r w:rsidR="00264356" w:rsidRPr="00131BB2">
              <w:rPr>
                <w:b/>
                <w:lang w:val="es-CO"/>
              </w:rPr>
              <w:t>10(a)(</w:t>
            </w:r>
            <w:r w:rsidR="005F3B2E" w:rsidRPr="00131BB2">
              <w:rPr>
                <w:b/>
                <w:lang w:val="es-CO"/>
              </w:rPr>
              <w:t>a):</w:t>
            </w:r>
          </w:p>
          <w:p w14:paraId="7431B789" w14:textId="262C2226" w:rsidR="005F3B2E" w:rsidRPr="00131BB2" w:rsidRDefault="00A64F16" w:rsidP="00E52444">
            <w:pPr>
              <w:rPr>
                <w:lang w:val="es-CO"/>
              </w:rPr>
            </w:pPr>
            <w:r w:rsidRPr="00131BB2">
              <w:rPr>
                <w:lang w:val="es-CO"/>
              </w:rPr>
              <w:t>El gobierno alienta</w:t>
            </w:r>
            <w:r w:rsidR="004C479F" w:rsidRPr="00131BB2">
              <w:rPr>
                <w:lang w:val="es-CO"/>
              </w:rPr>
              <w:t xml:space="preserve"> </w:t>
            </w:r>
            <w:r w:rsidRPr="00131BB2">
              <w:rPr>
                <w:lang w:val="es-CO"/>
              </w:rPr>
              <w:t>el</w:t>
            </w:r>
            <w:r w:rsidR="004C479F" w:rsidRPr="00131BB2">
              <w:rPr>
                <w:lang w:val="es-CO"/>
              </w:rPr>
              <w:t xml:space="preserve"> </w:t>
            </w:r>
            <w:r w:rsidRPr="00131BB2">
              <w:rPr>
                <w:lang w:val="es-CO"/>
              </w:rPr>
              <w:t>diálogo</w:t>
            </w:r>
            <w:r w:rsidR="004C479F" w:rsidRPr="00131BB2">
              <w:rPr>
                <w:lang w:val="es-CO"/>
              </w:rPr>
              <w:t xml:space="preserve"> </w:t>
            </w:r>
            <w:r w:rsidRPr="00131BB2">
              <w:rPr>
                <w:lang w:val="es-CO"/>
              </w:rPr>
              <w:t>abierto</w:t>
            </w:r>
            <w:r w:rsidR="004C479F" w:rsidRPr="00131BB2">
              <w:rPr>
                <w:lang w:val="es-CO"/>
              </w:rPr>
              <w:t xml:space="preserve"> </w:t>
            </w:r>
            <w:r w:rsidRPr="00131BB2">
              <w:rPr>
                <w:lang w:val="es-CO"/>
              </w:rPr>
              <w:t>con</w:t>
            </w:r>
            <w:r w:rsidR="004C479F" w:rsidRPr="00131BB2">
              <w:rPr>
                <w:lang w:val="es-CO"/>
              </w:rPr>
              <w:t xml:space="preserve"> </w:t>
            </w:r>
            <w:r w:rsidRPr="00131BB2">
              <w:rPr>
                <w:lang w:val="es-CO"/>
              </w:rPr>
              <w:t>el</w:t>
            </w:r>
            <w:r w:rsidR="004C479F" w:rsidRPr="00131BB2">
              <w:rPr>
                <w:lang w:val="es-CO"/>
              </w:rPr>
              <w:t xml:space="preserve"> </w:t>
            </w:r>
            <w:r w:rsidRPr="00131BB2">
              <w:rPr>
                <w:lang w:val="es-CO"/>
              </w:rPr>
              <w:t>sector</w:t>
            </w:r>
            <w:r w:rsidR="004C479F" w:rsidRPr="00131BB2">
              <w:rPr>
                <w:lang w:val="es-CO"/>
              </w:rPr>
              <w:t xml:space="preserve"> </w:t>
            </w:r>
            <w:r w:rsidRPr="00131BB2">
              <w:rPr>
                <w:lang w:val="es-CO"/>
              </w:rPr>
              <w:t>privado</w:t>
            </w:r>
            <w:r w:rsidR="00DE7DF5">
              <w:rPr>
                <w:lang w:val="es-CO"/>
              </w:rPr>
              <w:t>. Existen</w:t>
            </w:r>
            <w:r w:rsidR="004C479F" w:rsidRPr="00131BB2">
              <w:rPr>
                <w:lang w:val="es-CO"/>
              </w:rPr>
              <w:t xml:space="preserve"> </w:t>
            </w:r>
            <w:r w:rsidRPr="00131BB2">
              <w:rPr>
                <w:lang w:val="es-CO"/>
              </w:rPr>
              <w:t>varios</w:t>
            </w:r>
            <w:r w:rsidR="004C479F" w:rsidRPr="00131BB2">
              <w:rPr>
                <w:lang w:val="es-CO"/>
              </w:rPr>
              <w:t xml:space="preserve"> </w:t>
            </w:r>
            <w:r w:rsidRPr="00131BB2">
              <w:rPr>
                <w:lang w:val="es-CO"/>
              </w:rPr>
              <w:t>mecanismos</w:t>
            </w:r>
            <w:r w:rsidR="004C479F" w:rsidRPr="00131BB2">
              <w:rPr>
                <w:lang w:val="es-CO"/>
              </w:rPr>
              <w:t xml:space="preserve"> </w:t>
            </w:r>
            <w:r w:rsidRPr="00131BB2">
              <w:rPr>
                <w:lang w:val="es-CO"/>
              </w:rPr>
              <w:t xml:space="preserve">formales </w:t>
            </w:r>
            <w:r w:rsidR="00DE7DF5">
              <w:rPr>
                <w:lang w:val="es-CO"/>
              </w:rPr>
              <w:t xml:space="preserve">y </w:t>
            </w:r>
            <w:r w:rsidRPr="00131BB2">
              <w:rPr>
                <w:lang w:val="es-CO"/>
              </w:rPr>
              <w:t xml:space="preserve">establecidos </w:t>
            </w:r>
            <w:r w:rsidR="00DE7DF5">
              <w:rPr>
                <w:lang w:val="es-CO"/>
              </w:rPr>
              <w:t xml:space="preserve">que están disponibles </w:t>
            </w:r>
            <w:r w:rsidRPr="00131BB2">
              <w:rPr>
                <w:lang w:val="es-CO"/>
              </w:rPr>
              <w:t>para el diálogo abierto a través de asociaciones u otros medios, inclu</w:t>
            </w:r>
            <w:r w:rsidR="00DE7DF5">
              <w:rPr>
                <w:lang w:val="es-CO"/>
              </w:rPr>
              <w:t>yendo</w:t>
            </w:r>
            <w:r w:rsidRPr="00131BB2">
              <w:rPr>
                <w:lang w:val="es-CO"/>
              </w:rPr>
              <w:t xml:space="preserve"> un proceso de consulta transparente cuando se formul</w:t>
            </w:r>
            <w:r w:rsidR="00DE7DF5">
              <w:rPr>
                <w:lang w:val="es-CO"/>
              </w:rPr>
              <w:t>a</w:t>
            </w:r>
            <w:r w:rsidRPr="00131BB2">
              <w:rPr>
                <w:lang w:val="es-CO"/>
              </w:rPr>
              <w:t>n cambios al sistema de contratación pública</w:t>
            </w:r>
            <w:r w:rsidR="005F3B2E" w:rsidRPr="00131BB2">
              <w:rPr>
                <w:lang w:val="es-CO"/>
              </w:rPr>
              <w:t>.</w:t>
            </w:r>
            <w:r w:rsidRPr="00131BB2">
              <w:rPr>
                <w:lang w:val="es-CO"/>
              </w:rPr>
              <w:t xml:space="preserve"> </w:t>
            </w:r>
            <w:r w:rsidR="00DE7DF5">
              <w:rPr>
                <w:lang w:val="es-CO"/>
              </w:rPr>
              <w:t xml:space="preserve">El diálogo sigue las reglas aplicables de ética e integridad del gobierno. </w:t>
            </w:r>
            <w:r w:rsidR="005F3B2E" w:rsidRPr="00131BB2">
              <w:rPr>
                <w:lang w:val="es-CO"/>
              </w:rPr>
              <w:t>*</w:t>
            </w:r>
          </w:p>
        </w:tc>
      </w:tr>
      <w:tr w:rsidR="00B651BD" w:rsidRPr="00131BB2" w14:paraId="37851F50" w14:textId="77777777" w:rsidTr="00ED45EE">
        <w:trPr>
          <w:trHeight w:val="366"/>
        </w:trPr>
        <w:tc>
          <w:tcPr>
            <w:tcW w:w="5000" w:type="pct"/>
          </w:tcPr>
          <w:p w14:paraId="485D1F43" w14:textId="7A84EE41" w:rsidR="00B651BD" w:rsidRPr="00131BB2" w:rsidRDefault="00B651BD" w:rsidP="00ED45EE">
            <w:pPr>
              <w:rPr>
                <w:lang w:val="es-CO"/>
              </w:rPr>
            </w:pPr>
            <w:r w:rsidRPr="00131BB2">
              <w:rPr>
                <w:b/>
                <w:lang w:val="es-CO"/>
              </w:rPr>
              <w:t>Conclusión</w:t>
            </w:r>
            <w:r w:rsidRPr="00131BB2">
              <w:rPr>
                <w:lang w:val="es-CO"/>
              </w:rPr>
              <w:t xml:space="preserve">: </w:t>
            </w:r>
            <w:sdt>
              <w:sdtPr>
                <w:rPr>
                  <w:lang w:val="es-CO"/>
                </w:rPr>
                <w:alias w:val="Conclusion"/>
                <w:tag w:val="Conclusion"/>
                <w:id w:val="-49087061"/>
                <w:placeholder>
                  <w:docPart w:val="4BD25FC2F1B640C5A505F55EAC02EB9F"/>
                </w:placeholder>
                <w:showingPlcHdr/>
                <w:dropDownList>
                  <w:listItem w:value="Choose an item."/>
                  <w:listItem w:displayText="Brecha de alto riesgo + bandera roja" w:value="Brecha de alto riesgo + bandera roja"/>
                  <w:listItem w:displayText="Brecha de alto riesgo" w:value="Brecha de alto riesgo"/>
                  <w:listItem w:displayText="Brecha de riesgo medio" w:value="Brecha de riesgo medio"/>
                  <w:listItem w:displayText="Brecha de bajo riesgo" w:value="Brecha de bajo riesgo"/>
                  <w:listItem w:displayText="Sin brecha" w:value="Sin brecha"/>
                </w:dropDownList>
              </w:sdtPr>
              <w:sdtEndPr/>
              <w:sdtContent>
                <w:r w:rsidR="00BF0FB0" w:rsidRPr="00131BB2">
                  <w:rPr>
                    <w:rStyle w:val="PlaceholderText"/>
                    <w:lang w:val="es-CO"/>
                  </w:rPr>
                  <w:t>Choose an item.</w:t>
                </w:r>
              </w:sdtContent>
            </w:sdt>
          </w:p>
        </w:tc>
      </w:tr>
      <w:tr w:rsidR="005F3B2E" w:rsidRPr="00131BB2" w14:paraId="0A26AD7B" w14:textId="77777777" w:rsidTr="00CD4625">
        <w:trPr>
          <w:trHeight w:val="770"/>
        </w:trPr>
        <w:tc>
          <w:tcPr>
            <w:tcW w:w="5000" w:type="pct"/>
          </w:tcPr>
          <w:p w14:paraId="6C4E1273" w14:textId="573CC25B" w:rsidR="005F3B2E" w:rsidRPr="00131BB2" w:rsidRDefault="000B6C6D" w:rsidP="004631DE">
            <w:pPr>
              <w:jc w:val="left"/>
              <w:rPr>
                <w:bCs/>
                <w:lang w:val="es-CO"/>
              </w:rPr>
            </w:pPr>
            <w:r w:rsidRPr="00131BB2">
              <w:rPr>
                <w:b/>
                <w:lang w:val="es-CO"/>
              </w:rPr>
              <w:t>Análisis cualitativo</w:t>
            </w:r>
            <w:r w:rsidR="00F47E0B" w:rsidRPr="00131BB2">
              <w:rPr>
                <w:b/>
                <w:lang w:val="es-CO"/>
              </w:rPr>
              <w:br/>
            </w:r>
          </w:p>
        </w:tc>
      </w:tr>
      <w:tr w:rsidR="005F3B2E" w:rsidRPr="008000E5" w14:paraId="0F01BF34" w14:textId="77777777" w:rsidTr="00CD4625">
        <w:trPr>
          <w:trHeight w:val="869"/>
        </w:trPr>
        <w:tc>
          <w:tcPr>
            <w:tcW w:w="5000" w:type="pct"/>
            <w:shd w:val="clear" w:color="auto" w:fill="D9D9D9" w:themeFill="background1" w:themeFillShade="D9"/>
          </w:tcPr>
          <w:p w14:paraId="4C282033" w14:textId="7C1430A6" w:rsidR="005F3B2E" w:rsidRPr="00131BB2" w:rsidRDefault="005B5A9B" w:rsidP="00E52444">
            <w:pPr>
              <w:rPr>
                <w:b/>
                <w:lang w:val="es-CO"/>
              </w:rPr>
            </w:pPr>
            <w:r w:rsidRPr="00131BB2">
              <w:rPr>
                <w:b/>
                <w:lang w:val="es-CO"/>
              </w:rPr>
              <w:t>Análisis cuantitativo</w:t>
            </w:r>
            <w:r w:rsidR="005F3B2E" w:rsidRPr="00131BB2">
              <w:rPr>
                <w:b/>
                <w:lang w:val="es-CO"/>
              </w:rPr>
              <w:t xml:space="preserve"> </w:t>
            </w:r>
          </w:p>
          <w:p w14:paraId="12E99173" w14:textId="77777777" w:rsidR="005F3B2E" w:rsidRPr="00131BB2" w:rsidRDefault="005F3B2E" w:rsidP="00E52444">
            <w:pPr>
              <w:rPr>
                <w:b/>
                <w:lang w:val="es-CO"/>
              </w:rPr>
            </w:pPr>
          </w:p>
          <w:p w14:paraId="672BF0CF" w14:textId="0626D9E2" w:rsidR="00A64F16" w:rsidRPr="00131BB2" w:rsidRDefault="005F3B2E" w:rsidP="00A64F16">
            <w:pPr>
              <w:rPr>
                <w:bCs/>
                <w:i/>
                <w:iCs/>
                <w:lang w:val="es-CO"/>
              </w:rPr>
            </w:pPr>
            <w:r w:rsidRPr="00131BB2">
              <w:rPr>
                <w:bCs/>
                <w:i/>
                <w:iCs/>
                <w:lang w:val="es-CO"/>
              </w:rPr>
              <w:t xml:space="preserve">* </w:t>
            </w:r>
            <w:r w:rsidR="00A64F16" w:rsidRPr="00131BB2">
              <w:rPr>
                <w:bCs/>
                <w:i/>
                <w:iCs/>
                <w:lang w:val="es-CO"/>
              </w:rPr>
              <w:t>Indicador cuantitativo para sustanciar la evaluación del subindicador 10(a), criterio de evaluación (a):</w:t>
            </w:r>
          </w:p>
          <w:p w14:paraId="29690DEA" w14:textId="77777777" w:rsidR="008000E5" w:rsidRDefault="00A64F16" w:rsidP="008000E5">
            <w:pPr>
              <w:pStyle w:val="ListParagraph"/>
              <w:numPr>
                <w:ilvl w:val="0"/>
                <w:numId w:val="7"/>
              </w:numPr>
              <w:rPr>
                <w:bCs/>
                <w:i/>
                <w:iCs/>
                <w:lang w:val="es-CO"/>
              </w:rPr>
            </w:pPr>
            <w:r w:rsidRPr="008000E5">
              <w:rPr>
                <w:bCs/>
                <w:i/>
                <w:iCs/>
                <w:lang w:val="es-CO"/>
              </w:rPr>
              <w:t xml:space="preserve">Percepción de apertura y eficiencia en el compromiso con el sector privado (en porcentaje de respuestas). </w:t>
            </w:r>
          </w:p>
          <w:p w14:paraId="6FFDBD29" w14:textId="425DF411" w:rsidR="005F3B2E" w:rsidRPr="008000E5" w:rsidRDefault="00A64F16" w:rsidP="008000E5">
            <w:pPr>
              <w:rPr>
                <w:bCs/>
                <w:i/>
                <w:iCs/>
                <w:lang w:val="es-CO"/>
              </w:rPr>
            </w:pPr>
            <w:r w:rsidRPr="008000E5">
              <w:rPr>
                <w:bCs/>
                <w:i/>
                <w:iCs/>
                <w:lang w:val="es-CO"/>
              </w:rPr>
              <w:t>Fuente: Encuesta</w:t>
            </w:r>
            <w:r w:rsidR="005F3B2E" w:rsidRPr="008000E5">
              <w:rPr>
                <w:bCs/>
                <w:i/>
                <w:iCs/>
                <w:lang w:val="es-CO"/>
              </w:rPr>
              <w:t>.</w:t>
            </w:r>
          </w:p>
          <w:p w14:paraId="0CA77975" w14:textId="77777777" w:rsidR="00A11ECC" w:rsidRPr="00131BB2" w:rsidRDefault="00A11ECC" w:rsidP="008D34AE">
            <w:pPr>
              <w:rPr>
                <w:b/>
                <w:lang w:val="es-CO"/>
              </w:rPr>
            </w:pPr>
          </w:p>
          <w:p w14:paraId="2FC40BB4" w14:textId="744EC34E" w:rsidR="00A11ECC" w:rsidRPr="00131BB2" w:rsidRDefault="00A11ECC" w:rsidP="008D34AE">
            <w:pPr>
              <w:rPr>
                <w:bCs/>
                <w:lang w:val="es-CO"/>
              </w:rPr>
            </w:pPr>
          </w:p>
        </w:tc>
      </w:tr>
      <w:tr w:rsidR="005F3B2E" w:rsidRPr="00131BB2" w14:paraId="525DDB40" w14:textId="77777777" w:rsidTr="00CD4625">
        <w:trPr>
          <w:trHeight w:val="856"/>
        </w:trPr>
        <w:tc>
          <w:tcPr>
            <w:tcW w:w="5000" w:type="pct"/>
          </w:tcPr>
          <w:p w14:paraId="0DA01BF9" w14:textId="05097829" w:rsidR="005F3B2E" w:rsidRPr="00131BB2" w:rsidRDefault="000B6C6D" w:rsidP="004631DE">
            <w:pPr>
              <w:jc w:val="left"/>
              <w:rPr>
                <w:bCs/>
                <w:lang w:val="es-CO"/>
              </w:rPr>
            </w:pPr>
            <w:r w:rsidRPr="00131BB2">
              <w:rPr>
                <w:b/>
                <w:lang w:val="es-CO"/>
              </w:rPr>
              <w:lastRenderedPageBreak/>
              <w:t>Análisis de brechas</w:t>
            </w:r>
            <w:r w:rsidR="00F47E0B" w:rsidRPr="00131BB2">
              <w:rPr>
                <w:b/>
                <w:lang w:val="es-CO"/>
              </w:rPr>
              <w:br/>
            </w:r>
          </w:p>
        </w:tc>
      </w:tr>
      <w:tr w:rsidR="005F3B2E" w:rsidRPr="00131BB2" w14:paraId="3BE0D8C7" w14:textId="77777777" w:rsidTr="00CD4625">
        <w:trPr>
          <w:trHeight w:val="526"/>
        </w:trPr>
        <w:tc>
          <w:tcPr>
            <w:tcW w:w="5000" w:type="pct"/>
          </w:tcPr>
          <w:p w14:paraId="22128764" w14:textId="3183529E" w:rsidR="005F3B2E" w:rsidRPr="00131BB2" w:rsidRDefault="000B6C6D" w:rsidP="004631DE">
            <w:pPr>
              <w:jc w:val="left"/>
              <w:rPr>
                <w:bCs/>
                <w:lang w:val="es-CO"/>
              </w:rPr>
            </w:pPr>
            <w:r w:rsidRPr="00131BB2">
              <w:rPr>
                <w:b/>
                <w:lang w:val="es-CO"/>
              </w:rPr>
              <w:t>Recomendaciones</w:t>
            </w:r>
            <w:r w:rsidR="00F47E0B" w:rsidRPr="00131BB2">
              <w:rPr>
                <w:b/>
                <w:lang w:val="es-CO"/>
              </w:rPr>
              <w:br/>
            </w:r>
          </w:p>
        </w:tc>
      </w:tr>
      <w:tr w:rsidR="005F3B2E" w:rsidRPr="002954F6" w14:paraId="5A063679" w14:textId="77777777" w:rsidTr="00CD4625">
        <w:trPr>
          <w:trHeight w:val="526"/>
        </w:trPr>
        <w:tc>
          <w:tcPr>
            <w:tcW w:w="5000" w:type="pct"/>
            <w:shd w:val="clear" w:color="auto" w:fill="C7EDFC" w:themeFill="accent3" w:themeFillTint="33"/>
          </w:tcPr>
          <w:p w14:paraId="76E8C2E1" w14:textId="188EE4CF" w:rsidR="005F3B2E" w:rsidRPr="00131BB2" w:rsidRDefault="000B6C6D" w:rsidP="00E52444">
            <w:pPr>
              <w:rPr>
                <w:b/>
                <w:lang w:val="es-CO"/>
              </w:rPr>
            </w:pPr>
            <w:r w:rsidRPr="00131BB2">
              <w:rPr>
                <w:b/>
                <w:lang w:val="es-CO"/>
              </w:rPr>
              <w:t xml:space="preserve">Criterio de evaluación </w:t>
            </w:r>
            <w:r w:rsidR="00264356" w:rsidRPr="00131BB2">
              <w:rPr>
                <w:b/>
                <w:lang w:val="es-CO"/>
              </w:rPr>
              <w:t>10(a)(</w:t>
            </w:r>
            <w:r w:rsidR="005F3B2E" w:rsidRPr="00131BB2">
              <w:rPr>
                <w:b/>
                <w:lang w:val="es-CO"/>
              </w:rPr>
              <w:t>b):</w:t>
            </w:r>
          </w:p>
          <w:p w14:paraId="5A8922BB" w14:textId="4B9C9F4B" w:rsidR="005F3B2E" w:rsidRPr="00131BB2" w:rsidRDefault="00A64F16" w:rsidP="00E52444">
            <w:pPr>
              <w:rPr>
                <w:lang w:val="es-CO"/>
              </w:rPr>
            </w:pPr>
            <w:r w:rsidRPr="00131BB2">
              <w:rPr>
                <w:lang w:val="es-CO"/>
              </w:rPr>
              <w:t>El gobierno cuenta con programas para ayudar a construir capacidades entre las empresas privadas, lo cual incluye a las firmas pequeñas y capacitación para ayudar a que haya nuevos participantes en el mercado de contratación</w:t>
            </w:r>
            <w:r w:rsidR="00C14F2B">
              <w:rPr>
                <w:lang w:val="es-CO"/>
              </w:rPr>
              <w:t>es</w:t>
            </w:r>
            <w:r w:rsidRPr="00131BB2">
              <w:rPr>
                <w:lang w:val="es-CO"/>
              </w:rPr>
              <w:t xml:space="preserve"> pública</w:t>
            </w:r>
            <w:r w:rsidR="00C14F2B">
              <w:rPr>
                <w:lang w:val="es-CO"/>
              </w:rPr>
              <w:t>s</w:t>
            </w:r>
            <w:r w:rsidR="005F3B2E" w:rsidRPr="00131BB2">
              <w:rPr>
                <w:lang w:val="es-CO"/>
              </w:rPr>
              <w:t>.</w:t>
            </w:r>
          </w:p>
        </w:tc>
      </w:tr>
      <w:tr w:rsidR="00B651BD" w:rsidRPr="00131BB2" w14:paraId="38A6F7F1" w14:textId="77777777" w:rsidTr="00ED45EE">
        <w:trPr>
          <w:trHeight w:val="366"/>
        </w:trPr>
        <w:tc>
          <w:tcPr>
            <w:tcW w:w="5000" w:type="pct"/>
          </w:tcPr>
          <w:p w14:paraId="1668418A" w14:textId="6B18E2BE" w:rsidR="00B651BD" w:rsidRPr="00131BB2" w:rsidRDefault="00B651BD" w:rsidP="00ED45EE">
            <w:pPr>
              <w:rPr>
                <w:lang w:val="es-CO"/>
              </w:rPr>
            </w:pPr>
            <w:r w:rsidRPr="00131BB2">
              <w:rPr>
                <w:b/>
                <w:lang w:val="es-CO"/>
              </w:rPr>
              <w:t>Conclusión</w:t>
            </w:r>
            <w:r w:rsidRPr="00131BB2">
              <w:rPr>
                <w:lang w:val="es-CO"/>
              </w:rPr>
              <w:t xml:space="preserve">: </w:t>
            </w:r>
            <w:sdt>
              <w:sdtPr>
                <w:rPr>
                  <w:lang w:val="es-CO"/>
                </w:rPr>
                <w:alias w:val="Conclusion"/>
                <w:tag w:val="Conclusion"/>
                <w:id w:val="1168829558"/>
                <w:placeholder>
                  <w:docPart w:val="7C6BA9FF663944F19566E1F58052D5D6"/>
                </w:placeholder>
                <w:showingPlcHdr/>
                <w:dropDownList>
                  <w:listItem w:value="Choose an item."/>
                  <w:listItem w:displayText="Brecha de alto riesgo + bandera roja" w:value="Brecha de alto riesgo + bandera roja"/>
                  <w:listItem w:displayText="Brecha de alto riesgo" w:value="Brecha de alto riesgo"/>
                  <w:listItem w:displayText="Brecha de riesgo medio" w:value="Brecha de riesgo medio"/>
                  <w:listItem w:displayText="Brecha de bajo riesgo" w:value="Brecha de bajo riesgo"/>
                  <w:listItem w:displayText="Sin brecha" w:value="Sin brecha"/>
                </w:dropDownList>
              </w:sdtPr>
              <w:sdtEndPr/>
              <w:sdtContent>
                <w:r w:rsidR="00BF0FB0" w:rsidRPr="00131BB2">
                  <w:rPr>
                    <w:rStyle w:val="PlaceholderText"/>
                    <w:lang w:val="es-CO"/>
                  </w:rPr>
                  <w:t>Choose an item.</w:t>
                </w:r>
              </w:sdtContent>
            </w:sdt>
          </w:p>
        </w:tc>
      </w:tr>
      <w:tr w:rsidR="005F3B2E" w:rsidRPr="00131BB2" w14:paraId="11B0F571" w14:textId="77777777" w:rsidTr="00CD4625">
        <w:trPr>
          <w:trHeight w:val="526"/>
        </w:trPr>
        <w:tc>
          <w:tcPr>
            <w:tcW w:w="5000" w:type="pct"/>
          </w:tcPr>
          <w:p w14:paraId="2C92AAD8" w14:textId="0DADAADC" w:rsidR="005F3B2E" w:rsidRPr="00131BB2" w:rsidRDefault="000B6C6D" w:rsidP="004631DE">
            <w:pPr>
              <w:jc w:val="left"/>
              <w:rPr>
                <w:bCs/>
                <w:lang w:val="es-CO"/>
              </w:rPr>
            </w:pPr>
            <w:r w:rsidRPr="00131BB2">
              <w:rPr>
                <w:b/>
                <w:lang w:val="es-CO"/>
              </w:rPr>
              <w:t>Análisis cualitativo</w:t>
            </w:r>
            <w:r w:rsidR="00F47E0B" w:rsidRPr="00131BB2">
              <w:rPr>
                <w:b/>
                <w:lang w:val="es-CO"/>
              </w:rPr>
              <w:br/>
            </w:r>
          </w:p>
        </w:tc>
      </w:tr>
      <w:tr w:rsidR="005F3B2E" w:rsidRPr="00131BB2" w14:paraId="7041DFFE" w14:textId="77777777" w:rsidTr="00CD4625">
        <w:trPr>
          <w:trHeight w:val="526"/>
        </w:trPr>
        <w:tc>
          <w:tcPr>
            <w:tcW w:w="5000" w:type="pct"/>
          </w:tcPr>
          <w:p w14:paraId="04C0B73A" w14:textId="50999E8B" w:rsidR="005F3B2E" w:rsidRPr="00131BB2" w:rsidRDefault="000B6C6D" w:rsidP="004631DE">
            <w:pPr>
              <w:jc w:val="left"/>
              <w:rPr>
                <w:bCs/>
                <w:lang w:val="es-CO"/>
              </w:rPr>
            </w:pPr>
            <w:r w:rsidRPr="00131BB2">
              <w:rPr>
                <w:b/>
                <w:lang w:val="es-CO"/>
              </w:rPr>
              <w:t>Análisis de brechas</w:t>
            </w:r>
            <w:r w:rsidR="00F47E0B" w:rsidRPr="00131BB2">
              <w:rPr>
                <w:b/>
                <w:lang w:val="es-CO"/>
              </w:rPr>
              <w:br/>
            </w:r>
          </w:p>
        </w:tc>
      </w:tr>
      <w:tr w:rsidR="005F3B2E" w:rsidRPr="00131BB2" w14:paraId="6249DA8D" w14:textId="77777777" w:rsidTr="00CD4625">
        <w:trPr>
          <w:trHeight w:val="526"/>
        </w:trPr>
        <w:tc>
          <w:tcPr>
            <w:tcW w:w="5000" w:type="pct"/>
          </w:tcPr>
          <w:p w14:paraId="36B1E924" w14:textId="02C00D93" w:rsidR="005F3B2E" w:rsidRPr="00131BB2" w:rsidRDefault="000B6C6D" w:rsidP="004631DE">
            <w:pPr>
              <w:jc w:val="left"/>
              <w:rPr>
                <w:bCs/>
                <w:lang w:val="es-CO"/>
              </w:rPr>
            </w:pPr>
            <w:r w:rsidRPr="00131BB2">
              <w:rPr>
                <w:b/>
                <w:lang w:val="es-CO"/>
              </w:rPr>
              <w:t>Recomendaciones</w:t>
            </w:r>
            <w:r w:rsidR="00F47E0B" w:rsidRPr="00131BB2">
              <w:rPr>
                <w:b/>
                <w:lang w:val="es-CO"/>
              </w:rPr>
              <w:br/>
            </w:r>
          </w:p>
        </w:tc>
      </w:tr>
      <w:tr w:rsidR="00E52444" w:rsidRPr="00131BB2" w14:paraId="4FD09D44" w14:textId="77777777" w:rsidTr="00CD4625">
        <w:trPr>
          <w:trHeight w:val="527"/>
        </w:trPr>
        <w:tc>
          <w:tcPr>
            <w:tcW w:w="5000" w:type="pct"/>
            <w:shd w:val="clear" w:color="auto" w:fill="5ACBF8" w:themeFill="accent3" w:themeFillTint="99"/>
          </w:tcPr>
          <w:p w14:paraId="2AFC7D1E" w14:textId="234E721C" w:rsidR="00E52444" w:rsidRPr="00131BB2" w:rsidRDefault="000B6C6D" w:rsidP="00E52444">
            <w:pPr>
              <w:jc w:val="center"/>
              <w:rPr>
                <w:b/>
                <w:lang w:val="es-CO"/>
              </w:rPr>
            </w:pPr>
            <w:r w:rsidRPr="00131BB2">
              <w:rPr>
                <w:b/>
                <w:lang w:val="es-CO"/>
              </w:rPr>
              <w:t>Subindicador</w:t>
            </w:r>
            <w:r w:rsidR="00E52444" w:rsidRPr="00131BB2">
              <w:rPr>
                <w:b/>
                <w:lang w:val="es-CO"/>
              </w:rPr>
              <w:t xml:space="preserve"> 10(b) </w:t>
            </w:r>
          </w:p>
          <w:p w14:paraId="6A1F5A1B" w14:textId="4149B82B" w:rsidR="00E52444" w:rsidRPr="00131BB2" w:rsidRDefault="00A64F16" w:rsidP="00E52444">
            <w:pPr>
              <w:tabs>
                <w:tab w:val="left" w:pos="1217"/>
              </w:tabs>
              <w:spacing w:line="0" w:lineRule="atLeast"/>
              <w:jc w:val="center"/>
              <w:rPr>
                <w:b/>
                <w:lang w:val="es-CO"/>
              </w:rPr>
            </w:pPr>
            <w:r w:rsidRPr="00131BB2">
              <w:rPr>
                <w:b/>
                <w:lang w:val="es-CO"/>
              </w:rPr>
              <w:t xml:space="preserve">Organización del sector privado y acceso al mercado de </w:t>
            </w:r>
            <w:r w:rsidR="007301A9">
              <w:rPr>
                <w:b/>
                <w:lang w:val="es-CO"/>
              </w:rPr>
              <w:t xml:space="preserve">las </w:t>
            </w:r>
            <w:r w:rsidRPr="00131BB2">
              <w:rPr>
                <w:b/>
                <w:lang w:val="es-CO"/>
              </w:rPr>
              <w:t>contrataci</w:t>
            </w:r>
            <w:r w:rsidR="007301A9">
              <w:rPr>
                <w:b/>
                <w:lang w:val="es-CO"/>
              </w:rPr>
              <w:t>o</w:t>
            </w:r>
            <w:r w:rsidRPr="00131BB2">
              <w:rPr>
                <w:b/>
                <w:lang w:val="es-CO"/>
              </w:rPr>
              <w:t>n</w:t>
            </w:r>
            <w:r w:rsidR="007301A9">
              <w:rPr>
                <w:b/>
                <w:lang w:val="es-CO"/>
              </w:rPr>
              <w:t>es</w:t>
            </w:r>
            <w:r w:rsidRPr="00131BB2">
              <w:rPr>
                <w:b/>
                <w:lang w:val="es-CO"/>
              </w:rPr>
              <w:t xml:space="preserve"> pública</w:t>
            </w:r>
            <w:r w:rsidR="007301A9">
              <w:rPr>
                <w:b/>
                <w:lang w:val="es-CO"/>
              </w:rPr>
              <w:t>s</w:t>
            </w:r>
          </w:p>
        </w:tc>
      </w:tr>
      <w:tr w:rsidR="005F3B2E" w:rsidRPr="00131BB2" w14:paraId="0C5ED4E7" w14:textId="77777777" w:rsidTr="00CD4625">
        <w:trPr>
          <w:trHeight w:val="299"/>
        </w:trPr>
        <w:tc>
          <w:tcPr>
            <w:tcW w:w="5000" w:type="pct"/>
            <w:shd w:val="clear" w:color="auto" w:fill="C7EDFC" w:themeFill="accent3" w:themeFillTint="33"/>
          </w:tcPr>
          <w:p w14:paraId="17DD8BFF" w14:textId="4EED4265" w:rsidR="005F3B2E" w:rsidRPr="00131BB2" w:rsidRDefault="000B6C6D" w:rsidP="00E52444">
            <w:pPr>
              <w:rPr>
                <w:b/>
                <w:lang w:val="es-CO"/>
              </w:rPr>
            </w:pPr>
            <w:r w:rsidRPr="00131BB2">
              <w:rPr>
                <w:b/>
                <w:lang w:val="es-CO"/>
              </w:rPr>
              <w:t xml:space="preserve">Criterio de evaluación </w:t>
            </w:r>
            <w:r w:rsidR="00264356" w:rsidRPr="00131BB2">
              <w:rPr>
                <w:b/>
                <w:lang w:val="es-CO"/>
              </w:rPr>
              <w:t>10(b)(</w:t>
            </w:r>
            <w:r w:rsidR="005F3B2E" w:rsidRPr="00131BB2">
              <w:rPr>
                <w:b/>
                <w:lang w:val="es-CO"/>
              </w:rPr>
              <w:t>a):</w:t>
            </w:r>
          </w:p>
          <w:p w14:paraId="295065D1" w14:textId="376956F9" w:rsidR="005F3B2E" w:rsidRPr="00131BB2" w:rsidRDefault="00A64F16" w:rsidP="00E52444">
            <w:pPr>
              <w:rPr>
                <w:lang w:val="es-CO"/>
              </w:rPr>
            </w:pPr>
            <w:r w:rsidRPr="00131BB2">
              <w:rPr>
                <w:lang w:val="es-CO"/>
              </w:rPr>
              <w:t>El sector privado es competitivo, está bien organizado, disponible y dispuesto a participar en la competencia para los contratos de compras públicas</w:t>
            </w:r>
            <w:r w:rsidR="005F3B2E" w:rsidRPr="00131BB2">
              <w:rPr>
                <w:lang w:val="es-CO"/>
              </w:rPr>
              <w:t>.</w:t>
            </w:r>
            <w:r w:rsidRPr="00131BB2">
              <w:rPr>
                <w:lang w:val="es-CO"/>
              </w:rPr>
              <w:t xml:space="preserve"> </w:t>
            </w:r>
            <w:r w:rsidR="005F3B2E" w:rsidRPr="00131BB2">
              <w:rPr>
                <w:lang w:val="es-CO"/>
              </w:rPr>
              <w:t>*</w:t>
            </w:r>
          </w:p>
        </w:tc>
      </w:tr>
      <w:tr w:rsidR="00B651BD" w:rsidRPr="00131BB2" w14:paraId="0D873A56" w14:textId="77777777" w:rsidTr="00ED45EE">
        <w:trPr>
          <w:trHeight w:val="366"/>
        </w:trPr>
        <w:tc>
          <w:tcPr>
            <w:tcW w:w="5000" w:type="pct"/>
          </w:tcPr>
          <w:p w14:paraId="74A8DF30" w14:textId="5B5D65A4" w:rsidR="00B651BD" w:rsidRPr="00131BB2" w:rsidRDefault="00B651BD" w:rsidP="00ED45EE">
            <w:pPr>
              <w:rPr>
                <w:lang w:val="es-CO"/>
              </w:rPr>
            </w:pPr>
            <w:r w:rsidRPr="00131BB2">
              <w:rPr>
                <w:b/>
                <w:lang w:val="es-CO"/>
              </w:rPr>
              <w:t>Conclusión</w:t>
            </w:r>
            <w:r w:rsidRPr="00131BB2">
              <w:rPr>
                <w:lang w:val="es-CO"/>
              </w:rPr>
              <w:t xml:space="preserve">: </w:t>
            </w:r>
            <w:sdt>
              <w:sdtPr>
                <w:rPr>
                  <w:lang w:val="es-CO"/>
                </w:rPr>
                <w:alias w:val="Conclusion"/>
                <w:tag w:val="Conclusion"/>
                <w:id w:val="69865456"/>
                <w:placeholder>
                  <w:docPart w:val="D2EE862414F44B64967DA2E987B85AFD"/>
                </w:placeholder>
                <w:showingPlcHdr/>
                <w:dropDownList>
                  <w:listItem w:value="Choose an item."/>
                  <w:listItem w:displayText="Brecha de alto riesgo + bandera roja" w:value="Brecha de alto riesgo + bandera roja"/>
                  <w:listItem w:displayText="Brecha de alto riesgo" w:value="Brecha de alto riesgo"/>
                  <w:listItem w:displayText="Brecha de riesgo medio" w:value="Brecha de riesgo medio"/>
                  <w:listItem w:displayText="Brecha de bajo riesgo" w:value="Brecha de bajo riesgo"/>
                  <w:listItem w:displayText="Sin brecha" w:value="Sin brecha"/>
                </w:dropDownList>
              </w:sdtPr>
              <w:sdtEndPr/>
              <w:sdtContent>
                <w:r w:rsidR="00BF0FB0" w:rsidRPr="00131BB2">
                  <w:rPr>
                    <w:rStyle w:val="PlaceholderText"/>
                    <w:lang w:val="es-CO"/>
                  </w:rPr>
                  <w:t>Choose an item.</w:t>
                </w:r>
              </w:sdtContent>
            </w:sdt>
          </w:p>
        </w:tc>
      </w:tr>
      <w:tr w:rsidR="005F3B2E" w:rsidRPr="00131BB2" w14:paraId="170B5134" w14:textId="77777777" w:rsidTr="00CD4625">
        <w:trPr>
          <w:trHeight w:val="770"/>
        </w:trPr>
        <w:tc>
          <w:tcPr>
            <w:tcW w:w="5000" w:type="pct"/>
          </w:tcPr>
          <w:p w14:paraId="449B5B53" w14:textId="59853022" w:rsidR="005F3B2E" w:rsidRPr="00131BB2" w:rsidRDefault="000B6C6D" w:rsidP="004631DE">
            <w:pPr>
              <w:jc w:val="left"/>
              <w:rPr>
                <w:bCs/>
                <w:lang w:val="es-CO"/>
              </w:rPr>
            </w:pPr>
            <w:r w:rsidRPr="00131BB2">
              <w:rPr>
                <w:b/>
                <w:lang w:val="es-CO"/>
              </w:rPr>
              <w:t>Análisis cualitativo</w:t>
            </w:r>
            <w:r w:rsidR="00F47E0B" w:rsidRPr="00131BB2">
              <w:rPr>
                <w:b/>
                <w:lang w:val="es-CO"/>
              </w:rPr>
              <w:br/>
            </w:r>
          </w:p>
        </w:tc>
      </w:tr>
      <w:tr w:rsidR="005F3B2E" w:rsidRPr="002954F6" w14:paraId="1145D37A" w14:textId="77777777" w:rsidTr="00CD4625">
        <w:trPr>
          <w:trHeight w:val="869"/>
        </w:trPr>
        <w:tc>
          <w:tcPr>
            <w:tcW w:w="5000" w:type="pct"/>
            <w:shd w:val="clear" w:color="auto" w:fill="D9D9D9" w:themeFill="background1" w:themeFillShade="D9"/>
          </w:tcPr>
          <w:p w14:paraId="158FDB6E" w14:textId="79BBD48A" w:rsidR="005F3B2E" w:rsidRPr="00131BB2" w:rsidRDefault="005B5A9B" w:rsidP="00E52444">
            <w:pPr>
              <w:rPr>
                <w:b/>
                <w:lang w:val="es-CO"/>
              </w:rPr>
            </w:pPr>
            <w:r w:rsidRPr="00131BB2">
              <w:rPr>
                <w:b/>
                <w:lang w:val="es-CO"/>
              </w:rPr>
              <w:t>Análisis cuantitativo</w:t>
            </w:r>
            <w:r w:rsidR="005F3B2E" w:rsidRPr="00131BB2">
              <w:rPr>
                <w:b/>
                <w:lang w:val="es-CO"/>
              </w:rPr>
              <w:t xml:space="preserve"> </w:t>
            </w:r>
          </w:p>
          <w:p w14:paraId="1F385E86" w14:textId="77777777" w:rsidR="005F3B2E" w:rsidRPr="00131BB2" w:rsidRDefault="005F3B2E" w:rsidP="00E52444">
            <w:pPr>
              <w:rPr>
                <w:b/>
                <w:lang w:val="es-CO"/>
              </w:rPr>
            </w:pPr>
          </w:p>
          <w:p w14:paraId="26FB4032" w14:textId="442B1BE4" w:rsidR="00A64F16" w:rsidRPr="00131BB2" w:rsidRDefault="005F3B2E" w:rsidP="00A64F16">
            <w:pPr>
              <w:rPr>
                <w:bCs/>
                <w:i/>
                <w:iCs/>
                <w:lang w:val="es-CO"/>
              </w:rPr>
            </w:pPr>
            <w:r w:rsidRPr="00131BB2">
              <w:rPr>
                <w:bCs/>
                <w:i/>
                <w:iCs/>
                <w:lang w:val="es-CO"/>
              </w:rPr>
              <w:t xml:space="preserve">* </w:t>
            </w:r>
            <w:r w:rsidR="00A64F16" w:rsidRPr="00131BB2">
              <w:rPr>
                <w:bCs/>
                <w:i/>
                <w:iCs/>
                <w:lang w:val="es-CO"/>
              </w:rPr>
              <w:t>Indicador cuantitativo para sustanciar la evaluación del subindicador 10(b), criterio de evaluación (a):</w:t>
            </w:r>
          </w:p>
          <w:p w14:paraId="0FDA8B6B" w14:textId="3B9D2CD8" w:rsidR="00A64F16" w:rsidRPr="007301A9" w:rsidRDefault="00A64F16" w:rsidP="00E15569">
            <w:pPr>
              <w:pStyle w:val="ListParagraph"/>
              <w:numPr>
                <w:ilvl w:val="0"/>
                <w:numId w:val="7"/>
              </w:numPr>
              <w:rPr>
                <w:bCs/>
                <w:i/>
                <w:iCs/>
                <w:lang w:val="es-CO"/>
              </w:rPr>
            </w:pPr>
            <w:r w:rsidRPr="007301A9">
              <w:rPr>
                <w:bCs/>
                <w:i/>
                <w:iCs/>
                <w:lang w:val="es-CO"/>
              </w:rPr>
              <w:t>Número de proveedores registrados como proporción del número total de proveedores del país (en porcentaje)</w:t>
            </w:r>
          </w:p>
          <w:p w14:paraId="4E2345C3" w14:textId="7919CD78" w:rsidR="00A64F16" w:rsidRPr="007301A9" w:rsidRDefault="00A64F16" w:rsidP="00E15569">
            <w:pPr>
              <w:pStyle w:val="ListParagraph"/>
              <w:numPr>
                <w:ilvl w:val="0"/>
                <w:numId w:val="7"/>
              </w:numPr>
              <w:rPr>
                <w:bCs/>
                <w:i/>
                <w:iCs/>
                <w:lang w:val="es-CO"/>
              </w:rPr>
            </w:pPr>
            <w:r w:rsidRPr="007301A9">
              <w:rPr>
                <w:bCs/>
                <w:i/>
                <w:iCs/>
                <w:lang w:val="es-CO"/>
              </w:rPr>
              <w:t>Proporción de proveedores registrados que participan y a los que se les adjudican contratos (en porcentaje del</w:t>
            </w:r>
          </w:p>
          <w:p w14:paraId="3A382507" w14:textId="77777777" w:rsidR="00A64F16" w:rsidRPr="007301A9" w:rsidRDefault="00A64F16" w:rsidP="00E15569">
            <w:pPr>
              <w:pStyle w:val="ListParagraph"/>
              <w:numPr>
                <w:ilvl w:val="0"/>
                <w:numId w:val="7"/>
              </w:numPr>
              <w:rPr>
                <w:bCs/>
                <w:i/>
                <w:iCs/>
                <w:lang w:val="es-CO"/>
              </w:rPr>
            </w:pPr>
            <w:r w:rsidRPr="007301A9">
              <w:rPr>
                <w:bCs/>
                <w:i/>
                <w:iCs/>
                <w:lang w:val="es-CO"/>
              </w:rPr>
              <w:t>número total de proveedores registrados)</w:t>
            </w:r>
          </w:p>
          <w:p w14:paraId="70FAECC0" w14:textId="77777777" w:rsidR="007301A9" w:rsidRDefault="00A64F16" w:rsidP="00E15569">
            <w:pPr>
              <w:pStyle w:val="ListParagraph"/>
              <w:numPr>
                <w:ilvl w:val="0"/>
                <w:numId w:val="7"/>
              </w:numPr>
              <w:rPr>
                <w:bCs/>
                <w:i/>
                <w:iCs/>
                <w:lang w:val="es-CO"/>
              </w:rPr>
            </w:pPr>
            <w:r w:rsidRPr="007301A9">
              <w:rPr>
                <w:bCs/>
                <w:i/>
                <w:iCs/>
                <w:lang w:val="es-CO"/>
              </w:rPr>
              <w:t>Número y valor total de los contratos adjudicados a empresas locales/extranjeras (y en porcentaje del total)</w:t>
            </w:r>
          </w:p>
          <w:p w14:paraId="4AB1F6A7" w14:textId="727FCAB5" w:rsidR="005F3B2E" w:rsidRPr="007301A9" w:rsidRDefault="00A64F16" w:rsidP="007301A9">
            <w:pPr>
              <w:rPr>
                <w:bCs/>
                <w:i/>
                <w:iCs/>
                <w:lang w:val="es-CO"/>
              </w:rPr>
            </w:pPr>
            <w:r w:rsidRPr="007301A9">
              <w:rPr>
                <w:bCs/>
                <w:i/>
                <w:iCs/>
                <w:lang w:val="es-CO"/>
              </w:rPr>
              <w:t>Fuente: Sistema de contratación electrónica/Base de datos de proveedores</w:t>
            </w:r>
            <w:r w:rsidR="005F3B2E" w:rsidRPr="007301A9">
              <w:rPr>
                <w:bCs/>
                <w:i/>
                <w:iCs/>
                <w:lang w:val="es-CO"/>
              </w:rPr>
              <w:t>.</w:t>
            </w:r>
          </w:p>
          <w:p w14:paraId="14D61071" w14:textId="77777777" w:rsidR="00A11ECC" w:rsidRPr="00131BB2" w:rsidRDefault="00A11ECC" w:rsidP="008D34AE">
            <w:pPr>
              <w:rPr>
                <w:b/>
                <w:lang w:val="es-CO"/>
              </w:rPr>
            </w:pPr>
          </w:p>
          <w:p w14:paraId="5D57EDAC" w14:textId="6B28BC8B" w:rsidR="00A11ECC" w:rsidRPr="00131BB2" w:rsidRDefault="00A11ECC" w:rsidP="008D34AE">
            <w:pPr>
              <w:rPr>
                <w:bCs/>
                <w:lang w:val="es-CO"/>
              </w:rPr>
            </w:pPr>
          </w:p>
        </w:tc>
      </w:tr>
      <w:tr w:rsidR="005F3B2E" w:rsidRPr="00131BB2" w14:paraId="47C508FD" w14:textId="77777777" w:rsidTr="00CD4625">
        <w:trPr>
          <w:trHeight w:val="856"/>
        </w:trPr>
        <w:tc>
          <w:tcPr>
            <w:tcW w:w="5000" w:type="pct"/>
          </w:tcPr>
          <w:p w14:paraId="1950B1E3" w14:textId="6238362D" w:rsidR="005F3B2E" w:rsidRPr="00131BB2" w:rsidRDefault="000B6C6D" w:rsidP="004631DE">
            <w:pPr>
              <w:jc w:val="left"/>
              <w:rPr>
                <w:bCs/>
                <w:lang w:val="es-CO"/>
              </w:rPr>
            </w:pPr>
            <w:r w:rsidRPr="00131BB2">
              <w:rPr>
                <w:b/>
                <w:lang w:val="es-CO"/>
              </w:rPr>
              <w:t>Análisis de brechas</w:t>
            </w:r>
            <w:r w:rsidR="00F47E0B" w:rsidRPr="00131BB2">
              <w:rPr>
                <w:b/>
                <w:lang w:val="es-CO"/>
              </w:rPr>
              <w:br/>
            </w:r>
          </w:p>
        </w:tc>
      </w:tr>
      <w:tr w:rsidR="005F3B2E" w:rsidRPr="00131BB2" w14:paraId="399E8755" w14:textId="77777777" w:rsidTr="00CD4625">
        <w:trPr>
          <w:trHeight w:val="526"/>
        </w:trPr>
        <w:tc>
          <w:tcPr>
            <w:tcW w:w="5000" w:type="pct"/>
          </w:tcPr>
          <w:p w14:paraId="4BD4B131" w14:textId="79098F66" w:rsidR="005F3B2E" w:rsidRPr="00131BB2" w:rsidRDefault="000B6C6D" w:rsidP="004631DE">
            <w:pPr>
              <w:jc w:val="left"/>
              <w:rPr>
                <w:bCs/>
                <w:lang w:val="es-CO"/>
              </w:rPr>
            </w:pPr>
            <w:r w:rsidRPr="00131BB2">
              <w:rPr>
                <w:b/>
                <w:lang w:val="es-CO"/>
              </w:rPr>
              <w:t>Recomendaciones</w:t>
            </w:r>
            <w:r w:rsidR="00F47E0B" w:rsidRPr="00131BB2">
              <w:rPr>
                <w:b/>
                <w:lang w:val="es-CO"/>
              </w:rPr>
              <w:br/>
            </w:r>
          </w:p>
        </w:tc>
      </w:tr>
      <w:tr w:rsidR="005F3B2E" w:rsidRPr="00131BB2" w14:paraId="770F4564" w14:textId="77777777" w:rsidTr="00CD4625">
        <w:trPr>
          <w:trHeight w:val="526"/>
        </w:trPr>
        <w:tc>
          <w:tcPr>
            <w:tcW w:w="5000" w:type="pct"/>
            <w:shd w:val="clear" w:color="auto" w:fill="C7EDFC" w:themeFill="accent3" w:themeFillTint="33"/>
          </w:tcPr>
          <w:p w14:paraId="3F090AF5" w14:textId="5D4CEA36" w:rsidR="005F3B2E" w:rsidRPr="00131BB2" w:rsidRDefault="000B6C6D" w:rsidP="00E52444">
            <w:pPr>
              <w:rPr>
                <w:b/>
                <w:lang w:val="es-CO"/>
              </w:rPr>
            </w:pPr>
            <w:r w:rsidRPr="00131BB2">
              <w:rPr>
                <w:b/>
                <w:lang w:val="es-CO"/>
              </w:rPr>
              <w:t xml:space="preserve">Criterio de evaluación </w:t>
            </w:r>
            <w:r w:rsidR="00264356" w:rsidRPr="00131BB2">
              <w:rPr>
                <w:b/>
                <w:lang w:val="es-CO"/>
              </w:rPr>
              <w:t>10(b)(</w:t>
            </w:r>
            <w:r w:rsidR="005F3B2E" w:rsidRPr="00131BB2">
              <w:rPr>
                <w:b/>
                <w:lang w:val="es-CO"/>
              </w:rPr>
              <w:t>b):</w:t>
            </w:r>
          </w:p>
          <w:p w14:paraId="58F62C53" w14:textId="36938D62" w:rsidR="005F3B2E" w:rsidRPr="00131BB2" w:rsidRDefault="00A64F16" w:rsidP="00E52444">
            <w:pPr>
              <w:rPr>
                <w:b/>
                <w:lang w:val="es-CO"/>
              </w:rPr>
            </w:pPr>
            <w:r w:rsidRPr="00131BB2">
              <w:rPr>
                <w:lang w:val="es-CO"/>
              </w:rPr>
              <w:t>No</w:t>
            </w:r>
            <w:r w:rsidR="004C479F" w:rsidRPr="00131BB2">
              <w:rPr>
                <w:lang w:val="es-CO"/>
              </w:rPr>
              <w:t xml:space="preserve"> </w:t>
            </w:r>
            <w:r w:rsidRPr="00131BB2">
              <w:rPr>
                <w:lang w:val="es-CO"/>
              </w:rPr>
              <w:t>hay</w:t>
            </w:r>
            <w:r w:rsidR="004C479F" w:rsidRPr="00131BB2">
              <w:rPr>
                <w:lang w:val="es-CO"/>
              </w:rPr>
              <w:t xml:space="preserve"> </w:t>
            </w:r>
            <w:r w:rsidRPr="00131BB2">
              <w:rPr>
                <w:lang w:val="es-CO"/>
              </w:rPr>
              <w:t>restricciones</w:t>
            </w:r>
            <w:r w:rsidR="004C479F" w:rsidRPr="00131BB2">
              <w:rPr>
                <w:lang w:val="es-CO"/>
              </w:rPr>
              <w:t xml:space="preserve"> </w:t>
            </w:r>
            <w:r w:rsidRPr="00131BB2">
              <w:rPr>
                <w:lang w:val="es-CO"/>
              </w:rPr>
              <w:t>sistémicas</w:t>
            </w:r>
            <w:r w:rsidR="004C479F" w:rsidRPr="00131BB2">
              <w:rPr>
                <w:lang w:val="es-CO"/>
              </w:rPr>
              <w:t xml:space="preserve"> </w:t>
            </w:r>
            <w:r w:rsidRPr="00131BB2">
              <w:rPr>
                <w:lang w:val="es-CO"/>
              </w:rPr>
              <w:t>importantes</w:t>
            </w:r>
            <w:r w:rsidR="004C479F" w:rsidRPr="00131BB2">
              <w:rPr>
                <w:lang w:val="es-CO"/>
              </w:rPr>
              <w:t xml:space="preserve"> </w:t>
            </w:r>
            <w:r w:rsidRPr="00131BB2">
              <w:rPr>
                <w:lang w:val="es-CO"/>
              </w:rPr>
              <w:t>que</w:t>
            </w:r>
            <w:r w:rsidR="004C479F" w:rsidRPr="00131BB2">
              <w:rPr>
                <w:lang w:val="es-CO"/>
              </w:rPr>
              <w:t xml:space="preserve"> </w:t>
            </w:r>
            <w:r w:rsidRPr="00131BB2">
              <w:rPr>
                <w:lang w:val="es-CO"/>
              </w:rPr>
              <w:t>impidan</w:t>
            </w:r>
            <w:r w:rsidR="004C479F" w:rsidRPr="00131BB2">
              <w:rPr>
                <w:lang w:val="es-CO"/>
              </w:rPr>
              <w:t xml:space="preserve"> </w:t>
            </w:r>
            <w:r w:rsidRPr="00131BB2">
              <w:rPr>
                <w:lang w:val="es-CO"/>
              </w:rPr>
              <w:t>el</w:t>
            </w:r>
            <w:r w:rsidR="004C479F" w:rsidRPr="00131BB2">
              <w:rPr>
                <w:lang w:val="es-CO"/>
              </w:rPr>
              <w:t xml:space="preserve"> </w:t>
            </w:r>
            <w:r w:rsidRPr="00131BB2">
              <w:rPr>
                <w:lang w:val="es-CO"/>
              </w:rPr>
              <w:t>acceso</w:t>
            </w:r>
            <w:r w:rsidR="004C479F" w:rsidRPr="00131BB2">
              <w:rPr>
                <w:lang w:val="es-CO"/>
              </w:rPr>
              <w:t xml:space="preserve"> </w:t>
            </w:r>
            <w:r w:rsidRPr="00131BB2">
              <w:rPr>
                <w:lang w:val="es-CO"/>
              </w:rPr>
              <w:t>del</w:t>
            </w:r>
            <w:r w:rsidR="004C479F" w:rsidRPr="00131BB2">
              <w:rPr>
                <w:lang w:val="es-CO"/>
              </w:rPr>
              <w:t xml:space="preserve"> </w:t>
            </w:r>
            <w:r w:rsidRPr="00131BB2">
              <w:rPr>
                <w:lang w:val="es-CO"/>
              </w:rPr>
              <w:t>sector</w:t>
            </w:r>
            <w:r w:rsidR="004C479F" w:rsidRPr="00131BB2">
              <w:rPr>
                <w:lang w:val="es-CO"/>
              </w:rPr>
              <w:t xml:space="preserve"> </w:t>
            </w:r>
            <w:r w:rsidRPr="00131BB2">
              <w:rPr>
                <w:lang w:val="es-CO"/>
              </w:rPr>
              <w:t>privado</w:t>
            </w:r>
            <w:r w:rsidR="004C479F" w:rsidRPr="00131BB2">
              <w:rPr>
                <w:lang w:val="es-CO"/>
              </w:rPr>
              <w:t xml:space="preserve"> </w:t>
            </w:r>
            <w:r w:rsidRPr="00131BB2">
              <w:rPr>
                <w:lang w:val="es-CO"/>
              </w:rPr>
              <w:t>al</w:t>
            </w:r>
            <w:r w:rsidR="004C479F" w:rsidRPr="00131BB2">
              <w:rPr>
                <w:lang w:val="es-CO"/>
              </w:rPr>
              <w:t xml:space="preserve"> </w:t>
            </w:r>
            <w:r w:rsidRPr="00131BB2">
              <w:rPr>
                <w:lang w:val="es-CO"/>
              </w:rPr>
              <w:t>mercado</w:t>
            </w:r>
            <w:r w:rsidR="004C479F" w:rsidRPr="00131BB2">
              <w:rPr>
                <w:lang w:val="es-CO"/>
              </w:rPr>
              <w:t xml:space="preserve"> </w:t>
            </w:r>
            <w:r w:rsidRPr="00131BB2">
              <w:rPr>
                <w:lang w:val="es-CO"/>
              </w:rPr>
              <w:t>de contratación</w:t>
            </w:r>
            <w:r w:rsidR="004C479F" w:rsidRPr="00131BB2">
              <w:rPr>
                <w:lang w:val="es-CO"/>
              </w:rPr>
              <w:t xml:space="preserve"> </w:t>
            </w:r>
            <w:r w:rsidRPr="00131BB2">
              <w:rPr>
                <w:lang w:val="es-CO"/>
              </w:rPr>
              <w:t>pública</w:t>
            </w:r>
            <w:r w:rsidR="005F3B2E" w:rsidRPr="00131BB2">
              <w:rPr>
                <w:lang w:val="es-CO"/>
              </w:rPr>
              <w:t>.</w:t>
            </w:r>
            <w:r w:rsidRPr="00131BB2">
              <w:rPr>
                <w:lang w:val="es-CO"/>
              </w:rPr>
              <w:t xml:space="preserve"> *</w:t>
            </w:r>
          </w:p>
        </w:tc>
      </w:tr>
      <w:tr w:rsidR="00B651BD" w:rsidRPr="00131BB2" w14:paraId="69FCB102" w14:textId="77777777" w:rsidTr="00ED45EE">
        <w:trPr>
          <w:trHeight w:val="366"/>
        </w:trPr>
        <w:tc>
          <w:tcPr>
            <w:tcW w:w="5000" w:type="pct"/>
          </w:tcPr>
          <w:p w14:paraId="420236CA" w14:textId="1E36699E" w:rsidR="00B651BD" w:rsidRPr="00131BB2" w:rsidRDefault="00B651BD" w:rsidP="00ED45EE">
            <w:pPr>
              <w:rPr>
                <w:lang w:val="es-CO"/>
              </w:rPr>
            </w:pPr>
            <w:r w:rsidRPr="00131BB2">
              <w:rPr>
                <w:b/>
                <w:lang w:val="es-CO"/>
              </w:rPr>
              <w:t>Conclusión</w:t>
            </w:r>
            <w:r w:rsidRPr="00131BB2">
              <w:rPr>
                <w:lang w:val="es-CO"/>
              </w:rPr>
              <w:t xml:space="preserve">: </w:t>
            </w:r>
            <w:sdt>
              <w:sdtPr>
                <w:rPr>
                  <w:lang w:val="es-CO"/>
                </w:rPr>
                <w:alias w:val="Conclusion"/>
                <w:tag w:val="Conclusion"/>
                <w:id w:val="-2129004419"/>
                <w:placeholder>
                  <w:docPart w:val="530E7705354046CDAF9DB4E4FA29D3A6"/>
                </w:placeholder>
                <w:showingPlcHdr/>
                <w:dropDownList>
                  <w:listItem w:value="Choose an item."/>
                  <w:listItem w:displayText="Brecha de alto riesgo + bandera roja" w:value="Brecha de alto riesgo + bandera roja"/>
                  <w:listItem w:displayText="Brecha de alto riesgo" w:value="Brecha de alto riesgo"/>
                  <w:listItem w:displayText="Brecha de riesgo medio" w:value="Brecha de riesgo medio"/>
                  <w:listItem w:displayText="Brecha de bajo riesgo" w:value="Brecha de bajo riesgo"/>
                  <w:listItem w:displayText="Sin brecha" w:value="Sin brecha"/>
                </w:dropDownList>
              </w:sdtPr>
              <w:sdtEndPr/>
              <w:sdtContent>
                <w:r w:rsidR="00BF0FB0" w:rsidRPr="00131BB2">
                  <w:rPr>
                    <w:rStyle w:val="PlaceholderText"/>
                    <w:lang w:val="es-CO"/>
                  </w:rPr>
                  <w:t>Choose an item.</w:t>
                </w:r>
              </w:sdtContent>
            </w:sdt>
          </w:p>
        </w:tc>
      </w:tr>
      <w:tr w:rsidR="005F3B2E" w:rsidRPr="00131BB2" w14:paraId="67CD47BD" w14:textId="77777777" w:rsidTr="00CD4625">
        <w:trPr>
          <w:trHeight w:val="526"/>
        </w:trPr>
        <w:tc>
          <w:tcPr>
            <w:tcW w:w="5000" w:type="pct"/>
          </w:tcPr>
          <w:p w14:paraId="7C446B17" w14:textId="38CCBA63" w:rsidR="005F3B2E" w:rsidRPr="00131BB2" w:rsidRDefault="000B6C6D" w:rsidP="004631DE">
            <w:pPr>
              <w:jc w:val="left"/>
              <w:rPr>
                <w:bCs/>
                <w:lang w:val="es-CO"/>
              </w:rPr>
            </w:pPr>
            <w:r w:rsidRPr="00131BB2">
              <w:rPr>
                <w:b/>
                <w:lang w:val="es-CO"/>
              </w:rPr>
              <w:t>Análisis cualitativo</w:t>
            </w:r>
            <w:r w:rsidR="00F47E0B" w:rsidRPr="00131BB2">
              <w:rPr>
                <w:b/>
                <w:lang w:val="es-CO"/>
              </w:rPr>
              <w:br/>
            </w:r>
          </w:p>
        </w:tc>
      </w:tr>
      <w:tr w:rsidR="005F3B2E" w:rsidRPr="00131BB2" w14:paraId="77D6381A" w14:textId="77777777" w:rsidTr="00CD4625">
        <w:trPr>
          <w:trHeight w:val="526"/>
        </w:trPr>
        <w:tc>
          <w:tcPr>
            <w:tcW w:w="5000" w:type="pct"/>
            <w:shd w:val="clear" w:color="auto" w:fill="D9D9D9" w:themeFill="background1" w:themeFillShade="D9"/>
          </w:tcPr>
          <w:p w14:paraId="21E8F97A" w14:textId="4199BF48" w:rsidR="005F3B2E" w:rsidRPr="00131BB2" w:rsidRDefault="005B5A9B" w:rsidP="00E52444">
            <w:pPr>
              <w:rPr>
                <w:b/>
                <w:lang w:val="es-CO"/>
              </w:rPr>
            </w:pPr>
            <w:r w:rsidRPr="00131BB2">
              <w:rPr>
                <w:b/>
                <w:lang w:val="es-CO"/>
              </w:rPr>
              <w:lastRenderedPageBreak/>
              <w:t>Análisis cuantitativo</w:t>
            </w:r>
            <w:r w:rsidR="005F3B2E" w:rsidRPr="00131BB2">
              <w:rPr>
                <w:b/>
                <w:lang w:val="es-CO"/>
              </w:rPr>
              <w:t xml:space="preserve"> </w:t>
            </w:r>
          </w:p>
          <w:p w14:paraId="355639C5" w14:textId="77777777" w:rsidR="005F3B2E" w:rsidRPr="00131BB2" w:rsidRDefault="005F3B2E" w:rsidP="00E52444">
            <w:pPr>
              <w:rPr>
                <w:b/>
                <w:lang w:val="es-CO"/>
              </w:rPr>
            </w:pPr>
          </w:p>
          <w:p w14:paraId="1D0E3EE9" w14:textId="2B907EA9" w:rsidR="00A64F16" w:rsidRPr="00131BB2" w:rsidRDefault="005F3B2E" w:rsidP="00A64F16">
            <w:pPr>
              <w:rPr>
                <w:bCs/>
                <w:i/>
                <w:iCs/>
                <w:lang w:val="es-CO"/>
              </w:rPr>
            </w:pPr>
            <w:r w:rsidRPr="00131BB2">
              <w:rPr>
                <w:bCs/>
                <w:i/>
                <w:iCs/>
                <w:lang w:val="es-CO"/>
              </w:rPr>
              <w:t xml:space="preserve">* </w:t>
            </w:r>
            <w:r w:rsidR="00A64F16" w:rsidRPr="00131BB2">
              <w:rPr>
                <w:bCs/>
                <w:i/>
                <w:iCs/>
                <w:lang w:val="es-CO"/>
              </w:rPr>
              <w:t>Indicador cuantitativo para sustanciar la evaluación del subindicador 10(b), criterio de evaluación (b):</w:t>
            </w:r>
          </w:p>
          <w:p w14:paraId="04F023EC" w14:textId="77777777" w:rsidR="007301A9" w:rsidRPr="007301A9" w:rsidRDefault="00A64F16" w:rsidP="00E15569">
            <w:pPr>
              <w:pStyle w:val="ListParagraph"/>
              <w:numPr>
                <w:ilvl w:val="0"/>
                <w:numId w:val="9"/>
              </w:numPr>
              <w:rPr>
                <w:bCs/>
                <w:i/>
                <w:iCs/>
                <w:lang w:val="es-CO"/>
              </w:rPr>
            </w:pPr>
            <w:r w:rsidRPr="007301A9">
              <w:rPr>
                <w:bCs/>
                <w:i/>
                <w:iCs/>
                <w:lang w:val="es-CO"/>
              </w:rPr>
              <w:t xml:space="preserve">Percepción de las empresas acerca de la adecuación de las condiciones en el mercado de contratación pública (en porcentaje de respuestas). </w:t>
            </w:r>
          </w:p>
          <w:p w14:paraId="32FB5DE3" w14:textId="6157EB70" w:rsidR="005F3B2E" w:rsidRPr="00131BB2" w:rsidRDefault="00A64F16" w:rsidP="00A64F16">
            <w:pPr>
              <w:rPr>
                <w:bCs/>
                <w:i/>
                <w:iCs/>
                <w:lang w:val="es-CO"/>
              </w:rPr>
            </w:pPr>
            <w:r w:rsidRPr="00131BB2">
              <w:rPr>
                <w:bCs/>
                <w:i/>
                <w:iCs/>
                <w:lang w:val="es-CO"/>
              </w:rPr>
              <w:t>Fuente: Encuesta</w:t>
            </w:r>
            <w:r w:rsidR="005F3B2E" w:rsidRPr="00131BB2">
              <w:rPr>
                <w:bCs/>
                <w:i/>
                <w:iCs/>
                <w:lang w:val="es-CO"/>
              </w:rPr>
              <w:t>.</w:t>
            </w:r>
          </w:p>
          <w:p w14:paraId="6A74D6E8" w14:textId="77777777" w:rsidR="00A11ECC" w:rsidRPr="00131BB2" w:rsidRDefault="00A11ECC" w:rsidP="008D34AE">
            <w:pPr>
              <w:rPr>
                <w:bCs/>
                <w:lang w:val="es-CO"/>
              </w:rPr>
            </w:pPr>
          </w:p>
          <w:p w14:paraId="01B780D6" w14:textId="704D8F06" w:rsidR="00A11ECC" w:rsidRPr="00131BB2" w:rsidRDefault="00A11ECC" w:rsidP="008D34AE">
            <w:pPr>
              <w:rPr>
                <w:bCs/>
                <w:lang w:val="es-CO"/>
              </w:rPr>
            </w:pPr>
          </w:p>
        </w:tc>
      </w:tr>
      <w:tr w:rsidR="005F3B2E" w:rsidRPr="00131BB2" w14:paraId="02DFFA96" w14:textId="77777777" w:rsidTr="00CD4625">
        <w:trPr>
          <w:trHeight w:val="526"/>
        </w:trPr>
        <w:tc>
          <w:tcPr>
            <w:tcW w:w="5000" w:type="pct"/>
          </w:tcPr>
          <w:p w14:paraId="78D0F1FA" w14:textId="61D54242" w:rsidR="005F3B2E" w:rsidRPr="00131BB2" w:rsidRDefault="000B6C6D" w:rsidP="004631DE">
            <w:pPr>
              <w:jc w:val="left"/>
              <w:rPr>
                <w:bCs/>
                <w:lang w:val="es-CO"/>
              </w:rPr>
            </w:pPr>
            <w:r w:rsidRPr="00131BB2">
              <w:rPr>
                <w:b/>
                <w:lang w:val="es-CO"/>
              </w:rPr>
              <w:t>Análisis de brechas</w:t>
            </w:r>
            <w:r w:rsidR="00F47E0B" w:rsidRPr="00131BB2">
              <w:rPr>
                <w:b/>
                <w:lang w:val="es-CO"/>
              </w:rPr>
              <w:br/>
            </w:r>
          </w:p>
        </w:tc>
      </w:tr>
      <w:tr w:rsidR="005F3B2E" w:rsidRPr="00131BB2" w14:paraId="4F5B0710" w14:textId="77777777" w:rsidTr="00CD4625">
        <w:trPr>
          <w:trHeight w:val="526"/>
        </w:trPr>
        <w:tc>
          <w:tcPr>
            <w:tcW w:w="5000" w:type="pct"/>
          </w:tcPr>
          <w:p w14:paraId="5284E53C" w14:textId="7C229717" w:rsidR="005F3B2E" w:rsidRPr="00131BB2" w:rsidRDefault="000B6C6D" w:rsidP="004631DE">
            <w:pPr>
              <w:jc w:val="left"/>
              <w:rPr>
                <w:bCs/>
                <w:lang w:val="es-CO"/>
              </w:rPr>
            </w:pPr>
            <w:r w:rsidRPr="00131BB2">
              <w:rPr>
                <w:b/>
                <w:lang w:val="es-CO"/>
              </w:rPr>
              <w:t>Recomendaciones</w:t>
            </w:r>
            <w:r w:rsidR="00F47E0B" w:rsidRPr="00131BB2">
              <w:rPr>
                <w:b/>
                <w:lang w:val="es-CO"/>
              </w:rPr>
              <w:br/>
            </w:r>
          </w:p>
        </w:tc>
      </w:tr>
      <w:tr w:rsidR="00E52444" w:rsidRPr="002954F6" w14:paraId="04DE28FB" w14:textId="77777777" w:rsidTr="00CD4625">
        <w:trPr>
          <w:trHeight w:val="527"/>
        </w:trPr>
        <w:tc>
          <w:tcPr>
            <w:tcW w:w="5000" w:type="pct"/>
            <w:shd w:val="clear" w:color="auto" w:fill="5ACBF8" w:themeFill="accent3" w:themeFillTint="99"/>
          </w:tcPr>
          <w:p w14:paraId="5F0F4290" w14:textId="107C8338" w:rsidR="00E52444" w:rsidRPr="00131BB2" w:rsidRDefault="000B6C6D" w:rsidP="00E52444">
            <w:pPr>
              <w:jc w:val="center"/>
              <w:rPr>
                <w:b/>
                <w:lang w:val="es-CO"/>
              </w:rPr>
            </w:pPr>
            <w:r w:rsidRPr="00131BB2">
              <w:rPr>
                <w:b/>
                <w:lang w:val="es-CO"/>
              </w:rPr>
              <w:t>Subindicador</w:t>
            </w:r>
            <w:r w:rsidR="00E52444" w:rsidRPr="00131BB2">
              <w:rPr>
                <w:b/>
                <w:lang w:val="es-CO"/>
              </w:rPr>
              <w:t xml:space="preserve"> </w:t>
            </w:r>
            <w:r w:rsidR="00D90BB1" w:rsidRPr="00131BB2">
              <w:rPr>
                <w:b/>
                <w:lang w:val="es-CO"/>
              </w:rPr>
              <w:t>10</w:t>
            </w:r>
            <w:r w:rsidR="00E52444" w:rsidRPr="00131BB2">
              <w:rPr>
                <w:b/>
                <w:lang w:val="es-CO"/>
              </w:rPr>
              <w:t xml:space="preserve">(c) </w:t>
            </w:r>
          </w:p>
          <w:p w14:paraId="37279725" w14:textId="3A0E9534" w:rsidR="00E52444" w:rsidRPr="00131BB2" w:rsidRDefault="00A64F16" w:rsidP="00D90BB1">
            <w:pPr>
              <w:tabs>
                <w:tab w:val="left" w:pos="1217"/>
              </w:tabs>
              <w:spacing w:line="0" w:lineRule="atLeast"/>
              <w:jc w:val="center"/>
              <w:rPr>
                <w:b/>
                <w:lang w:val="es-CO"/>
              </w:rPr>
            </w:pPr>
            <w:r w:rsidRPr="00131BB2">
              <w:rPr>
                <w:b/>
                <w:lang w:val="es-CO"/>
              </w:rPr>
              <w:t>Sectores clave y estrategias sectoriales</w:t>
            </w:r>
          </w:p>
        </w:tc>
      </w:tr>
      <w:tr w:rsidR="005F3B2E" w:rsidRPr="00131BB2" w14:paraId="7D784819" w14:textId="77777777" w:rsidTr="00CD4625">
        <w:trPr>
          <w:trHeight w:val="299"/>
        </w:trPr>
        <w:tc>
          <w:tcPr>
            <w:tcW w:w="5000" w:type="pct"/>
            <w:shd w:val="clear" w:color="auto" w:fill="C7EDFC" w:themeFill="accent3" w:themeFillTint="33"/>
          </w:tcPr>
          <w:p w14:paraId="34B64058" w14:textId="09E2E378" w:rsidR="005F3B2E" w:rsidRPr="00131BB2" w:rsidRDefault="000B6C6D" w:rsidP="00E52444">
            <w:pPr>
              <w:rPr>
                <w:b/>
                <w:lang w:val="es-CO"/>
              </w:rPr>
            </w:pPr>
            <w:r w:rsidRPr="00131BB2">
              <w:rPr>
                <w:b/>
                <w:lang w:val="es-CO"/>
              </w:rPr>
              <w:t xml:space="preserve">Criterio de evaluación </w:t>
            </w:r>
            <w:r w:rsidR="00264356" w:rsidRPr="00131BB2">
              <w:rPr>
                <w:b/>
                <w:lang w:val="es-CO"/>
              </w:rPr>
              <w:t>10(c)(</w:t>
            </w:r>
            <w:r w:rsidR="005F3B2E" w:rsidRPr="00131BB2">
              <w:rPr>
                <w:b/>
                <w:lang w:val="es-CO"/>
              </w:rPr>
              <w:t>a):</w:t>
            </w:r>
          </w:p>
          <w:p w14:paraId="4ECF302F" w14:textId="124A7BC1" w:rsidR="005F3B2E" w:rsidRPr="00131BB2" w:rsidRDefault="00A64F16" w:rsidP="00E52444">
            <w:pPr>
              <w:rPr>
                <w:lang w:val="es-CO"/>
              </w:rPr>
            </w:pPr>
            <w:r w:rsidRPr="00131BB2">
              <w:rPr>
                <w:lang w:val="es-CO"/>
              </w:rPr>
              <w:t>Se han identificado sectores clave asociados con el mercado de contratación pública</w:t>
            </w:r>
            <w:r w:rsidR="005F3B2E" w:rsidRPr="00131BB2">
              <w:rPr>
                <w:lang w:val="es-CO"/>
              </w:rPr>
              <w:t>.</w:t>
            </w:r>
          </w:p>
        </w:tc>
      </w:tr>
      <w:tr w:rsidR="00B651BD" w:rsidRPr="00131BB2" w14:paraId="37F919B2" w14:textId="77777777" w:rsidTr="00ED45EE">
        <w:trPr>
          <w:trHeight w:val="366"/>
        </w:trPr>
        <w:tc>
          <w:tcPr>
            <w:tcW w:w="5000" w:type="pct"/>
          </w:tcPr>
          <w:p w14:paraId="6667D23B" w14:textId="716CDC6D" w:rsidR="00B651BD" w:rsidRPr="00131BB2" w:rsidRDefault="00B651BD" w:rsidP="00ED45EE">
            <w:pPr>
              <w:rPr>
                <w:lang w:val="es-CO"/>
              </w:rPr>
            </w:pPr>
            <w:r w:rsidRPr="00131BB2">
              <w:rPr>
                <w:b/>
                <w:lang w:val="es-CO"/>
              </w:rPr>
              <w:t>Conclusión</w:t>
            </w:r>
            <w:r w:rsidRPr="00131BB2">
              <w:rPr>
                <w:lang w:val="es-CO"/>
              </w:rPr>
              <w:t xml:space="preserve">: </w:t>
            </w:r>
            <w:sdt>
              <w:sdtPr>
                <w:rPr>
                  <w:lang w:val="es-CO"/>
                </w:rPr>
                <w:alias w:val="Conclusion"/>
                <w:tag w:val="Conclusion"/>
                <w:id w:val="1313368917"/>
                <w:placeholder>
                  <w:docPart w:val="F68C2CD674DC42FEA8B863CE95E7173E"/>
                </w:placeholder>
                <w:showingPlcHdr/>
                <w:dropDownList>
                  <w:listItem w:value="Choose an item."/>
                  <w:listItem w:displayText="Brecha de alto riesgo + bandera roja" w:value="Brecha de alto riesgo + bandera roja"/>
                  <w:listItem w:displayText="Brecha de alto riesgo" w:value="Brecha de alto riesgo"/>
                  <w:listItem w:displayText="Brecha de riesgo medio" w:value="Brecha de riesgo medio"/>
                  <w:listItem w:displayText="Brecha de bajo riesgo" w:value="Brecha de bajo riesgo"/>
                  <w:listItem w:displayText="Sin brecha" w:value="Sin brecha"/>
                </w:dropDownList>
              </w:sdtPr>
              <w:sdtEndPr/>
              <w:sdtContent>
                <w:r w:rsidR="00BF0FB0" w:rsidRPr="00131BB2">
                  <w:rPr>
                    <w:rStyle w:val="PlaceholderText"/>
                    <w:lang w:val="es-CO"/>
                  </w:rPr>
                  <w:t>Choose an item.</w:t>
                </w:r>
              </w:sdtContent>
            </w:sdt>
          </w:p>
        </w:tc>
      </w:tr>
      <w:tr w:rsidR="005F3B2E" w:rsidRPr="00131BB2" w14:paraId="4281B885" w14:textId="77777777" w:rsidTr="00CD4625">
        <w:trPr>
          <w:trHeight w:val="770"/>
        </w:trPr>
        <w:tc>
          <w:tcPr>
            <w:tcW w:w="5000" w:type="pct"/>
          </w:tcPr>
          <w:p w14:paraId="588D5EFB" w14:textId="1EA0EE28" w:rsidR="005F3B2E" w:rsidRPr="00131BB2" w:rsidRDefault="000B6C6D" w:rsidP="004631DE">
            <w:pPr>
              <w:jc w:val="left"/>
              <w:rPr>
                <w:bCs/>
                <w:lang w:val="es-CO"/>
              </w:rPr>
            </w:pPr>
            <w:r w:rsidRPr="00131BB2">
              <w:rPr>
                <w:b/>
                <w:lang w:val="es-CO"/>
              </w:rPr>
              <w:t>Análisis cualitativo</w:t>
            </w:r>
            <w:r w:rsidR="00F47E0B" w:rsidRPr="00131BB2">
              <w:rPr>
                <w:b/>
                <w:lang w:val="es-CO"/>
              </w:rPr>
              <w:br/>
            </w:r>
          </w:p>
        </w:tc>
      </w:tr>
      <w:tr w:rsidR="005F3B2E" w:rsidRPr="00131BB2" w14:paraId="48EDB684" w14:textId="77777777" w:rsidTr="00CD4625">
        <w:trPr>
          <w:trHeight w:val="856"/>
        </w:trPr>
        <w:tc>
          <w:tcPr>
            <w:tcW w:w="5000" w:type="pct"/>
          </w:tcPr>
          <w:p w14:paraId="2958A63A" w14:textId="03E18514" w:rsidR="005F3B2E" w:rsidRPr="00131BB2" w:rsidRDefault="000B6C6D" w:rsidP="004631DE">
            <w:pPr>
              <w:jc w:val="left"/>
              <w:rPr>
                <w:bCs/>
                <w:lang w:val="es-CO"/>
              </w:rPr>
            </w:pPr>
            <w:r w:rsidRPr="00131BB2">
              <w:rPr>
                <w:b/>
                <w:lang w:val="es-CO"/>
              </w:rPr>
              <w:t>Análisis de brechas</w:t>
            </w:r>
            <w:r w:rsidR="00F47E0B" w:rsidRPr="00131BB2">
              <w:rPr>
                <w:b/>
                <w:lang w:val="es-CO"/>
              </w:rPr>
              <w:br/>
            </w:r>
          </w:p>
        </w:tc>
      </w:tr>
      <w:tr w:rsidR="005F3B2E" w:rsidRPr="00131BB2" w14:paraId="5E7FB314" w14:textId="77777777" w:rsidTr="00CD4625">
        <w:trPr>
          <w:trHeight w:val="526"/>
        </w:trPr>
        <w:tc>
          <w:tcPr>
            <w:tcW w:w="5000" w:type="pct"/>
          </w:tcPr>
          <w:p w14:paraId="5C4F0500" w14:textId="3170AC87" w:rsidR="005F3B2E" w:rsidRPr="00131BB2" w:rsidRDefault="000B6C6D" w:rsidP="004631DE">
            <w:pPr>
              <w:jc w:val="left"/>
              <w:rPr>
                <w:bCs/>
                <w:lang w:val="es-CO"/>
              </w:rPr>
            </w:pPr>
            <w:r w:rsidRPr="00131BB2">
              <w:rPr>
                <w:b/>
                <w:lang w:val="es-CO"/>
              </w:rPr>
              <w:t>Recomendaciones</w:t>
            </w:r>
            <w:r w:rsidR="00F47E0B" w:rsidRPr="00131BB2">
              <w:rPr>
                <w:b/>
                <w:lang w:val="es-CO"/>
              </w:rPr>
              <w:br/>
            </w:r>
          </w:p>
        </w:tc>
      </w:tr>
      <w:tr w:rsidR="005F3B2E" w:rsidRPr="002954F6" w14:paraId="6BC7D3D0" w14:textId="77777777" w:rsidTr="00CD4625">
        <w:trPr>
          <w:trHeight w:val="526"/>
        </w:trPr>
        <w:tc>
          <w:tcPr>
            <w:tcW w:w="5000" w:type="pct"/>
            <w:shd w:val="clear" w:color="auto" w:fill="C7EDFC" w:themeFill="accent3" w:themeFillTint="33"/>
          </w:tcPr>
          <w:p w14:paraId="54DCEAA8" w14:textId="3CD08239" w:rsidR="005F3B2E" w:rsidRPr="00131BB2" w:rsidRDefault="000B6C6D" w:rsidP="00E52444">
            <w:pPr>
              <w:rPr>
                <w:b/>
                <w:lang w:val="es-CO"/>
              </w:rPr>
            </w:pPr>
            <w:r w:rsidRPr="00131BB2">
              <w:rPr>
                <w:b/>
                <w:lang w:val="es-CO"/>
              </w:rPr>
              <w:t xml:space="preserve">Criterio de evaluación </w:t>
            </w:r>
            <w:r w:rsidR="00264356" w:rsidRPr="00131BB2">
              <w:rPr>
                <w:b/>
                <w:lang w:val="es-CO"/>
              </w:rPr>
              <w:t>10(c)(</w:t>
            </w:r>
            <w:r w:rsidR="005F3B2E" w:rsidRPr="00131BB2">
              <w:rPr>
                <w:b/>
                <w:lang w:val="es-CO"/>
              </w:rPr>
              <w:t>b):</w:t>
            </w:r>
          </w:p>
          <w:p w14:paraId="3A23001B" w14:textId="7CD7B06D" w:rsidR="005F3B2E" w:rsidRPr="00131BB2" w:rsidRDefault="00A64F16" w:rsidP="00E52444">
            <w:pPr>
              <w:rPr>
                <w:b/>
                <w:lang w:val="es-CO"/>
              </w:rPr>
            </w:pPr>
            <w:r w:rsidRPr="00131BB2">
              <w:rPr>
                <w:lang w:val="es-CO"/>
              </w:rPr>
              <w:t>Se evalúan los riesgos asociados con ciertos sectores y las oportunidades de influir en mercados sectoriales, y los participantes del sector del mercado están comprometidos en el apoyo a los objetivos de políticas de contratación</w:t>
            </w:r>
            <w:r w:rsidR="005F3B2E" w:rsidRPr="00131BB2">
              <w:rPr>
                <w:lang w:val="es-CO"/>
              </w:rPr>
              <w:t>.</w:t>
            </w:r>
          </w:p>
        </w:tc>
      </w:tr>
      <w:tr w:rsidR="00B651BD" w:rsidRPr="00131BB2" w14:paraId="32A80773" w14:textId="77777777" w:rsidTr="00ED45EE">
        <w:trPr>
          <w:trHeight w:val="366"/>
        </w:trPr>
        <w:tc>
          <w:tcPr>
            <w:tcW w:w="5000" w:type="pct"/>
          </w:tcPr>
          <w:p w14:paraId="07005420" w14:textId="4166DD75" w:rsidR="00B651BD" w:rsidRPr="00131BB2" w:rsidRDefault="00B651BD" w:rsidP="00ED45EE">
            <w:pPr>
              <w:rPr>
                <w:lang w:val="es-CO"/>
              </w:rPr>
            </w:pPr>
            <w:r w:rsidRPr="00131BB2">
              <w:rPr>
                <w:b/>
                <w:lang w:val="es-CO"/>
              </w:rPr>
              <w:t>Conclusión</w:t>
            </w:r>
            <w:r w:rsidRPr="00131BB2">
              <w:rPr>
                <w:lang w:val="es-CO"/>
              </w:rPr>
              <w:t xml:space="preserve">: </w:t>
            </w:r>
            <w:sdt>
              <w:sdtPr>
                <w:rPr>
                  <w:lang w:val="es-CO"/>
                </w:rPr>
                <w:alias w:val="Conclusion"/>
                <w:tag w:val="Conclusion"/>
                <w:id w:val="237369658"/>
                <w:placeholder>
                  <w:docPart w:val="33D19C3887C44A5DB1F1863CFFC08B59"/>
                </w:placeholder>
                <w:showingPlcHdr/>
                <w:dropDownList>
                  <w:listItem w:value="Choose an item."/>
                  <w:listItem w:displayText="Brecha de alto riesgo + bandera roja" w:value="Brecha de alto riesgo + bandera roja"/>
                  <w:listItem w:displayText="Brecha de alto riesgo" w:value="Brecha de alto riesgo"/>
                  <w:listItem w:displayText="Brecha de riesgo medio" w:value="Brecha de riesgo medio"/>
                  <w:listItem w:displayText="Brecha de bajo riesgo" w:value="Brecha de bajo riesgo"/>
                  <w:listItem w:displayText="Sin brecha" w:value="Sin brecha"/>
                </w:dropDownList>
              </w:sdtPr>
              <w:sdtEndPr/>
              <w:sdtContent>
                <w:r w:rsidR="00BF0FB0" w:rsidRPr="00131BB2">
                  <w:rPr>
                    <w:rStyle w:val="PlaceholderText"/>
                    <w:lang w:val="es-CO"/>
                  </w:rPr>
                  <w:t>Choose an item.</w:t>
                </w:r>
              </w:sdtContent>
            </w:sdt>
          </w:p>
        </w:tc>
      </w:tr>
      <w:tr w:rsidR="005F3B2E" w:rsidRPr="00131BB2" w14:paraId="37BEFDF1" w14:textId="77777777" w:rsidTr="00CD4625">
        <w:trPr>
          <w:trHeight w:val="526"/>
        </w:trPr>
        <w:tc>
          <w:tcPr>
            <w:tcW w:w="5000" w:type="pct"/>
          </w:tcPr>
          <w:p w14:paraId="618B4ABC" w14:textId="28C83691" w:rsidR="005F3B2E" w:rsidRPr="00131BB2" w:rsidRDefault="000B6C6D" w:rsidP="004631DE">
            <w:pPr>
              <w:jc w:val="left"/>
              <w:rPr>
                <w:bCs/>
                <w:lang w:val="es-CO"/>
              </w:rPr>
            </w:pPr>
            <w:r w:rsidRPr="00131BB2">
              <w:rPr>
                <w:b/>
                <w:lang w:val="es-CO"/>
              </w:rPr>
              <w:t>Análisis cualitativo</w:t>
            </w:r>
            <w:r w:rsidR="00F47E0B" w:rsidRPr="00131BB2">
              <w:rPr>
                <w:b/>
                <w:lang w:val="es-CO"/>
              </w:rPr>
              <w:br/>
            </w:r>
          </w:p>
        </w:tc>
      </w:tr>
      <w:tr w:rsidR="005F3B2E" w:rsidRPr="00131BB2" w14:paraId="558D95E6" w14:textId="77777777" w:rsidTr="00CD4625">
        <w:trPr>
          <w:trHeight w:val="526"/>
        </w:trPr>
        <w:tc>
          <w:tcPr>
            <w:tcW w:w="5000" w:type="pct"/>
          </w:tcPr>
          <w:p w14:paraId="20D9909D" w14:textId="0C1B109F" w:rsidR="005F3B2E" w:rsidRPr="00131BB2" w:rsidRDefault="000B6C6D" w:rsidP="004631DE">
            <w:pPr>
              <w:jc w:val="left"/>
              <w:rPr>
                <w:bCs/>
                <w:lang w:val="es-CO"/>
              </w:rPr>
            </w:pPr>
            <w:r w:rsidRPr="00131BB2">
              <w:rPr>
                <w:b/>
                <w:lang w:val="es-CO"/>
              </w:rPr>
              <w:t>Análisis de brechas</w:t>
            </w:r>
            <w:r w:rsidR="00F47E0B" w:rsidRPr="00131BB2">
              <w:rPr>
                <w:b/>
                <w:lang w:val="es-CO"/>
              </w:rPr>
              <w:br/>
            </w:r>
          </w:p>
        </w:tc>
      </w:tr>
      <w:tr w:rsidR="005F3B2E" w:rsidRPr="00131BB2" w14:paraId="596FE6FA" w14:textId="77777777" w:rsidTr="00CD4625">
        <w:trPr>
          <w:trHeight w:val="526"/>
        </w:trPr>
        <w:tc>
          <w:tcPr>
            <w:tcW w:w="5000" w:type="pct"/>
          </w:tcPr>
          <w:p w14:paraId="61C4E41C" w14:textId="4D752943" w:rsidR="005F3B2E" w:rsidRPr="00131BB2" w:rsidRDefault="000B6C6D" w:rsidP="004631DE">
            <w:pPr>
              <w:jc w:val="left"/>
              <w:rPr>
                <w:bCs/>
                <w:lang w:val="es-CO"/>
              </w:rPr>
            </w:pPr>
            <w:r w:rsidRPr="00131BB2">
              <w:rPr>
                <w:b/>
                <w:lang w:val="es-CO"/>
              </w:rPr>
              <w:t>Recomendaciones</w:t>
            </w:r>
            <w:r w:rsidR="00F47E0B" w:rsidRPr="00131BB2">
              <w:rPr>
                <w:b/>
                <w:lang w:val="es-CO"/>
              </w:rPr>
              <w:br/>
            </w:r>
          </w:p>
        </w:tc>
      </w:tr>
    </w:tbl>
    <w:p w14:paraId="59489701" w14:textId="3ABA47CD" w:rsidR="008D34AE" w:rsidRPr="00131BB2" w:rsidRDefault="008D34AE" w:rsidP="005D3198">
      <w:pPr>
        <w:rPr>
          <w:lang w:val="es-CO"/>
        </w:rPr>
      </w:pPr>
    </w:p>
    <w:p w14:paraId="17614DE1" w14:textId="5F98830A" w:rsidR="005F3B2E" w:rsidRPr="00131BB2" w:rsidRDefault="005F3B2E" w:rsidP="005F3B2E">
      <w:pPr>
        <w:rPr>
          <w:lang w:val="es-CO"/>
        </w:rPr>
      </w:pPr>
    </w:p>
    <w:p w14:paraId="78E7F7D0" w14:textId="77777777" w:rsidR="005F3B2E" w:rsidRPr="00131BB2" w:rsidRDefault="005F3B2E" w:rsidP="005F3B2E">
      <w:pPr>
        <w:rPr>
          <w:lang w:val="es-CO"/>
        </w:rPr>
      </w:pPr>
    </w:p>
    <w:p w14:paraId="6D40D6A3" w14:textId="77777777" w:rsidR="005775AF" w:rsidRPr="00131BB2" w:rsidRDefault="005775AF">
      <w:pPr>
        <w:jc w:val="left"/>
        <w:rPr>
          <w:rFonts w:eastAsiaTheme="majorEastAsia" w:cstheme="majorBidi"/>
          <w:bCs/>
          <w:sz w:val="40"/>
          <w:szCs w:val="36"/>
          <w:lang w:val="es-CO"/>
        </w:rPr>
      </w:pPr>
      <w:r w:rsidRPr="00131BB2">
        <w:rPr>
          <w:lang w:val="es-CO"/>
        </w:rPr>
        <w:br w:type="page"/>
      </w:r>
    </w:p>
    <w:p w14:paraId="42FD0657" w14:textId="77777777" w:rsidR="005775AF" w:rsidRPr="00131BB2" w:rsidRDefault="005775AF" w:rsidP="005F3B2E">
      <w:pPr>
        <w:pStyle w:val="Heading1"/>
        <w:rPr>
          <w:lang w:val="es-CO"/>
        </w:rPr>
        <w:sectPr w:rsidR="005775AF" w:rsidRPr="00131BB2" w:rsidSect="003A3E6F">
          <w:headerReference w:type="default" r:id="rId31"/>
          <w:footerReference w:type="even" r:id="rId32"/>
          <w:footerReference w:type="default" r:id="rId33"/>
          <w:headerReference w:type="first" r:id="rId34"/>
          <w:footerReference w:type="first" r:id="rId35"/>
          <w:pgSz w:w="11906" w:h="16838" w:code="9"/>
          <w:pgMar w:top="720" w:right="720" w:bottom="720" w:left="720" w:header="680" w:footer="720" w:gutter="0"/>
          <w:cols w:space="720"/>
          <w:titlePg/>
          <w:docGrid w:linePitch="299"/>
        </w:sectPr>
      </w:pPr>
    </w:p>
    <w:p w14:paraId="0DAE129C" w14:textId="7AF06EF1" w:rsidR="00F418D9" w:rsidRPr="00131BB2" w:rsidRDefault="00F418D9" w:rsidP="00F418D9">
      <w:pPr>
        <w:pStyle w:val="Heading1"/>
        <w:rPr>
          <w:lang w:val="es-CO"/>
        </w:rPr>
      </w:pPr>
      <w:bookmarkStart w:id="16" w:name="_Toc191029207"/>
      <w:r w:rsidRPr="00131BB2">
        <w:rPr>
          <w:lang w:val="es-CO"/>
        </w:rPr>
        <w:lastRenderedPageBreak/>
        <w:t xml:space="preserve">Pilar IV. </w:t>
      </w:r>
      <w:r w:rsidR="00A64F16" w:rsidRPr="00131BB2">
        <w:rPr>
          <w:lang w:val="es-CO"/>
        </w:rPr>
        <w:t>Rendición de cuentas, integridad y transparencia del Sistema de contratación pública</w:t>
      </w:r>
      <w:bookmarkEnd w:id="16"/>
    </w:p>
    <w:p w14:paraId="03AD3CA7" w14:textId="6B30CE3F" w:rsidR="008D34AE" w:rsidRPr="00131BB2" w:rsidRDefault="000B6C6D" w:rsidP="005D3198">
      <w:pPr>
        <w:pStyle w:val="Heading2"/>
        <w:rPr>
          <w:lang w:val="es-CO"/>
        </w:rPr>
      </w:pPr>
      <w:bookmarkStart w:id="17" w:name="_Toc191029208"/>
      <w:r w:rsidRPr="00131BB2">
        <w:rPr>
          <w:lang w:val="es-CO"/>
        </w:rPr>
        <w:t>Indicador</w:t>
      </w:r>
      <w:r w:rsidR="005F3B2E" w:rsidRPr="00131BB2">
        <w:rPr>
          <w:lang w:val="es-CO"/>
        </w:rPr>
        <w:t xml:space="preserve"> 11. </w:t>
      </w:r>
      <w:r w:rsidR="00A64F16" w:rsidRPr="00131BB2">
        <w:rPr>
          <w:lang w:val="es-CO"/>
        </w:rPr>
        <w:t>La transparencia y el compromiso de la sociedad civil fomentan la integridad en la contratación pública</w:t>
      </w:r>
      <w:r w:rsidR="00EC4DFD">
        <w:rPr>
          <w:lang w:val="es-CO"/>
        </w:rPr>
        <w:t>.</w:t>
      </w:r>
      <w:bookmarkEnd w:id="17"/>
    </w:p>
    <w:tbl>
      <w:tblPr>
        <w:tblStyle w:val="GridTable1Light-Accent3"/>
        <w:tblW w:w="4799" w:type="pct"/>
        <w:tblInd w:w="421" w:type="dxa"/>
        <w:tblLook w:val="0000" w:firstRow="0" w:lastRow="0" w:firstColumn="0" w:lastColumn="0" w:noHBand="0" w:noVBand="0"/>
      </w:tblPr>
      <w:tblGrid>
        <w:gridCol w:w="10036"/>
      </w:tblGrid>
      <w:tr w:rsidR="008D34AE" w:rsidRPr="002954F6" w14:paraId="5359036D" w14:textId="77777777" w:rsidTr="007E6DFA">
        <w:trPr>
          <w:trHeight w:val="527"/>
        </w:trPr>
        <w:tc>
          <w:tcPr>
            <w:tcW w:w="5000" w:type="pct"/>
            <w:shd w:val="clear" w:color="auto" w:fill="CF9DC5" w:themeFill="accent4" w:themeFillTint="99"/>
          </w:tcPr>
          <w:p w14:paraId="3C377BC7" w14:textId="629541F8" w:rsidR="008D34AE" w:rsidRPr="00131BB2" w:rsidRDefault="000B6C6D" w:rsidP="008D34AE">
            <w:pPr>
              <w:jc w:val="center"/>
              <w:rPr>
                <w:b/>
                <w:lang w:val="es-CO"/>
              </w:rPr>
            </w:pPr>
            <w:r w:rsidRPr="00131BB2">
              <w:rPr>
                <w:b/>
                <w:lang w:val="es-CO"/>
              </w:rPr>
              <w:t>Subindicador</w:t>
            </w:r>
            <w:r w:rsidR="00467F71" w:rsidRPr="00131BB2">
              <w:rPr>
                <w:b/>
                <w:lang w:val="es-CO"/>
              </w:rPr>
              <w:t xml:space="preserve"> 11</w:t>
            </w:r>
            <w:r w:rsidR="008D34AE" w:rsidRPr="00131BB2">
              <w:rPr>
                <w:b/>
                <w:lang w:val="es-CO"/>
              </w:rPr>
              <w:t xml:space="preserve">(a) </w:t>
            </w:r>
          </w:p>
          <w:p w14:paraId="379467A5" w14:textId="28D9B84B" w:rsidR="008D34AE" w:rsidRPr="00131BB2" w:rsidRDefault="00A64F16" w:rsidP="008D34AE">
            <w:pPr>
              <w:tabs>
                <w:tab w:val="left" w:pos="8138"/>
              </w:tabs>
              <w:spacing w:line="0" w:lineRule="atLeast"/>
              <w:jc w:val="center"/>
              <w:rPr>
                <w:b/>
                <w:lang w:val="es-CO"/>
              </w:rPr>
            </w:pPr>
            <w:r w:rsidRPr="00131BB2">
              <w:rPr>
                <w:b/>
                <w:lang w:val="es-CO"/>
              </w:rPr>
              <w:t>Un entorno propicio para la consulta pública y el monitoreo</w:t>
            </w:r>
          </w:p>
        </w:tc>
      </w:tr>
      <w:tr w:rsidR="005F3B2E" w:rsidRPr="002954F6" w14:paraId="6B0D3000" w14:textId="77777777" w:rsidTr="007E6DFA">
        <w:trPr>
          <w:trHeight w:val="299"/>
        </w:trPr>
        <w:tc>
          <w:tcPr>
            <w:tcW w:w="5000" w:type="pct"/>
            <w:shd w:val="clear" w:color="auto" w:fill="EFDEEB" w:themeFill="accent4" w:themeFillTint="33"/>
          </w:tcPr>
          <w:p w14:paraId="77AD01CE" w14:textId="6FB1F03F" w:rsidR="005F3B2E" w:rsidRPr="00131BB2" w:rsidRDefault="000B6C6D" w:rsidP="008D34AE">
            <w:pPr>
              <w:rPr>
                <w:b/>
                <w:lang w:val="es-CO"/>
              </w:rPr>
            </w:pPr>
            <w:r w:rsidRPr="00131BB2">
              <w:rPr>
                <w:b/>
                <w:lang w:val="es-CO"/>
              </w:rPr>
              <w:t xml:space="preserve">Criterio de evaluación </w:t>
            </w:r>
            <w:r w:rsidR="00264356" w:rsidRPr="00131BB2">
              <w:rPr>
                <w:b/>
                <w:lang w:val="es-CO"/>
              </w:rPr>
              <w:t>11(a)(</w:t>
            </w:r>
            <w:r w:rsidR="005F3B2E" w:rsidRPr="00131BB2">
              <w:rPr>
                <w:b/>
                <w:lang w:val="es-CO"/>
              </w:rPr>
              <w:t>a):</w:t>
            </w:r>
          </w:p>
          <w:p w14:paraId="432B3140" w14:textId="6755D5B8" w:rsidR="005F3B2E" w:rsidRPr="00131BB2" w:rsidRDefault="00A64F16" w:rsidP="008D34AE">
            <w:pPr>
              <w:rPr>
                <w:lang w:val="es-CO"/>
              </w:rPr>
            </w:pPr>
            <w:r w:rsidRPr="00131BB2">
              <w:rPr>
                <w:lang w:val="es-CO"/>
              </w:rPr>
              <w:t>Cuando se formulan cambios para el sistema de contratación públicas, se sigue un proceso transparente de consulta</w:t>
            </w:r>
            <w:r w:rsidR="007301A9">
              <w:rPr>
                <w:lang w:val="es-CO"/>
              </w:rPr>
              <w:t xml:space="preserve"> con la sociedad civil</w:t>
            </w:r>
            <w:r w:rsidR="005F3B2E" w:rsidRPr="00131BB2">
              <w:rPr>
                <w:lang w:val="es-CO"/>
              </w:rPr>
              <w:t>.</w:t>
            </w:r>
          </w:p>
        </w:tc>
      </w:tr>
      <w:tr w:rsidR="005F3B2E" w:rsidRPr="00131BB2" w14:paraId="1AE143C0" w14:textId="77777777" w:rsidTr="007E6DFA">
        <w:trPr>
          <w:trHeight w:val="366"/>
        </w:trPr>
        <w:tc>
          <w:tcPr>
            <w:tcW w:w="5000" w:type="pct"/>
          </w:tcPr>
          <w:p w14:paraId="748484A2" w14:textId="7D6DA6A7" w:rsidR="005F3B2E" w:rsidRPr="00131BB2" w:rsidRDefault="00B651BD" w:rsidP="008D34AE">
            <w:pPr>
              <w:rPr>
                <w:lang w:val="es-CO"/>
              </w:rPr>
            </w:pPr>
            <w:r w:rsidRPr="00131BB2">
              <w:rPr>
                <w:b/>
                <w:lang w:val="es-CO"/>
              </w:rPr>
              <w:t>Conclusión</w:t>
            </w:r>
            <w:r w:rsidRPr="00131BB2">
              <w:rPr>
                <w:lang w:val="es-CO"/>
              </w:rPr>
              <w:t xml:space="preserve">: </w:t>
            </w:r>
            <w:sdt>
              <w:sdtPr>
                <w:rPr>
                  <w:lang w:val="es-CO"/>
                </w:rPr>
                <w:alias w:val="Conclusion"/>
                <w:tag w:val="Conclusion"/>
                <w:id w:val="1407268619"/>
                <w:placeholder>
                  <w:docPart w:val="D160D52EEC044FC0A93092F05E2C6BE2"/>
                </w:placeholder>
                <w:showingPlcHdr/>
                <w:dropDownList>
                  <w:listItem w:value="Choose an item."/>
                  <w:listItem w:displayText="Brecha de alto riesgo + bandera roja" w:value="Brecha de alto riesgo + bandera roja"/>
                  <w:listItem w:displayText="Brecha de alto riesgo" w:value="Brecha de alto riesgo"/>
                  <w:listItem w:displayText="Brecha de riesgo medio" w:value="Brecha de riesgo medio"/>
                  <w:listItem w:displayText="Brecha de bajo riesgo" w:value="Brecha de bajo riesgo"/>
                  <w:listItem w:displayText="Sin brecha" w:value="Sin brecha"/>
                </w:dropDownList>
              </w:sdtPr>
              <w:sdtEndPr/>
              <w:sdtContent>
                <w:r w:rsidR="00BF0FB0" w:rsidRPr="00131BB2">
                  <w:rPr>
                    <w:rStyle w:val="PlaceholderText"/>
                    <w:lang w:val="es-CO"/>
                  </w:rPr>
                  <w:t>Choose an item.</w:t>
                </w:r>
              </w:sdtContent>
            </w:sdt>
          </w:p>
        </w:tc>
      </w:tr>
      <w:tr w:rsidR="005F3B2E" w:rsidRPr="00131BB2" w14:paraId="2FE08183" w14:textId="77777777" w:rsidTr="007E6DFA">
        <w:trPr>
          <w:trHeight w:val="770"/>
        </w:trPr>
        <w:tc>
          <w:tcPr>
            <w:tcW w:w="5000" w:type="pct"/>
          </w:tcPr>
          <w:p w14:paraId="2DB9117C" w14:textId="1182128B" w:rsidR="005F3B2E" w:rsidRPr="00131BB2" w:rsidRDefault="000B6C6D" w:rsidP="004631DE">
            <w:pPr>
              <w:jc w:val="left"/>
              <w:rPr>
                <w:bCs/>
                <w:lang w:val="es-CO"/>
              </w:rPr>
            </w:pPr>
            <w:r w:rsidRPr="00131BB2">
              <w:rPr>
                <w:b/>
                <w:lang w:val="es-CO"/>
              </w:rPr>
              <w:t>Análisis cualitativo</w:t>
            </w:r>
            <w:r w:rsidR="00F47E0B" w:rsidRPr="00131BB2">
              <w:rPr>
                <w:b/>
                <w:lang w:val="es-CO"/>
              </w:rPr>
              <w:br/>
            </w:r>
          </w:p>
        </w:tc>
      </w:tr>
      <w:tr w:rsidR="005F3B2E" w:rsidRPr="00131BB2" w14:paraId="7BD17B0B" w14:textId="77777777" w:rsidTr="007E6DFA">
        <w:trPr>
          <w:trHeight w:val="856"/>
        </w:trPr>
        <w:tc>
          <w:tcPr>
            <w:tcW w:w="5000" w:type="pct"/>
          </w:tcPr>
          <w:p w14:paraId="2D74FB17" w14:textId="2D9032DD" w:rsidR="005F3B2E" w:rsidRPr="00131BB2" w:rsidRDefault="000B6C6D" w:rsidP="004631DE">
            <w:pPr>
              <w:jc w:val="left"/>
              <w:rPr>
                <w:bCs/>
                <w:lang w:val="es-CO"/>
              </w:rPr>
            </w:pPr>
            <w:r w:rsidRPr="00131BB2">
              <w:rPr>
                <w:b/>
                <w:lang w:val="es-CO"/>
              </w:rPr>
              <w:t>Análisis de brechas</w:t>
            </w:r>
            <w:r w:rsidR="00F47E0B" w:rsidRPr="00131BB2">
              <w:rPr>
                <w:b/>
                <w:lang w:val="es-CO"/>
              </w:rPr>
              <w:br/>
            </w:r>
          </w:p>
        </w:tc>
      </w:tr>
      <w:tr w:rsidR="005F3B2E" w:rsidRPr="00131BB2" w14:paraId="4521132C" w14:textId="77777777" w:rsidTr="007E6DFA">
        <w:trPr>
          <w:trHeight w:val="526"/>
        </w:trPr>
        <w:tc>
          <w:tcPr>
            <w:tcW w:w="5000" w:type="pct"/>
          </w:tcPr>
          <w:p w14:paraId="3D035D5A" w14:textId="2DCC7614" w:rsidR="005F3B2E" w:rsidRPr="00131BB2" w:rsidRDefault="000B6C6D" w:rsidP="004631DE">
            <w:pPr>
              <w:jc w:val="left"/>
              <w:rPr>
                <w:bCs/>
                <w:lang w:val="es-CO"/>
              </w:rPr>
            </w:pPr>
            <w:r w:rsidRPr="00131BB2">
              <w:rPr>
                <w:b/>
                <w:lang w:val="es-CO"/>
              </w:rPr>
              <w:t>Recomendaciones</w:t>
            </w:r>
            <w:r w:rsidR="00F47E0B" w:rsidRPr="00131BB2">
              <w:rPr>
                <w:b/>
                <w:lang w:val="es-CO"/>
              </w:rPr>
              <w:br/>
            </w:r>
          </w:p>
        </w:tc>
      </w:tr>
      <w:tr w:rsidR="005F3B2E" w:rsidRPr="002954F6" w14:paraId="2C045CAA" w14:textId="77777777" w:rsidTr="007E6DFA">
        <w:trPr>
          <w:trHeight w:val="526"/>
        </w:trPr>
        <w:tc>
          <w:tcPr>
            <w:tcW w:w="5000" w:type="pct"/>
            <w:shd w:val="clear" w:color="auto" w:fill="EFDEEB" w:themeFill="accent4" w:themeFillTint="33"/>
          </w:tcPr>
          <w:p w14:paraId="31F3347B" w14:textId="413CAD0E" w:rsidR="005F3B2E" w:rsidRPr="00131BB2" w:rsidRDefault="000B6C6D" w:rsidP="008D34AE">
            <w:pPr>
              <w:rPr>
                <w:b/>
                <w:lang w:val="es-CO"/>
              </w:rPr>
            </w:pPr>
            <w:r w:rsidRPr="00131BB2">
              <w:rPr>
                <w:b/>
                <w:lang w:val="es-CO"/>
              </w:rPr>
              <w:t xml:space="preserve">Criterio de evaluación </w:t>
            </w:r>
            <w:r w:rsidR="00264356" w:rsidRPr="00131BB2">
              <w:rPr>
                <w:b/>
                <w:lang w:val="es-CO"/>
              </w:rPr>
              <w:t>11(a)(</w:t>
            </w:r>
            <w:r w:rsidR="005F3B2E" w:rsidRPr="00131BB2">
              <w:rPr>
                <w:b/>
                <w:lang w:val="es-CO"/>
              </w:rPr>
              <w:t>b):</w:t>
            </w:r>
          </w:p>
          <w:p w14:paraId="5A312FD1" w14:textId="30DB5398" w:rsidR="005F3B2E" w:rsidRPr="00131BB2" w:rsidRDefault="007301A9" w:rsidP="008D34AE">
            <w:pPr>
              <w:rPr>
                <w:lang w:val="es-CO"/>
              </w:rPr>
            </w:pPr>
            <w:r>
              <w:rPr>
                <w:lang w:val="es-CO"/>
              </w:rPr>
              <w:t>Se han establecido programas para mejorar las capacidades de la sociedad civil para comprender, monitorear la contratación pública.</w:t>
            </w:r>
          </w:p>
        </w:tc>
      </w:tr>
      <w:tr w:rsidR="00B651BD" w:rsidRPr="00131BB2" w14:paraId="7725B34E" w14:textId="77777777" w:rsidTr="00ED45EE">
        <w:trPr>
          <w:trHeight w:val="366"/>
        </w:trPr>
        <w:tc>
          <w:tcPr>
            <w:tcW w:w="5000" w:type="pct"/>
          </w:tcPr>
          <w:p w14:paraId="508AC7F4" w14:textId="2D6F3BA1" w:rsidR="00B651BD" w:rsidRPr="00131BB2" w:rsidRDefault="00B651BD" w:rsidP="00ED45EE">
            <w:pPr>
              <w:rPr>
                <w:lang w:val="es-CO"/>
              </w:rPr>
            </w:pPr>
            <w:r w:rsidRPr="00131BB2">
              <w:rPr>
                <w:b/>
                <w:lang w:val="es-CO"/>
              </w:rPr>
              <w:t>Conclusión</w:t>
            </w:r>
            <w:r w:rsidRPr="00131BB2">
              <w:rPr>
                <w:lang w:val="es-CO"/>
              </w:rPr>
              <w:t xml:space="preserve">: </w:t>
            </w:r>
            <w:sdt>
              <w:sdtPr>
                <w:rPr>
                  <w:lang w:val="es-CO"/>
                </w:rPr>
                <w:alias w:val="Conclusion"/>
                <w:tag w:val="Conclusion"/>
                <w:id w:val="-914078231"/>
                <w:placeholder>
                  <w:docPart w:val="0027BAD4CED84ECE8351C6EAAF32304A"/>
                </w:placeholder>
                <w:showingPlcHdr/>
                <w:dropDownList>
                  <w:listItem w:value="Choose an item."/>
                  <w:listItem w:displayText="Brecha de alto riesgo + bandera roja" w:value="Brecha de alto riesgo + bandera roja"/>
                  <w:listItem w:displayText="Brecha de alto riesgo" w:value="Brecha de alto riesgo"/>
                  <w:listItem w:displayText="Brecha de riesgo medio" w:value="Brecha de riesgo medio"/>
                  <w:listItem w:displayText="Brecha de bajo riesgo" w:value="Brecha de bajo riesgo"/>
                  <w:listItem w:displayText="Sin brecha" w:value="Sin brecha"/>
                </w:dropDownList>
              </w:sdtPr>
              <w:sdtEndPr/>
              <w:sdtContent>
                <w:r w:rsidR="00BF0FB0" w:rsidRPr="00131BB2">
                  <w:rPr>
                    <w:rStyle w:val="PlaceholderText"/>
                    <w:lang w:val="es-CO"/>
                  </w:rPr>
                  <w:t>Choose an item.</w:t>
                </w:r>
              </w:sdtContent>
            </w:sdt>
          </w:p>
        </w:tc>
      </w:tr>
      <w:tr w:rsidR="005F3B2E" w:rsidRPr="00131BB2" w14:paraId="7E750C10" w14:textId="77777777" w:rsidTr="007E6DFA">
        <w:trPr>
          <w:trHeight w:val="526"/>
        </w:trPr>
        <w:tc>
          <w:tcPr>
            <w:tcW w:w="5000" w:type="pct"/>
          </w:tcPr>
          <w:p w14:paraId="3899C706" w14:textId="6902C5E7" w:rsidR="005F3B2E" w:rsidRPr="00131BB2" w:rsidRDefault="000B6C6D" w:rsidP="004631DE">
            <w:pPr>
              <w:jc w:val="left"/>
              <w:rPr>
                <w:bCs/>
                <w:lang w:val="es-CO"/>
              </w:rPr>
            </w:pPr>
            <w:r w:rsidRPr="00131BB2">
              <w:rPr>
                <w:b/>
                <w:lang w:val="es-CO"/>
              </w:rPr>
              <w:t>Análisis cualitativo</w:t>
            </w:r>
            <w:r w:rsidR="00F47E0B" w:rsidRPr="00131BB2">
              <w:rPr>
                <w:b/>
                <w:lang w:val="es-CO"/>
              </w:rPr>
              <w:br/>
            </w:r>
          </w:p>
        </w:tc>
      </w:tr>
      <w:tr w:rsidR="005F3B2E" w:rsidRPr="00131BB2" w14:paraId="123CFE1A" w14:textId="77777777" w:rsidTr="007E6DFA">
        <w:trPr>
          <w:trHeight w:val="526"/>
        </w:trPr>
        <w:tc>
          <w:tcPr>
            <w:tcW w:w="5000" w:type="pct"/>
          </w:tcPr>
          <w:p w14:paraId="0A12E738" w14:textId="0BC23535" w:rsidR="005F3B2E" w:rsidRPr="00131BB2" w:rsidRDefault="000B6C6D" w:rsidP="004631DE">
            <w:pPr>
              <w:jc w:val="left"/>
              <w:rPr>
                <w:bCs/>
                <w:lang w:val="es-CO"/>
              </w:rPr>
            </w:pPr>
            <w:r w:rsidRPr="00131BB2">
              <w:rPr>
                <w:b/>
                <w:lang w:val="es-CO"/>
              </w:rPr>
              <w:t>Análisis de brechas</w:t>
            </w:r>
            <w:r w:rsidR="00F47E0B" w:rsidRPr="00131BB2">
              <w:rPr>
                <w:b/>
                <w:lang w:val="es-CO"/>
              </w:rPr>
              <w:br/>
            </w:r>
          </w:p>
        </w:tc>
      </w:tr>
      <w:tr w:rsidR="005F3B2E" w:rsidRPr="00131BB2" w14:paraId="36E09CEE" w14:textId="77777777" w:rsidTr="007E6DFA">
        <w:trPr>
          <w:trHeight w:val="526"/>
        </w:trPr>
        <w:tc>
          <w:tcPr>
            <w:tcW w:w="5000" w:type="pct"/>
          </w:tcPr>
          <w:p w14:paraId="442ABEA5" w14:textId="7BDE4120" w:rsidR="005F3B2E" w:rsidRPr="00131BB2" w:rsidRDefault="000B6C6D" w:rsidP="004631DE">
            <w:pPr>
              <w:jc w:val="left"/>
              <w:rPr>
                <w:bCs/>
                <w:lang w:val="es-CO"/>
              </w:rPr>
            </w:pPr>
            <w:r w:rsidRPr="00131BB2">
              <w:rPr>
                <w:b/>
                <w:lang w:val="es-CO"/>
              </w:rPr>
              <w:t>Recomendaciones</w:t>
            </w:r>
            <w:r w:rsidR="00F47E0B" w:rsidRPr="00131BB2">
              <w:rPr>
                <w:b/>
                <w:lang w:val="es-CO"/>
              </w:rPr>
              <w:br/>
            </w:r>
          </w:p>
        </w:tc>
      </w:tr>
      <w:tr w:rsidR="005F3B2E" w:rsidRPr="002954F6" w14:paraId="3EF4A8A1" w14:textId="77777777" w:rsidTr="007E6DFA">
        <w:trPr>
          <w:trHeight w:val="526"/>
        </w:trPr>
        <w:tc>
          <w:tcPr>
            <w:tcW w:w="5000" w:type="pct"/>
            <w:shd w:val="clear" w:color="auto" w:fill="EFDEEB" w:themeFill="accent4" w:themeFillTint="33"/>
          </w:tcPr>
          <w:p w14:paraId="797B524F" w14:textId="1D4F2646" w:rsidR="005F3B2E" w:rsidRPr="00131BB2" w:rsidRDefault="000B6C6D" w:rsidP="008D34AE">
            <w:pPr>
              <w:rPr>
                <w:b/>
                <w:lang w:val="es-CO"/>
              </w:rPr>
            </w:pPr>
            <w:r w:rsidRPr="00131BB2">
              <w:rPr>
                <w:b/>
                <w:lang w:val="es-CO"/>
              </w:rPr>
              <w:t xml:space="preserve">Criterio de evaluación </w:t>
            </w:r>
            <w:r w:rsidR="00264356" w:rsidRPr="00131BB2">
              <w:rPr>
                <w:b/>
                <w:lang w:val="es-CO"/>
              </w:rPr>
              <w:t>11(a)(</w:t>
            </w:r>
            <w:r w:rsidR="005F3B2E" w:rsidRPr="00131BB2">
              <w:rPr>
                <w:b/>
                <w:lang w:val="es-CO"/>
              </w:rPr>
              <w:t>c):</w:t>
            </w:r>
          </w:p>
          <w:p w14:paraId="0B11A507" w14:textId="5C23F74B" w:rsidR="005F3B2E" w:rsidRPr="00131BB2" w:rsidRDefault="00A64F16" w:rsidP="008D34AE">
            <w:pPr>
              <w:rPr>
                <w:b/>
                <w:lang w:val="es-CO"/>
              </w:rPr>
            </w:pPr>
            <w:r w:rsidRPr="00131BB2">
              <w:rPr>
                <w:lang w:val="es-CO"/>
              </w:rPr>
              <w:t>Existe amplia evidencia de que el gobierno toma en consideración los aportes, comentarios y retroalimentación que recibe de parte de la sociedad civil</w:t>
            </w:r>
            <w:r w:rsidR="005F3B2E" w:rsidRPr="00131BB2">
              <w:rPr>
                <w:lang w:val="es-CO"/>
              </w:rPr>
              <w:t>.</w:t>
            </w:r>
          </w:p>
        </w:tc>
      </w:tr>
      <w:tr w:rsidR="00B651BD" w:rsidRPr="00131BB2" w14:paraId="3DCCA40D" w14:textId="77777777" w:rsidTr="00ED45EE">
        <w:trPr>
          <w:trHeight w:val="366"/>
        </w:trPr>
        <w:tc>
          <w:tcPr>
            <w:tcW w:w="5000" w:type="pct"/>
          </w:tcPr>
          <w:p w14:paraId="2A69F444" w14:textId="1940AD41" w:rsidR="00B651BD" w:rsidRPr="00131BB2" w:rsidRDefault="00B651BD" w:rsidP="00ED45EE">
            <w:pPr>
              <w:rPr>
                <w:lang w:val="es-CO"/>
              </w:rPr>
            </w:pPr>
            <w:r w:rsidRPr="00131BB2">
              <w:rPr>
                <w:b/>
                <w:lang w:val="es-CO"/>
              </w:rPr>
              <w:t>Conclusión</w:t>
            </w:r>
            <w:r w:rsidRPr="00131BB2">
              <w:rPr>
                <w:lang w:val="es-CO"/>
              </w:rPr>
              <w:t xml:space="preserve">: </w:t>
            </w:r>
            <w:sdt>
              <w:sdtPr>
                <w:rPr>
                  <w:lang w:val="es-CO"/>
                </w:rPr>
                <w:alias w:val="Conclusion"/>
                <w:tag w:val="Conclusion"/>
                <w:id w:val="55285644"/>
                <w:placeholder>
                  <w:docPart w:val="F2556791C9D6421C8EC23FF1DAE3E962"/>
                </w:placeholder>
                <w:showingPlcHdr/>
                <w:dropDownList>
                  <w:listItem w:value="Choose an item."/>
                  <w:listItem w:displayText="Brecha de alto riesgo + bandera roja" w:value="Brecha de alto riesgo + bandera roja"/>
                  <w:listItem w:displayText="Brecha de alto riesgo" w:value="Brecha de alto riesgo"/>
                  <w:listItem w:displayText="Brecha de riesgo medio" w:value="Brecha de riesgo medio"/>
                  <w:listItem w:displayText="Brecha de bajo riesgo" w:value="Brecha de bajo riesgo"/>
                  <w:listItem w:displayText="Sin brecha" w:value="Sin brecha"/>
                </w:dropDownList>
              </w:sdtPr>
              <w:sdtEndPr/>
              <w:sdtContent>
                <w:r w:rsidR="00BF0FB0" w:rsidRPr="00131BB2">
                  <w:rPr>
                    <w:rStyle w:val="PlaceholderText"/>
                    <w:lang w:val="es-CO"/>
                  </w:rPr>
                  <w:t>Choose an item.</w:t>
                </w:r>
              </w:sdtContent>
            </w:sdt>
          </w:p>
        </w:tc>
      </w:tr>
      <w:tr w:rsidR="005F3B2E" w:rsidRPr="00131BB2" w14:paraId="07221E3E" w14:textId="77777777" w:rsidTr="007E6DFA">
        <w:trPr>
          <w:trHeight w:val="526"/>
        </w:trPr>
        <w:tc>
          <w:tcPr>
            <w:tcW w:w="5000" w:type="pct"/>
          </w:tcPr>
          <w:p w14:paraId="7BAF1769" w14:textId="5652C635" w:rsidR="005F3B2E" w:rsidRPr="00131BB2" w:rsidRDefault="000B6C6D" w:rsidP="004631DE">
            <w:pPr>
              <w:jc w:val="left"/>
              <w:rPr>
                <w:bCs/>
                <w:lang w:val="es-CO"/>
              </w:rPr>
            </w:pPr>
            <w:r w:rsidRPr="00131BB2">
              <w:rPr>
                <w:b/>
                <w:lang w:val="es-CO"/>
              </w:rPr>
              <w:t>Análisis cualitativo</w:t>
            </w:r>
            <w:r w:rsidR="00F47E0B" w:rsidRPr="00131BB2">
              <w:rPr>
                <w:b/>
                <w:lang w:val="es-CO"/>
              </w:rPr>
              <w:br/>
            </w:r>
          </w:p>
        </w:tc>
      </w:tr>
      <w:tr w:rsidR="005F3B2E" w:rsidRPr="00131BB2" w14:paraId="2237F121" w14:textId="77777777" w:rsidTr="007E6DFA">
        <w:trPr>
          <w:trHeight w:val="526"/>
        </w:trPr>
        <w:tc>
          <w:tcPr>
            <w:tcW w:w="5000" w:type="pct"/>
          </w:tcPr>
          <w:p w14:paraId="03EFD12A" w14:textId="55494E0B" w:rsidR="005F3B2E" w:rsidRPr="00131BB2" w:rsidRDefault="000B6C6D" w:rsidP="004631DE">
            <w:pPr>
              <w:jc w:val="left"/>
              <w:rPr>
                <w:bCs/>
                <w:lang w:val="es-CO"/>
              </w:rPr>
            </w:pPr>
            <w:r w:rsidRPr="00131BB2">
              <w:rPr>
                <w:b/>
                <w:lang w:val="es-CO"/>
              </w:rPr>
              <w:t>Análisis de brechas</w:t>
            </w:r>
            <w:r w:rsidR="00F47E0B" w:rsidRPr="00131BB2">
              <w:rPr>
                <w:b/>
                <w:lang w:val="es-CO"/>
              </w:rPr>
              <w:br/>
            </w:r>
          </w:p>
        </w:tc>
      </w:tr>
      <w:tr w:rsidR="005F3B2E" w:rsidRPr="00131BB2" w14:paraId="3ADA44DF" w14:textId="77777777" w:rsidTr="007E6DFA">
        <w:trPr>
          <w:trHeight w:val="526"/>
        </w:trPr>
        <w:tc>
          <w:tcPr>
            <w:tcW w:w="5000" w:type="pct"/>
          </w:tcPr>
          <w:p w14:paraId="0DD8379D" w14:textId="54823ADD" w:rsidR="005F3B2E" w:rsidRPr="00131BB2" w:rsidRDefault="000B6C6D" w:rsidP="004631DE">
            <w:pPr>
              <w:jc w:val="left"/>
              <w:rPr>
                <w:bCs/>
                <w:lang w:val="es-CO"/>
              </w:rPr>
            </w:pPr>
            <w:r w:rsidRPr="00131BB2">
              <w:rPr>
                <w:b/>
                <w:lang w:val="es-CO"/>
              </w:rPr>
              <w:t>Recomendaciones</w:t>
            </w:r>
            <w:r w:rsidR="00F47E0B" w:rsidRPr="00131BB2">
              <w:rPr>
                <w:b/>
                <w:lang w:val="es-CO"/>
              </w:rPr>
              <w:br/>
            </w:r>
          </w:p>
        </w:tc>
      </w:tr>
    </w:tbl>
    <w:p w14:paraId="20E7DE76" w14:textId="77777777" w:rsidR="00736B35" w:rsidRPr="00131BB2" w:rsidRDefault="00736B35">
      <w:pPr>
        <w:rPr>
          <w:lang w:val="es-CO"/>
        </w:rPr>
      </w:pPr>
    </w:p>
    <w:tbl>
      <w:tblPr>
        <w:tblStyle w:val="GridTable1Light-Accent3"/>
        <w:tblW w:w="4799" w:type="pct"/>
        <w:tblInd w:w="421" w:type="dxa"/>
        <w:tblLook w:val="0000" w:firstRow="0" w:lastRow="0" w:firstColumn="0" w:lastColumn="0" w:noHBand="0" w:noVBand="0"/>
      </w:tblPr>
      <w:tblGrid>
        <w:gridCol w:w="10036"/>
      </w:tblGrid>
      <w:tr w:rsidR="008D34AE" w:rsidRPr="00131BB2" w14:paraId="5953D8BA" w14:textId="77777777" w:rsidTr="007E6DFA">
        <w:trPr>
          <w:trHeight w:val="527"/>
        </w:trPr>
        <w:tc>
          <w:tcPr>
            <w:tcW w:w="5000" w:type="pct"/>
            <w:shd w:val="clear" w:color="auto" w:fill="CF9DC5" w:themeFill="accent4" w:themeFillTint="99"/>
          </w:tcPr>
          <w:p w14:paraId="6290F9C0" w14:textId="6BC5E957" w:rsidR="008D34AE" w:rsidRPr="00131BB2" w:rsidRDefault="000B6C6D" w:rsidP="008D34AE">
            <w:pPr>
              <w:jc w:val="center"/>
              <w:rPr>
                <w:b/>
                <w:lang w:val="es-CO"/>
              </w:rPr>
            </w:pPr>
            <w:r w:rsidRPr="00131BB2">
              <w:rPr>
                <w:b/>
                <w:lang w:val="es-CO"/>
              </w:rPr>
              <w:t>Subindicador</w:t>
            </w:r>
            <w:r w:rsidR="008D34AE" w:rsidRPr="00131BB2">
              <w:rPr>
                <w:b/>
                <w:lang w:val="es-CO"/>
              </w:rPr>
              <w:t xml:space="preserve"> </w:t>
            </w:r>
            <w:r w:rsidR="00467F71" w:rsidRPr="00131BB2">
              <w:rPr>
                <w:b/>
                <w:lang w:val="es-CO"/>
              </w:rPr>
              <w:t>11</w:t>
            </w:r>
            <w:r w:rsidR="008D34AE" w:rsidRPr="00131BB2">
              <w:rPr>
                <w:b/>
                <w:lang w:val="es-CO"/>
              </w:rPr>
              <w:t xml:space="preserve">(b) </w:t>
            </w:r>
          </w:p>
          <w:p w14:paraId="6ECA1350" w14:textId="5ECCB908" w:rsidR="008D34AE" w:rsidRPr="00131BB2" w:rsidRDefault="00EC4DFD" w:rsidP="008D34AE">
            <w:pPr>
              <w:tabs>
                <w:tab w:val="left" w:pos="1217"/>
              </w:tabs>
              <w:spacing w:line="0" w:lineRule="atLeast"/>
              <w:jc w:val="center"/>
              <w:rPr>
                <w:b/>
                <w:lang w:val="es-CO"/>
              </w:rPr>
            </w:pPr>
            <w:r w:rsidRPr="00EC4DFD">
              <w:rPr>
                <w:b/>
                <w:lang w:val="es-CO"/>
              </w:rPr>
              <w:t>Acceso adecuado y oportuno a la información por parte del público</w:t>
            </w:r>
          </w:p>
        </w:tc>
      </w:tr>
      <w:tr w:rsidR="005F3B2E" w:rsidRPr="007301A9" w14:paraId="676C244D" w14:textId="77777777" w:rsidTr="007E6DFA">
        <w:trPr>
          <w:trHeight w:val="299"/>
        </w:trPr>
        <w:tc>
          <w:tcPr>
            <w:tcW w:w="5000" w:type="pct"/>
            <w:shd w:val="clear" w:color="auto" w:fill="EFDEEB" w:themeFill="accent4" w:themeFillTint="33"/>
          </w:tcPr>
          <w:p w14:paraId="7C50FE33" w14:textId="360DE8EA" w:rsidR="005F3B2E" w:rsidRPr="00131BB2" w:rsidRDefault="000B6C6D" w:rsidP="008D34AE">
            <w:pPr>
              <w:rPr>
                <w:b/>
                <w:lang w:val="es-CO"/>
              </w:rPr>
            </w:pPr>
            <w:r w:rsidRPr="00131BB2">
              <w:rPr>
                <w:b/>
                <w:lang w:val="es-CO"/>
              </w:rPr>
              <w:t xml:space="preserve">Criterio de evaluación </w:t>
            </w:r>
            <w:r w:rsidR="005F3B2E" w:rsidRPr="00131BB2">
              <w:rPr>
                <w:b/>
                <w:lang w:val="es-CO"/>
              </w:rPr>
              <w:t>11</w:t>
            </w:r>
            <w:r w:rsidR="00264356" w:rsidRPr="00131BB2">
              <w:rPr>
                <w:b/>
                <w:lang w:val="es-CO"/>
              </w:rPr>
              <w:t>(b)</w:t>
            </w:r>
            <w:r w:rsidR="005F3B2E" w:rsidRPr="00131BB2">
              <w:rPr>
                <w:b/>
                <w:lang w:val="es-CO"/>
              </w:rPr>
              <w:t>(a):</w:t>
            </w:r>
          </w:p>
          <w:p w14:paraId="4A34D214" w14:textId="287D4DBF" w:rsidR="005F3B2E" w:rsidRPr="00131BB2" w:rsidRDefault="00A64F16" w:rsidP="008D34AE">
            <w:pPr>
              <w:rPr>
                <w:lang w:val="es-CO"/>
              </w:rPr>
            </w:pPr>
            <w:r w:rsidRPr="00131BB2">
              <w:rPr>
                <w:lang w:val="es-CO"/>
              </w:rPr>
              <w:t xml:space="preserve">Los requisitos en combinación con las prácticas existentes aseguran que todas las partes interesadas tengan </w:t>
            </w:r>
            <w:r w:rsidR="007301A9">
              <w:rPr>
                <w:lang w:val="es-CO"/>
              </w:rPr>
              <w:t>un acceso adecuado y oportuno a la información</w:t>
            </w:r>
            <w:r w:rsidRPr="00131BB2">
              <w:rPr>
                <w:lang w:val="es-CO"/>
              </w:rPr>
              <w:t xml:space="preserve"> como requisito previo para una participación </w:t>
            </w:r>
            <w:r w:rsidR="007301A9">
              <w:rPr>
                <w:lang w:val="es-CO"/>
              </w:rPr>
              <w:t>efectiva.</w:t>
            </w:r>
          </w:p>
        </w:tc>
      </w:tr>
      <w:tr w:rsidR="00B651BD" w:rsidRPr="00131BB2" w14:paraId="6601C688" w14:textId="77777777" w:rsidTr="00ED45EE">
        <w:trPr>
          <w:trHeight w:val="366"/>
        </w:trPr>
        <w:tc>
          <w:tcPr>
            <w:tcW w:w="5000" w:type="pct"/>
          </w:tcPr>
          <w:p w14:paraId="171D9C4C" w14:textId="5FDECE37" w:rsidR="00B651BD" w:rsidRPr="00131BB2" w:rsidRDefault="00B651BD" w:rsidP="00ED45EE">
            <w:pPr>
              <w:rPr>
                <w:lang w:val="es-CO"/>
              </w:rPr>
            </w:pPr>
            <w:r w:rsidRPr="00131BB2">
              <w:rPr>
                <w:b/>
                <w:lang w:val="es-CO"/>
              </w:rPr>
              <w:t>Conclusión</w:t>
            </w:r>
            <w:r w:rsidRPr="00131BB2">
              <w:rPr>
                <w:lang w:val="es-CO"/>
              </w:rPr>
              <w:t xml:space="preserve">: </w:t>
            </w:r>
            <w:sdt>
              <w:sdtPr>
                <w:rPr>
                  <w:lang w:val="es-CO"/>
                </w:rPr>
                <w:alias w:val="Conclusion"/>
                <w:tag w:val="Conclusion"/>
                <w:id w:val="1268354505"/>
                <w:placeholder>
                  <w:docPart w:val="B7E5F520CB904D058E365EF43EDF6555"/>
                </w:placeholder>
                <w:showingPlcHdr/>
                <w:dropDownList>
                  <w:listItem w:value="Choose an item."/>
                  <w:listItem w:displayText="Brecha de alto riesgo + bandera roja" w:value="Brecha de alto riesgo + bandera roja"/>
                  <w:listItem w:displayText="Brecha de alto riesgo" w:value="Brecha de alto riesgo"/>
                  <w:listItem w:displayText="Brecha de riesgo medio" w:value="Brecha de riesgo medio"/>
                  <w:listItem w:displayText="Brecha de bajo riesgo" w:value="Brecha de bajo riesgo"/>
                  <w:listItem w:displayText="Sin brecha" w:value="Sin brecha"/>
                </w:dropDownList>
              </w:sdtPr>
              <w:sdtEndPr/>
              <w:sdtContent>
                <w:r w:rsidR="00BF0FB0" w:rsidRPr="00131BB2">
                  <w:rPr>
                    <w:rStyle w:val="PlaceholderText"/>
                    <w:lang w:val="es-CO"/>
                  </w:rPr>
                  <w:t>Choose an item.</w:t>
                </w:r>
              </w:sdtContent>
            </w:sdt>
          </w:p>
        </w:tc>
      </w:tr>
      <w:tr w:rsidR="005F3B2E" w:rsidRPr="00131BB2" w14:paraId="0081E8E0" w14:textId="77777777" w:rsidTr="007E6DFA">
        <w:trPr>
          <w:trHeight w:val="770"/>
        </w:trPr>
        <w:tc>
          <w:tcPr>
            <w:tcW w:w="5000" w:type="pct"/>
          </w:tcPr>
          <w:p w14:paraId="1269D0F4" w14:textId="4D4A5C2B" w:rsidR="005F3B2E" w:rsidRPr="00131BB2" w:rsidRDefault="000B6C6D" w:rsidP="004631DE">
            <w:pPr>
              <w:jc w:val="left"/>
              <w:rPr>
                <w:bCs/>
                <w:lang w:val="es-CO"/>
              </w:rPr>
            </w:pPr>
            <w:r w:rsidRPr="00131BB2">
              <w:rPr>
                <w:b/>
                <w:lang w:val="es-CO"/>
              </w:rPr>
              <w:t>Análisis cualitativo</w:t>
            </w:r>
            <w:r w:rsidR="00F47E0B" w:rsidRPr="00131BB2">
              <w:rPr>
                <w:b/>
                <w:lang w:val="es-CO"/>
              </w:rPr>
              <w:br/>
            </w:r>
          </w:p>
        </w:tc>
      </w:tr>
      <w:tr w:rsidR="005F3B2E" w:rsidRPr="00131BB2" w14:paraId="6F485607" w14:textId="77777777" w:rsidTr="007E6DFA">
        <w:trPr>
          <w:trHeight w:val="856"/>
        </w:trPr>
        <w:tc>
          <w:tcPr>
            <w:tcW w:w="5000" w:type="pct"/>
          </w:tcPr>
          <w:p w14:paraId="6D97B003" w14:textId="16453E23" w:rsidR="005F3B2E" w:rsidRPr="00131BB2" w:rsidRDefault="000B6C6D" w:rsidP="004631DE">
            <w:pPr>
              <w:jc w:val="left"/>
              <w:rPr>
                <w:bCs/>
                <w:lang w:val="es-CO"/>
              </w:rPr>
            </w:pPr>
            <w:r w:rsidRPr="00131BB2">
              <w:rPr>
                <w:b/>
                <w:lang w:val="es-CO"/>
              </w:rPr>
              <w:lastRenderedPageBreak/>
              <w:t>Análisis de brechas</w:t>
            </w:r>
            <w:r w:rsidR="00F47E0B" w:rsidRPr="00131BB2">
              <w:rPr>
                <w:b/>
                <w:lang w:val="es-CO"/>
              </w:rPr>
              <w:br/>
            </w:r>
          </w:p>
        </w:tc>
      </w:tr>
      <w:tr w:rsidR="005F3B2E" w:rsidRPr="00131BB2" w14:paraId="7FC703D3" w14:textId="77777777" w:rsidTr="007E6DFA">
        <w:trPr>
          <w:trHeight w:val="526"/>
        </w:trPr>
        <w:tc>
          <w:tcPr>
            <w:tcW w:w="5000" w:type="pct"/>
          </w:tcPr>
          <w:p w14:paraId="74446AED" w14:textId="2510D73F" w:rsidR="005F3B2E" w:rsidRPr="00131BB2" w:rsidRDefault="000B6C6D" w:rsidP="004631DE">
            <w:pPr>
              <w:jc w:val="left"/>
              <w:rPr>
                <w:bCs/>
                <w:lang w:val="es-CO"/>
              </w:rPr>
            </w:pPr>
            <w:r w:rsidRPr="00131BB2">
              <w:rPr>
                <w:b/>
                <w:lang w:val="es-CO"/>
              </w:rPr>
              <w:t>Recomendaciones</w:t>
            </w:r>
            <w:r w:rsidR="00F47E0B" w:rsidRPr="00131BB2">
              <w:rPr>
                <w:b/>
                <w:lang w:val="es-CO"/>
              </w:rPr>
              <w:br/>
            </w:r>
          </w:p>
        </w:tc>
      </w:tr>
      <w:tr w:rsidR="00467F71" w:rsidRPr="002954F6" w14:paraId="7ED75A3E" w14:textId="77777777" w:rsidTr="007E6DFA">
        <w:trPr>
          <w:trHeight w:val="527"/>
        </w:trPr>
        <w:tc>
          <w:tcPr>
            <w:tcW w:w="5000" w:type="pct"/>
            <w:shd w:val="clear" w:color="auto" w:fill="CF9DC5" w:themeFill="accent4" w:themeFillTint="99"/>
          </w:tcPr>
          <w:p w14:paraId="40F66C76" w14:textId="69939B15" w:rsidR="00467F71" w:rsidRPr="00131BB2" w:rsidRDefault="000B6C6D" w:rsidP="00467F71">
            <w:pPr>
              <w:jc w:val="center"/>
              <w:rPr>
                <w:b/>
                <w:lang w:val="es-CO"/>
              </w:rPr>
            </w:pPr>
            <w:r w:rsidRPr="00131BB2">
              <w:rPr>
                <w:b/>
                <w:lang w:val="es-CO"/>
              </w:rPr>
              <w:t>Subindicador</w:t>
            </w:r>
            <w:r w:rsidR="00467F71" w:rsidRPr="00131BB2">
              <w:rPr>
                <w:b/>
                <w:lang w:val="es-CO"/>
              </w:rPr>
              <w:t xml:space="preserve"> 11(c) </w:t>
            </w:r>
          </w:p>
          <w:p w14:paraId="48ABB8A4" w14:textId="59A8ED41" w:rsidR="00467F71" w:rsidRPr="00131BB2" w:rsidRDefault="00EC4DFD" w:rsidP="00467F71">
            <w:pPr>
              <w:tabs>
                <w:tab w:val="left" w:pos="1217"/>
              </w:tabs>
              <w:spacing w:line="0" w:lineRule="atLeast"/>
              <w:jc w:val="center"/>
              <w:rPr>
                <w:b/>
                <w:lang w:val="es-CO"/>
              </w:rPr>
            </w:pPr>
            <w:r w:rsidRPr="00EC4DFD">
              <w:rPr>
                <w:b/>
                <w:lang w:val="es-CO"/>
              </w:rPr>
              <w:t>Participación directa de la sociedad civil</w:t>
            </w:r>
          </w:p>
        </w:tc>
      </w:tr>
      <w:tr w:rsidR="005F3B2E" w:rsidRPr="002954F6" w14:paraId="23ED45E4" w14:textId="77777777" w:rsidTr="007E6DFA">
        <w:trPr>
          <w:trHeight w:val="299"/>
        </w:trPr>
        <w:tc>
          <w:tcPr>
            <w:tcW w:w="5000" w:type="pct"/>
            <w:shd w:val="clear" w:color="auto" w:fill="EFDEEB" w:themeFill="accent4" w:themeFillTint="33"/>
          </w:tcPr>
          <w:p w14:paraId="5226E54D" w14:textId="4A83AA96" w:rsidR="005F3B2E" w:rsidRPr="00131BB2" w:rsidRDefault="000B6C6D" w:rsidP="00467F71">
            <w:pPr>
              <w:rPr>
                <w:b/>
                <w:lang w:val="es-CO"/>
              </w:rPr>
            </w:pPr>
            <w:r w:rsidRPr="00131BB2">
              <w:rPr>
                <w:b/>
                <w:lang w:val="es-CO"/>
              </w:rPr>
              <w:t xml:space="preserve">Criterio de evaluación </w:t>
            </w:r>
            <w:r w:rsidR="005F3B2E" w:rsidRPr="00131BB2">
              <w:rPr>
                <w:b/>
                <w:lang w:val="es-CO"/>
              </w:rPr>
              <w:t>11</w:t>
            </w:r>
            <w:r w:rsidR="00264356" w:rsidRPr="00131BB2">
              <w:rPr>
                <w:b/>
                <w:lang w:val="es-CO"/>
              </w:rPr>
              <w:t>(c)</w:t>
            </w:r>
            <w:r w:rsidR="005F3B2E" w:rsidRPr="00131BB2">
              <w:rPr>
                <w:b/>
                <w:lang w:val="es-CO"/>
              </w:rPr>
              <w:t>(a):</w:t>
            </w:r>
          </w:p>
          <w:p w14:paraId="41D851BF" w14:textId="77777777" w:rsidR="00A64F16" w:rsidRPr="00131BB2" w:rsidRDefault="00A64F16" w:rsidP="00A64F16">
            <w:pPr>
              <w:rPr>
                <w:lang w:val="es-CO"/>
              </w:rPr>
            </w:pPr>
            <w:r w:rsidRPr="00131BB2">
              <w:rPr>
                <w:lang w:val="es-CO"/>
              </w:rPr>
              <w:t>El marco jurídico /regulatorio y de políticas habilita a los ciudadanos a participar durante las siguientes fases de un proceso de adquisiciones, según corresponda:</w:t>
            </w:r>
          </w:p>
          <w:p w14:paraId="22C4EB8C" w14:textId="6538618D" w:rsidR="00A64F16" w:rsidRPr="00C14F2B" w:rsidRDefault="00A64F16" w:rsidP="00E15569">
            <w:pPr>
              <w:pStyle w:val="ListParagraph"/>
              <w:numPr>
                <w:ilvl w:val="0"/>
                <w:numId w:val="1"/>
              </w:numPr>
              <w:rPr>
                <w:lang w:val="es-CO"/>
              </w:rPr>
            </w:pPr>
            <w:r w:rsidRPr="00C14F2B">
              <w:rPr>
                <w:lang w:val="es-CO"/>
              </w:rPr>
              <w:t>Fase de planeación (consulta)</w:t>
            </w:r>
          </w:p>
          <w:p w14:paraId="778D278F" w14:textId="3F034566" w:rsidR="00A64F16" w:rsidRPr="00C14F2B" w:rsidRDefault="00A64F16" w:rsidP="00E15569">
            <w:pPr>
              <w:pStyle w:val="ListParagraph"/>
              <w:numPr>
                <w:ilvl w:val="0"/>
                <w:numId w:val="1"/>
              </w:numPr>
              <w:rPr>
                <w:lang w:val="es-CO"/>
              </w:rPr>
            </w:pPr>
            <w:r w:rsidRPr="00C14F2B">
              <w:rPr>
                <w:lang w:val="es-CO"/>
              </w:rPr>
              <w:t>Apertura de ofertas/propuestas (observación)</w:t>
            </w:r>
          </w:p>
          <w:p w14:paraId="7D3380A6" w14:textId="7B8A3876" w:rsidR="00A64F16" w:rsidRPr="00C14F2B" w:rsidRDefault="00A64F16" w:rsidP="00E15569">
            <w:pPr>
              <w:pStyle w:val="ListParagraph"/>
              <w:numPr>
                <w:ilvl w:val="0"/>
                <w:numId w:val="1"/>
              </w:numPr>
              <w:rPr>
                <w:lang w:val="es-CO"/>
              </w:rPr>
            </w:pPr>
            <w:r w:rsidRPr="00C14F2B">
              <w:rPr>
                <w:lang w:val="es-CO"/>
              </w:rPr>
              <w:t>Evaluación y adjudicación de contratos (observación), cuando corresponda de acuerdo con la ley local</w:t>
            </w:r>
          </w:p>
          <w:p w14:paraId="3937921D" w14:textId="00A501FB" w:rsidR="005F3B2E" w:rsidRPr="00C14F2B" w:rsidRDefault="00A64F16" w:rsidP="00E15569">
            <w:pPr>
              <w:pStyle w:val="ListParagraph"/>
              <w:numPr>
                <w:ilvl w:val="0"/>
                <w:numId w:val="1"/>
              </w:numPr>
              <w:rPr>
                <w:lang w:val="es-CO"/>
              </w:rPr>
            </w:pPr>
            <w:r w:rsidRPr="00C14F2B">
              <w:rPr>
                <w:lang w:val="es-CO"/>
              </w:rPr>
              <w:t>Gestión y ejecución de contratos (monitoreo</w:t>
            </w:r>
            <w:r w:rsidR="005F3B2E" w:rsidRPr="00C14F2B">
              <w:rPr>
                <w:lang w:val="es-CO"/>
              </w:rPr>
              <w:t>).</w:t>
            </w:r>
          </w:p>
        </w:tc>
      </w:tr>
      <w:tr w:rsidR="00B651BD" w:rsidRPr="00131BB2" w14:paraId="632D3F8C" w14:textId="77777777" w:rsidTr="00ED45EE">
        <w:trPr>
          <w:trHeight w:val="366"/>
        </w:trPr>
        <w:tc>
          <w:tcPr>
            <w:tcW w:w="5000" w:type="pct"/>
          </w:tcPr>
          <w:p w14:paraId="646A7592" w14:textId="4B530F78" w:rsidR="00B651BD" w:rsidRPr="00131BB2" w:rsidRDefault="00B651BD" w:rsidP="00ED45EE">
            <w:pPr>
              <w:rPr>
                <w:lang w:val="es-CO"/>
              </w:rPr>
            </w:pPr>
            <w:r w:rsidRPr="00131BB2">
              <w:rPr>
                <w:b/>
                <w:lang w:val="es-CO"/>
              </w:rPr>
              <w:t>Conclusión</w:t>
            </w:r>
            <w:r w:rsidRPr="00131BB2">
              <w:rPr>
                <w:lang w:val="es-CO"/>
              </w:rPr>
              <w:t xml:space="preserve">: </w:t>
            </w:r>
            <w:sdt>
              <w:sdtPr>
                <w:rPr>
                  <w:lang w:val="es-CO"/>
                </w:rPr>
                <w:alias w:val="Conclusion"/>
                <w:tag w:val="Conclusion"/>
                <w:id w:val="-1498420742"/>
                <w:placeholder>
                  <w:docPart w:val="338786C423444AA5A297E765527D4799"/>
                </w:placeholder>
                <w:showingPlcHdr/>
                <w:dropDownList>
                  <w:listItem w:value="Choose an item."/>
                  <w:listItem w:displayText="Brecha de alto riesgo + bandera roja" w:value="Brecha de alto riesgo + bandera roja"/>
                  <w:listItem w:displayText="Brecha de alto riesgo" w:value="Brecha de alto riesgo"/>
                  <w:listItem w:displayText="Brecha de riesgo medio" w:value="Brecha de riesgo medio"/>
                  <w:listItem w:displayText="Brecha de bajo riesgo" w:value="Brecha de bajo riesgo"/>
                  <w:listItem w:displayText="Sin brecha" w:value="Sin brecha"/>
                </w:dropDownList>
              </w:sdtPr>
              <w:sdtEndPr/>
              <w:sdtContent>
                <w:r w:rsidR="00BF0FB0" w:rsidRPr="00131BB2">
                  <w:rPr>
                    <w:rStyle w:val="PlaceholderText"/>
                    <w:lang w:val="es-CO"/>
                  </w:rPr>
                  <w:t>Choose an item.</w:t>
                </w:r>
              </w:sdtContent>
            </w:sdt>
          </w:p>
        </w:tc>
      </w:tr>
      <w:tr w:rsidR="005F3B2E" w:rsidRPr="00131BB2" w14:paraId="22449022" w14:textId="77777777" w:rsidTr="007E6DFA">
        <w:trPr>
          <w:trHeight w:val="770"/>
        </w:trPr>
        <w:tc>
          <w:tcPr>
            <w:tcW w:w="5000" w:type="pct"/>
          </w:tcPr>
          <w:p w14:paraId="52EB2703" w14:textId="451F71B3" w:rsidR="005F3B2E" w:rsidRPr="00131BB2" w:rsidRDefault="000B6C6D" w:rsidP="004631DE">
            <w:pPr>
              <w:jc w:val="left"/>
              <w:rPr>
                <w:bCs/>
                <w:lang w:val="es-CO"/>
              </w:rPr>
            </w:pPr>
            <w:r w:rsidRPr="00131BB2">
              <w:rPr>
                <w:b/>
                <w:lang w:val="es-CO"/>
              </w:rPr>
              <w:t>Análisis cualitativo</w:t>
            </w:r>
            <w:r w:rsidR="00F47E0B" w:rsidRPr="00131BB2">
              <w:rPr>
                <w:b/>
                <w:lang w:val="es-CO"/>
              </w:rPr>
              <w:br/>
            </w:r>
          </w:p>
        </w:tc>
      </w:tr>
      <w:tr w:rsidR="005F3B2E" w:rsidRPr="00131BB2" w14:paraId="67C89060" w14:textId="77777777" w:rsidTr="007E6DFA">
        <w:trPr>
          <w:trHeight w:val="856"/>
        </w:trPr>
        <w:tc>
          <w:tcPr>
            <w:tcW w:w="5000" w:type="pct"/>
          </w:tcPr>
          <w:p w14:paraId="299C2F1F" w14:textId="5E5CFDBB" w:rsidR="005F3B2E" w:rsidRPr="00131BB2" w:rsidRDefault="000B6C6D" w:rsidP="004631DE">
            <w:pPr>
              <w:jc w:val="left"/>
              <w:rPr>
                <w:bCs/>
                <w:lang w:val="es-CO"/>
              </w:rPr>
            </w:pPr>
            <w:r w:rsidRPr="00131BB2">
              <w:rPr>
                <w:b/>
                <w:lang w:val="es-CO"/>
              </w:rPr>
              <w:t>Análisis de brechas</w:t>
            </w:r>
            <w:r w:rsidR="00F47E0B" w:rsidRPr="00131BB2">
              <w:rPr>
                <w:b/>
                <w:lang w:val="es-CO"/>
              </w:rPr>
              <w:br/>
            </w:r>
          </w:p>
        </w:tc>
      </w:tr>
      <w:tr w:rsidR="005F3B2E" w:rsidRPr="00131BB2" w14:paraId="66CF3171" w14:textId="77777777" w:rsidTr="007E6DFA">
        <w:trPr>
          <w:trHeight w:val="526"/>
        </w:trPr>
        <w:tc>
          <w:tcPr>
            <w:tcW w:w="5000" w:type="pct"/>
          </w:tcPr>
          <w:p w14:paraId="013EF1CF" w14:textId="6B89AC31" w:rsidR="005F3B2E" w:rsidRPr="00131BB2" w:rsidRDefault="000B6C6D" w:rsidP="004631DE">
            <w:pPr>
              <w:jc w:val="left"/>
              <w:rPr>
                <w:bCs/>
                <w:lang w:val="es-CO"/>
              </w:rPr>
            </w:pPr>
            <w:r w:rsidRPr="00131BB2">
              <w:rPr>
                <w:b/>
                <w:lang w:val="es-CO"/>
              </w:rPr>
              <w:t>Recomendaciones</w:t>
            </w:r>
            <w:r w:rsidR="00F47E0B" w:rsidRPr="00131BB2">
              <w:rPr>
                <w:b/>
                <w:lang w:val="es-CO"/>
              </w:rPr>
              <w:br/>
            </w:r>
          </w:p>
        </w:tc>
      </w:tr>
      <w:tr w:rsidR="005F3B2E" w:rsidRPr="002954F6" w14:paraId="051654C6" w14:textId="77777777" w:rsidTr="007E6DFA">
        <w:trPr>
          <w:trHeight w:val="526"/>
        </w:trPr>
        <w:tc>
          <w:tcPr>
            <w:tcW w:w="5000" w:type="pct"/>
            <w:shd w:val="clear" w:color="auto" w:fill="EFDEEB" w:themeFill="accent4" w:themeFillTint="33"/>
          </w:tcPr>
          <w:p w14:paraId="162DD2A2" w14:textId="3B1B87A7" w:rsidR="005F3B2E" w:rsidRPr="00131BB2" w:rsidRDefault="000B6C6D" w:rsidP="00467F71">
            <w:pPr>
              <w:rPr>
                <w:b/>
                <w:lang w:val="es-CO"/>
              </w:rPr>
            </w:pPr>
            <w:r w:rsidRPr="00131BB2">
              <w:rPr>
                <w:b/>
                <w:lang w:val="es-CO"/>
              </w:rPr>
              <w:t xml:space="preserve">Criterio de evaluación </w:t>
            </w:r>
            <w:r w:rsidR="005F3B2E" w:rsidRPr="00131BB2">
              <w:rPr>
                <w:b/>
                <w:lang w:val="es-CO"/>
              </w:rPr>
              <w:t>11</w:t>
            </w:r>
            <w:r w:rsidR="00264356" w:rsidRPr="00131BB2">
              <w:rPr>
                <w:b/>
                <w:lang w:val="es-CO"/>
              </w:rPr>
              <w:t>(c)</w:t>
            </w:r>
            <w:r w:rsidR="005F3B2E" w:rsidRPr="00131BB2">
              <w:rPr>
                <w:b/>
                <w:lang w:val="es-CO"/>
              </w:rPr>
              <w:t>(b):</w:t>
            </w:r>
          </w:p>
          <w:p w14:paraId="6BD92967" w14:textId="3A90CB05" w:rsidR="005F3B2E" w:rsidRPr="00131BB2" w:rsidRDefault="00A64F16" w:rsidP="00467F71">
            <w:pPr>
              <w:rPr>
                <w:b/>
                <w:lang w:val="es-CO"/>
              </w:rPr>
            </w:pPr>
            <w:r w:rsidRPr="00131BB2">
              <w:rPr>
                <w:lang w:val="es-CO"/>
              </w:rPr>
              <w:t>Existe amplia evidencia de la participación directa de los ciudadanos en los procesos de contratación, a través de la consulta, la observación y el monitoreo</w:t>
            </w:r>
            <w:r w:rsidR="005F3B2E" w:rsidRPr="00131BB2">
              <w:rPr>
                <w:lang w:val="es-CO"/>
              </w:rPr>
              <w:t>.</w:t>
            </w:r>
          </w:p>
        </w:tc>
      </w:tr>
      <w:tr w:rsidR="00B651BD" w:rsidRPr="00131BB2" w14:paraId="26CFF8FD" w14:textId="77777777" w:rsidTr="00ED45EE">
        <w:trPr>
          <w:trHeight w:val="366"/>
        </w:trPr>
        <w:tc>
          <w:tcPr>
            <w:tcW w:w="5000" w:type="pct"/>
          </w:tcPr>
          <w:p w14:paraId="023ADA29" w14:textId="5B9BEB34" w:rsidR="00B651BD" w:rsidRPr="00131BB2" w:rsidRDefault="00B651BD" w:rsidP="00ED45EE">
            <w:pPr>
              <w:rPr>
                <w:lang w:val="es-CO"/>
              </w:rPr>
            </w:pPr>
            <w:r w:rsidRPr="00131BB2">
              <w:rPr>
                <w:b/>
                <w:lang w:val="es-CO"/>
              </w:rPr>
              <w:t>Conclusión</w:t>
            </w:r>
            <w:r w:rsidRPr="00131BB2">
              <w:rPr>
                <w:lang w:val="es-CO"/>
              </w:rPr>
              <w:t xml:space="preserve">: </w:t>
            </w:r>
            <w:sdt>
              <w:sdtPr>
                <w:rPr>
                  <w:lang w:val="es-CO"/>
                </w:rPr>
                <w:alias w:val="Conclusion"/>
                <w:tag w:val="Conclusion"/>
                <w:id w:val="1640380029"/>
                <w:placeholder>
                  <w:docPart w:val="536401EC3D2646B2868F718DCFE001DE"/>
                </w:placeholder>
                <w:showingPlcHdr/>
                <w:dropDownList>
                  <w:listItem w:value="Choose an item."/>
                  <w:listItem w:displayText="Brecha de alto riesgo + bandera roja" w:value="Brecha de alto riesgo + bandera roja"/>
                  <w:listItem w:displayText="Brecha de alto riesgo" w:value="Brecha de alto riesgo"/>
                  <w:listItem w:displayText="Brecha de riesgo medio" w:value="Brecha de riesgo medio"/>
                  <w:listItem w:displayText="Brecha de bajo riesgo" w:value="Brecha de bajo riesgo"/>
                  <w:listItem w:displayText="Sin brecha" w:value="Sin brecha"/>
                </w:dropDownList>
              </w:sdtPr>
              <w:sdtEndPr/>
              <w:sdtContent>
                <w:r w:rsidR="00BF0FB0" w:rsidRPr="00131BB2">
                  <w:rPr>
                    <w:rStyle w:val="PlaceholderText"/>
                    <w:lang w:val="es-CO"/>
                  </w:rPr>
                  <w:t>Choose an item.</w:t>
                </w:r>
              </w:sdtContent>
            </w:sdt>
          </w:p>
        </w:tc>
      </w:tr>
      <w:tr w:rsidR="005F3B2E" w:rsidRPr="00131BB2" w14:paraId="46FFACE1" w14:textId="77777777" w:rsidTr="007E6DFA">
        <w:trPr>
          <w:trHeight w:val="526"/>
        </w:trPr>
        <w:tc>
          <w:tcPr>
            <w:tcW w:w="5000" w:type="pct"/>
          </w:tcPr>
          <w:p w14:paraId="06ECD6F8" w14:textId="6FD386DD" w:rsidR="005F3B2E" w:rsidRPr="00131BB2" w:rsidRDefault="000B6C6D" w:rsidP="004631DE">
            <w:pPr>
              <w:jc w:val="left"/>
              <w:rPr>
                <w:bCs/>
                <w:lang w:val="es-CO"/>
              </w:rPr>
            </w:pPr>
            <w:r w:rsidRPr="00131BB2">
              <w:rPr>
                <w:b/>
                <w:lang w:val="es-CO"/>
              </w:rPr>
              <w:t>Análisis cualitativo</w:t>
            </w:r>
            <w:r w:rsidR="00F47E0B" w:rsidRPr="00131BB2">
              <w:rPr>
                <w:b/>
                <w:lang w:val="es-CO"/>
              </w:rPr>
              <w:br/>
            </w:r>
          </w:p>
        </w:tc>
      </w:tr>
      <w:tr w:rsidR="005F3B2E" w:rsidRPr="00131BB2" w14:paraId="5B911680" w14:textId="77777777" w:rsidTr="007E6DFA">
        <w:trPr>
          <w:trHeight w:val="526"/>
        </w:trPr>
        <w:tc>
          <w:tcPr>
            <w:tcW w:w="5000" w:type="pct"/>
          </w:tcPr>
          <w:p w14:paraId="4B21679F" w14:textId="389DE174" w:rsidR="005F3B2E" w:rsidRPr="00131BB2" w:rsidRDefault="000B6C6D" w:rsidP="004631DE">
            <w:pPr>
              <w:jc w:val="left"/>
              <w:rPr>
                <w:bCs/>
                <w:lang w:val="es-CO"/>
              </w:rPr>
            </w:pPr>
            <w:r w:rsidRPr="00131BB2">
              <w:rPr>
                <w:b/>
                <w:lang w:val="es-CO"/>
              </w:rPr>
              <w:t>Análisis de brechas</w:t>
            </w:r>
            <w:r w:rsidR="00F47E0B" w:rsidRPr="00131BB2">
              <w:rPr>
                <w:b/>
                <w:lang w:val="es-CO"/>
              </w:rPr>
              <w:br/>
            </w:r>
          </w:p>
        </w:tc>
      </w:tr>
      <w:tr w:rsidR="005F3B2E" w:rsidRPr="00131BB2" w14:paraId="5EE9E609" w14:textId="77777777" w:rsidTr="007E6DFA">
        <w:trPr>
          <w:trHeight w:val="526"/>
        </w:trPr>
        <w:tc>
          <w:tcPr>
            <w:tcW w:w="5000" w:type="pct"/>
          </w:tcPr>
          <w:p w14:paraId="35DF9F2A" w14:textId="52D253E9" w:rsidR="005F3B2E" w:rsidRPr="00131BB2" w:rsidRDefault="000B6C6D" w:rsidP="004631DE">
            <w:pPr>
              <w:jc w:val="left"/>
              <w:rPr>
                <w:bCs/>
                <w:lang w:val="es-CO"/>
              </w:rPr>
            </w:pPr>
            <w:r w:rsidRPr="00131BB2">
              <w:rPr>
                <w:b/>
                <w:lang w:val="es-CO"/>
              </w:rPr>
              <w:t>Recomendaciones</w:t>
            </w:r>
            <w:r w:rsidR="00F47E0B" w:rsidRPr="00131BB2">
              <w:rPr>
                <w:b/>
                <w:lang w:val="es-CO"/>
              </w:rPr>
              <w:br/>
            </w:r>
          </w:p>
        </w:tc>
      </w:tr>
    </w:tbl>
    <w:p w14:paraId="267EA01F" w14:textId="4D36361B" w:rsidR="00736B35" w:rsidRPr="00131BB2" w:rsidRDefault="00736B35">
      <w:pPr>
        <w:rPr>
          <w:lang w:val="es-CO"/>
        </w:rPr>
      </w:pPr>
    </w:p>
    <w:p w14:paraId="33C690B0" w14:textId="3D25EF01" w:rsidR="005F3B2E" w:rsidRPr="00131BB2" w:rsidRDefault="000B6C6D" w:rsidP="005D3198">
      <w:pPr>
        <w:pStyle w:val="Heading2"/>
        <w:rPr>
          <w:lang w:val="es-CO"/>
        </w:rPr>
      </w:pPr>
      <w:bookmarkStart w:id="18" w:name="_Toc191029209"/>
      <w:r w:rsidRPr="00131BB2">
        <w:rPr>
          <w:lang w:val="es-CO"/>
        </w:rPr>
        <w:t>Indicador</w:t>
      </w:r>
      <w:r w:rsidR="005F3B2E" w:rsidRPr="00131BB2">
        <w:rPr>
          <w:lang w:val="es-CO"/>
        </w:rPr>
        <w:t xml:space="preserve"> 12. </w:t>
      </w:r>
      <w:r w:rsidR="00A64F16" w:rsidRPr="00131BB2">
        <w:rPr>
          <w:lang w:val="es-CO"/>
        </w:rPr>
        <w:t>El país cuenta con sistemas efectivos de control y auditoría</w:t>
      </w:r>
      <w:r w:rsidR="00223F0D" w:rsidRPr="00131BB2">
        <w:rPr>
          <w:lang w:val="es-CO"/>
        </w:rPr>
        <w:t>.</w:t>
      </w:r>
      <w:bookmarkEnd w:id="18"/>
    </w:p>
    <w:tbl>
      <w:tblPr>
        <w:tblStyle w:val="GridTable1Light-Accent3"/>
        <w:tblW w:w="4799" w:type="pct"/>
        <w:tblInd w:w="421" w:type="dxa"/>
        <w:tblLook w:val="0000" w:firstRow="0" w:lastRow="0" w:firstColumn="0" w:lastColumn="0" w:noHBand="0" w:noVBand="0"/>
      </w:tblPr>
      <w:tblGrid>
        <w:gridCol w:w="10036"/>
      </w:tblGrid>
      <w:tr w:rsidR="00467F71" w:rsidRPr="00131BB2" w14:paraId="3B0049FC" w14:textId="77777777" w:rsidTr="007E6DFA">
        <w:trPr>
          <w:trHeight w:val="527"/>
        </w:trPr>
        <w:tc>
          <w:tcPr>
            <w:tcW w:w="5000" w:type="pct"/>
            <w:shd w:val="clear" w:color="auto" w:fill="CF9DC5" w:themeFill="accent4" w:themeFillTint="99"/>
          </w:tcPr>
          <w:p w14:paraId="55045F71" w14:textId="592771FD" w:rsidR="00467F71" w:rsidRPr="00131BB2" w:rsidRDefault="000B6C6D" w:rsidP="00467F71">
            <w:pPr>
              <w:jc w:val="center"/>
              <w:rPr>
                <w:b/>
                <w:lang w:val="es-CO"/>
              </w:rPr>
            </w:pPr>
            <w:r w:rsidRPr="00131BB2">
              <w:rPr>
                <w:b/>
                <w:lang w:val="es-CO"/>
              </w:rPr>
              <w:t>Subindicador</w:t>
            </w:r>
            <w:r w:rsidR="00467F71" w:rsidRPr="00131BB2">
              <w:rPr>
                <w:b/>
                <w:lang w:val="es-CO"/>
              </w:rPr>
              <w:t xml:space="preserve"> 12(a) </w:t>
            </w:r>
          </w:p>
          <w:p w14:paraId="3DD34B82" w14:textId="132A433C" w:rsidR="00467F71" w:rsidRPr="00131BB2" w:rsidRDefault="00A64F16" w:rsidP="00467F71">
            <w:pPr>
              <w:tabs>
                <w:tab w:val="left" w:pos="8138"/>
              </w:tabs>
              <w:spacing w:line="0" w:lineRule="atLeast"/>
              <w:jc w:val="center"/>
              <w:rPr>
                <w:b/>
                <w:lang w:val="es-CO"/>
              </w:rPr>
            </w:pPr>
            <w:r w:rsidRPr="00131BB2">
              <w:rPr>
                <w:b/>
                <w:lang w:val="es-CO"/>
              </w:rPr>
              <w:t>Marco jurídico, organización,</w:t>
            </w:r>
            <w:r w:rsidR="004C479F" w:rsidRPr="00131BB2">
              <w:rPr>
                <w:b/>
                <w:lang w:val="es-CO"/>
              </w:rPr>
              <w:t xml:space="preserve"> </w:t>
            </w:r>
            <w:r w:rsidRPr="00131BB2">
              <w:rPr>
                <w:b/>
                <w:lang w:val="es-CO"/>
              </w:rPr>
              <w:t>procedimientos del sistema de control</w:t>
            </w:r>
          </w:p>
          <w:p w14:paraId="23CE4380" w14:textId="0419B5C5" w:rsidR="00467F71" w:rsidRPr="00131BB2" w:rsidRDefault="00A64F16" w:rsidP="00467F71">
            <w:pPr>
              <w:tabs>
                <w:tab w:val="left" w:pos="8138"/>
              </w:tabs>
              <w:spacing w:line="0" w:lineRule="atLeast"/>
              <w:jc w:val="center"/>
              <w:rPr>
                <w:lang w:val="es-CO"/>
              </w:rPr>
            </w:pPr>
            <w:r w:rsidRPr="00131BB2">
              <w:rPr>
                <w:lang w:val="es-CO"/>
              </w:rPr>
              <w:t>El sistema en el país contempla</w:t>
            </w:r>
            <w:r w:rsidR="00467F71" w:rsidRPr="00131BB2">
              <w:rPr>
                <w:lang w:val="es-CO"/>
              </w:rPr>
              <w:t>:</w:t>
            </w:r>
          </w:p>
        </w:tc>
      </w:tr>
      <w:tr w:rsidR="005F3B2E" w:rsidRPr="002954F6" w14:paraId="1A3A74C4" w14:textId="77777777" w:rsidTr="007E6DFA">
        <w:trPr>
          <w:trHeight w:val="299"/>
        </w:trPr>
        <w:tc>
          <w:tcPr>
            <w:tcW w:w="5000" w:type="pct"/>
            <w:shd w:val="clear" w:color="auto" w:fill="EFDEEB" w:themeFill="accent4" w:themeFillTint="33"/>
          </w:tcPr>
          <w:p w14:paraId="798C03D1" w14:textId="52CDDDEC" w:rsidR="005F3B2E" w:rsidRPr="00131BB2" w:rsidRDefault="000B6C6D" w:rsidP="00467F71">
            <w:pPr>
              <w:rPr>
                <w:b/>
                <w:lang w:val="es-CO"/>
              </w:rPr>
            </w:pPr>
            <w:r w:rsidRPr="00131BB2">
              <w:rPr>
                <w:b/>
                <w:lang w:val="es-CO"/>
              </w:rPr>
              <w:t xml:space="preserve">Criterio de evaluación </w:t>
            </w:r>
            <w:r w:rsidR="00264356" w:rsidRPr="00131BB2">
              <w:rPr>
                <w:b/>
                <w:lang w:val="es-CO"/>
              </w:rPr>
              <w:t>12(a)(</w:t>
            </w:r>
            <w:r w:rsidR="005F3B2E" w:rsidRPr="00131BB2">
              <w:rPr>
                <w:b/>
                <w:lang w:val="es-CO"/>
              </w:rPr>
              <w:t>a):</w:t>
            </w:r>
          </w:p>
          <w:p w14:paraId="0B7B74BF" w14:textId="215E63C3" w:rsidR="005F3B2E" w:rsidRPr="00131BB2" w:rsidRDefault="00A64F16" w:rsidP="00467F71">
            <w:pPr>
              <w:rPr>
                <w:lang w:val="es-CO"/>
              </w:rPr>
            </w:pPr>
            <w:r w:rsidRPr="00131BB2">
              <w:rPr>
                <w:lang w:val="es-CO"/>
              </w:rPr>
              <w:t>Leyes y reglamentos que establecen un marco integral de control que abarca controles internos, auditorías internas, auditorías externas y supervisión mediante organismos legales</w:t>
            </w:r>
            <w:r w:rsidR="00223F0D" w:rsidRPr="00131BB2">
              <w:rPr>
                <w:lang w:val="es-CO"/>
              </w:rPr>
              <w:t>.</w:t>
            </w:r>
          </w:p>
        </w:tc>
      </w:tr>
      <w:tr w:rsidR="00B651BD" w:rsidRPr="00131BB2" w14:paraId="6E61C5C9" w14:textId="77777777" w:rsidTr="00ED45EE">
        <w:trPr>
          <w:trHeight w:val="366"/>
        </w:trPr>
        <w:tc>
          <w:tcPr>
            <w:tcW w:w="5000" w:type="pct"/>
          </w:tcPr>
          <w:p w14:paraId="000C2E88" w14:textId="73C8F06F" w:rsidR="00B651BD" w:rsidRPr="00131BB2" w:rsidRDefault="00B651BD" w:rsidP="00ED45EE">
            <w:pPr>
              <w:rPr>
                <w:lang w:val="es-CO"/>
              </w:rPr>
            </w:pPr>
            <w:r w:rsidRPr="00131BB2">
              <w:rPr>
                <w:b/>
                <w:lang w:val="es-CO"/>
              </w:rPr>
              <w:t>Conclusión</w:t>
            </w:r>
            <w:r w:rsidRPr="00131BB2">
              <w:rPr>
                <w:lang w:val="es-CO"/>
              </w:rPr>
              <w:t xml:space="preserve">: </w:t>
            </w:r>
            <w:sdt>
              <w:sdtPr>
                <w:rPr>
                  <w:lang w:val="es-CO"/>
                </w:rPr>
                <w:alias w:val="Conclusion"/>
                <w:tag w:val="Conclusion"/>
                <w:id w:val="245239046"/>
                <w:placeholder>
                  <w:docPart w:val="D09284CB5E8B4D9AAFA5F092C7388BF5"/>
                </w:placeholder>
                <w:showingPlcHdr/>
                <w:dropDownList>
                  <w:listItem w:value="Choose an item."/>
                  <w:listItem w:displayText="Brecha de alto riesgo + bandera roja" w:value="Brecha de alto riesgo + bandera roja"/>
                  <w:listItem w:displayText="Brecha de alto riesgo" w:value="Brecha de alto riesgo"/>
                  <w:listItem w:displayText="Brecha de riesgo medio" w:value="Brecha de riesgo medio"/>
                  <w:listItem w:displayText="Brecha de bajo riesgo" w:value="Brecha de bajo riesgo"/>
                  <w:listItem w:displayText="Sin brecha" w:value="Sin brecha"/>
                </w:dropDownList>
              </w:sdtPr>
              <w:sdtEndPr/>
              <w:sdtContent>
                <w:r w:rsidR="00BF0FB0" w:rsidRPr="00131BB2">
                  <w:rPr>
                    <w:rStyle w:val="PlaceholderText"/>
                    <w:lang w:val="es-CO"/>
                  </w:rPr>
                  <w:t>Choose an item.</w:t>
                </w:r>
              </w:sdtContent>
            </w:sdt>
          </w:p>
        </w:tc>
      </w:tr>
      <w:tr w:rsidR="005F3B2E" w:rsidRPr="00131BB2" w14:paraId="441310A5" w14:textId="77777777" w:rsidTr="007E6DFA">
        <w:trPr>
          <w:trHeight w:val="770"/>
        </w:trPr>
        <w:tc>
          <w:tcPr>
            <w:tcW w:w="5000" w:type="pct"/>
          </w:tcPr>
          <w:p w14:paraId="30122B47" w14:textId="62591981" w:rsidR="005F3B2E" w:rsidRPr="00131BB2" w:rsidRDefault="000B6C6D" w:rsidP="004631DE">
            <w:pPr>
              <w:jc w:val="left"/>
              <w:rPr>
                <w:bCs/>
                <w:lang w:val="es-CO"/>
              </w:rPr>
            </w:pPr>
            <w:r w:rsidRPr="00131BB2">
              <w:rPr>
                <w:b/>
                <w:lang w:val="es-CO"/>
              </w:rPr>
              <w:t>Análisis cualitativo</w:t>
            </w:r>
            <w:r w:rsidR="00F47E0B" w:rsidRPr="00131BB2">
              <w:rPr>
                <w:b/>
                <w:lang w:val="es-CO"/>
              </w:rPr>
              <w:br/>
            </w:r>
          </w:p>
        </w:tc>
      </w:tr>
      <w:tr w:rsidR="005F3B2E" w:rsidRPr="00131BB2" w14:paraId="64265B5A" w14:textId="77777777" w:rsidTr="007E6DFA">
        <w:trPr>
          <w:trHeight w:val="856"/>
        </w:trPr>
        <w:tc>
          <w:tcPr>
            <w:tcW w:w="5000" w:type="pct"/>
          </w:tcPr>
          <w:p w14:paraId="44469DF3" w14:textId="7C8AC9BD" w:rsidR="005F3B2E" w:rsidRPr="00131BB2" w:rsidRDefault="000B6C6D" w:rsidP="004631DE">
            <w:pPr>
              <w:jc w:val="left"/>
              <w:rPr>
                <w:bCs/>
                <w:lang w:val="es-CO"/>
              </w:rPr>
            </w:pPr>
            <w:r w:rsidRPr="00131BB2">
              <w:rPr>
                <w:b/>
                <w:lang w:val="es-CO"/>
              </w:rPr>
              <w:t>Análisis de brechas</w:t>
            </w:r>
            <w:r w:rsidR="00F47E0B" w:rsidRPr="00131BB2">
              <w:rPr>
                <w:b/>
                <w:lang w:val="es-CO"/>
              </w:rPr>
              <w:br/>
            </w:r>
          </w:p>
        </w:tc>
      </w:tr>
      <w:tr w:rsidR="005F3B2E" w:rsidRPr="00131BB2" w14:paraId="2189B3B7" w14:textId="77777777" w:rsidTr="007E6DFA">
        <w:trPr>
          <w:trHeight w:val="526"/>
        </w:trPr>
        <w:tc>
          <w:tcPr>
            <w:tcW w:w="5000" w:type="pct"/>
          </w:tcPr>
          <w:p w14:paraId="367AD6A8" w14:textId="21490692" w:rsidR="005F3B2E" w:rsidRPr="00131BB2" w:rsidRDefault="000B6C6D" w:rsidP="004631DE">
            <w:pPr>
              <w:jc w:val="left"/>
              <w:rPr>
                <w:bCs/>
                <w:lang w:val="es-CO"/>
              </w:rPr>
            </w:pPr>
            <w:r w:rsidRPr="00131BB2">
              <w:rPr>
                <w:b/>
                <w:lang w:val="es-CO"/>
              </w:rPr>
              <w:lastRenderedPageBreak/>
              <w:t>Recomendaciones</w:t>
            </w:r>
            <w:r w:rsidR="00F47E0B" w:rsidRPr="00131BB2">
              <w:rPr>
                <w:b/>
                <w:lang w:val="es-CO"/>
              </w:rPr>
              <w:br/>
            </w:r>
          </w:p>
        </w:tc>
      </w:tr>
      <w:tr w:rsidR="005F3B2E" w:rsidRPr="002954F6" w14:paraId="75831A54" w14:textId="77777777" w:rsidTr="007E6DFA">
        <w:trPr>
          <w:trHeight w:val="526"/>
        </w:trPr>
        <w:tc>
          <w:tcPr>
            <w:tcW w:w="5000" w:type="pct"/>
            <w:shd w:val="clear" w:color="auto" w:fill="EFDEEB" w:themeFill="accent4" w:themeFillTint="33"/>
          </w:tcPr>
          <w:p w14:paraId="79BD0A00" w14:textId="1314C2A1" w:rsidR="005F3B2E" w:rsidRPr="00131BB2" w:rsidRDefault="000B6C6D" w:rsidP="00467F71">
            <w:pPr>
              <w:rPr>
                <w:b/>
                <w:lang w:val="es-CO"/>
              </w:rPr>
            </w:pPr>
            <w:r w:rsidRPr="00131BB2">
              <w:rPr>
                <w:b/>
                <w:lang w:val="es-CO"/>
              </w:rPr>
              <w:t xml:space="preserve">Criterio de evaluación </w:t>
            </w:r>
            <w:r w:rsidR="00264356" w:rsidRPr="00131BB2">
              <w:rPr>
                <w:b/>
                <w:lang w:val="es-CO"/>
              </w:rPr>
              <w:t>12(a)(</w:t>
            </w:r>
            <w:r w:rsidR="005F3B2E" w:rsidRPr="00131BB2">
              <w:rPr>
                <w:b/>
                <w:lang w:val="es-CO"/>
              </w:rPr>
              <w:t>b):</w:t>
            </w:r>
          </w:p>
          <w:p w14:paraId="64358D85" w14:textId="70F728DE" w:rsidR="005F3B2E" w:rsidRPr="00131BB2" w:rsidRDefault="00223F0D" w:rsidP="00467F71">
            <w:pPr>
              <w:rPr>
                <w:lang w:val="es-CO"/>
              </w:rPr>
            </w:pPr>
            <w:r w:rsidRPr="00131BB2">
              <w:rPr>
                <w:lang w:val="es-CO"/>
              </w:rPr>
              <w:t>Mecanismos de control/auditoría internos y funciones que aseguren la supervisión adecuada de la contratación, lo cual incluye informar a la administración acerca del cumplimiento, y de la eficacia y eficiencia de las operaciones de contratación.</w:t>
            </w:r>
          </w:p>
        </w:tc>
      </w:tr>
      <w:tr w:rsidR="00B651BD" w:rsidRPr="00131BB2" w14:paraId="429295EA" w14:textId="77777777" w:rsidTr="00ED45EE">
        <w:trPr>
          <w:trHeight w:val="366"/>
        </w:trPr>
        <w:tc>
          <w:tcPr>
            <w:tcW w:w="5000" w:type="pct"/>
          </w:tcPr>
          <w:p w14:paraId="64A2548D" w14:textId="097A9B38" w:rsidR="00B651BD" w:rsidRPr="00131BB2" w:rsidRDefault="00B651BD" w:rsidP="00ED45EE">
            <w:pPr>
              <w:rPr>
                <w:lang w:val="es-CO"/>
              </w:rPr>
            </w:pPr>
            <w:r w:rsidRPr="00131BB2">
              <w:rPr>
                <w:b/>
                <w:lang w:val="es-CO"/>
              </w:rPr>
              <w:t>Conclusión</w:t>
            </w:r>
            <w:r w:rsidRPr="00131BB2">
              <w:rPr>
                <w:lang w:val="es-CO"/>
              </w:rPr>
              <w:t xml:space="preserve">: </w:t>
            </w:r>
            <w:sdt>
              <w:sdtPr>
                <w:rPr>
                  <w:lang w:val="es-CO"/>
                </w:rPr>
                <w:alias w:val="Conclusion"/>
                <w:tag w:val="Conclusion"/>
                <w:id w:val="575411037"/>
                <w:placeholder>
                  <w:docPart w:val="9634ED7C3911441EAD55D1522524E9CA"/>
                </w:placeholder>
                <w:showingPlcHdr/>
                <w:dropDownList>
                  <w:listItem w:value="Choose an item."/>
                  <w:listItem w:displayText="Brecha de alto riesgo + bandera roja" w:value="Brecha de alto riesgo + bandera roja"/>
                  <w:listItem w:displayText="Brecha de alto riesgo" w:value="Brecha de alto riesgo"/>
                  <w:listItem w:displayText="Brecha de riesgo medio" w:value="Brecha de riesgo medio"/>
                  <w:listItem w:displayText="Brecha de bajo riesgo" w:value="Brecha de bajo riesgo"/>
                  <w:listItem w:displayText="Sin brecha" w:value="Sin brecha"/>
                </w:dropDownList>
              </w:sdtPr>
              <w:sdtEndPr/>
              <w:sdtContent>
                <w:r w:rsidR="00BF0FB0" w:rsidRPr="00131BB2">
                  <w:rPr>
                    <w:rStyle w:val="PlaceholderText"/>
                    <w:lang w:val="es-CO"/>
                  </w:rPr>
                  <w:t>Choose an item.</w:t>
                </w:r>
              </w:sdtContent>
            </w:sdt>
          </w:p>
        </w:tc>
      </w:tr>
      <w:tr w:rsidR="005F3B2E" w:rsidRPr="00131BB2" w14:paraId="51195EDE" w14:textId="77777777" w:rsidTr="007E6DFA">
        <w:trPr>
          <w:trHeight w:val="526"/>
        </w:trPr>
        <w:tc>
          <w:tcPr>
            <w:tcW w:w="5000" w:type="pct"/>
          </w:tcPr>
          <w:p w14:paraId="0D675AF7" w14:textId="17230F64" w:rsidR="005F3B2E" w:rsidRPr="00131BB2" w:rsidRDefault="000B6C6D" w:rsidP="004631DE">
            <w:pPr>
              <w:jc w:val="left"/>
              <w:rPr>
                <w:bCs/>
                <w:lang w:val="es-CO"/>
              </w:rPr>
            </w:pPr>
            <w:r w:rsidRPr="00131BB2">
              <w:rPr>
                <w:b/>
                <w:lang w:val="es-CO"/>
              </w:rPr>
              <w:t>Análisis cualitativo</w:t>
            </w:r>
            <w:r w:rsidR="00F47E0B" w:rsidRPr="00131BB2">
              <w:rPr>
                <w:b/>
                <w:lang w:val="es-CO"/>
              </w:rPr>
              <w:br/>
            </w:r>
          </w:p>
        </w:tc>
      </w:tr>
      <w:tr w:rsidR="005F3B2E" w:rsidRPr="00131BB2" w14:paraId="4822C91B" w14:textId="77777777" w:rsidTr="007E6DFA">
        <w:trPr>
          <w:trHeight w:val="526"/>
        </w:trPr>
        <w:tc>
          <w:tcPr>
            <w:tcW w:w="5000" w:type="pct"/>
          </w:tcPr>
          <w:p w14:paraId="0B0B35FC" w14:textId="6E40E339" w:rsidR="005F3B2E" w:rsidRPr="00131BB2" w:rsidRDefault="000B6C6D" w:rsidP="004631DE">
            <w:pPr>
              <w:jc w:val="left"/>
              <w:rPr>
                <w:bCs/>
                <w:lang w:val="es-CO"/>
              </w:rPr>
            </w:pPr>
            <w:r w:rsidRPr="00131BB2">
              <w:rPr>
                <w:b/>
                <w:lang w:val="es-CO"/>
              </w:rPr>
              <w:t>Análisis de brechas</w:t>
            </w:r>
            <w:r w:rsidR="00F47E0B" w:rsidRPr="00131BB2">
              <w:rPr>
                <w:b/>
                <w:lang w:val="es-CO"/>
              </w:rPr>
              <w:br/>
            </w:r>
          </w:p>
        </w:tc>
      </w:tr>
      <w:tr w:rsidR="005F3B2E" w:rsidRPr="00131BB2" w14:paraId="4388F206" w14:textId="77777777" w:rsidTr="007E6DFA">
        <w:trPr>
          <w:trHeight w:val="526"/>
        </w:trPr>
        <w:tc>
          <w:tcPr>
            <w:tcW w:w="5000" w:type="pct"/>
          </w:tcPr>
          <w:p w14:paraId="3C23C6A8" w14:textId="1C6E4445" w:rsidR="005F3B2E" w:rsidRPr="00131BB2" w:rsidRDefault="000B6C6D" w:rsidP="004631DE">
            <w:pPr>
              <w:jc w:val="left"/>
              <w:rPr>
                <w:bCs/>
                <w:lang w:val="es-CO"/>
              </w:rPr>
            </w:pPr>
            <w:r w:rsidRPr="00131BB2">
              <w:rPr>
                <w:b/>
                <w:lang w:val="es-CO"/>
              </w:rPr>
              <w:t>Recomendaciones</w:t>
            </w:r>
            <w:r w:rsidR="00F47E0B" w:rsidRPr="00131BB2">
              <w:rPr>
                <w:b/>
                <w:lang w:val="es-CO"/>
              </w:rPr>
              <w:br/>
            </w:r>
          </w:p>
        </w:tc>
      </w:tr>
      <w:tr w:rsidR="005F3B2E" w:rsidRPr="002954F6" w14:paraId="552CD99B" w14:textId="77777777" w:rsidTr="007E6DFA">
        <w:trPr>
          <w:trHeight w:val="526"/>
        </w:trPr>
        <w:tc>
          <w:tcPr>
            <w:tcW w:w="5000" w:type="pct"/>
            <w:shd w:val="clear" w:color="auto" w:fill="EFDEEB" w:themeFill="accent4" w:themeFillTint="33"/>
          </w:tcPr>
          <w:p w14:paraId="2812BB1F" w14:textId="30605F5C" w:rsidR="005F3B2E" w:rsidRPr="00131BB2" w:rsidRDefault="000B6C6D" w:rsidP="00467F71">
            <w:pPr>
              <w:rPr>
                <w:b/>
                <w:lang w:val="es-CO"/>
              </w:rPr>
            </w:pPr>
            <w:r w:rsidRPr="00131BB2">
              <w:rPr>
                <w:b/>
                <w:lang w:val="es-CO"/>
              </w:rPr>
              <w:t xml:space="preserve">Criterio de evaluación </w:t>
            </w:r>
            <w:r w:rsidR="00264356" w:rsidRPr="00131BB2">
              <w:rPr>
                <w:b/>
                <w:lang w:val="es-CO"/>
              </w:rPr>
              <w:t>12(a)(</w:t>
            </w:r>
            <w:r w:rsidR="005F3B2E" w:rsidRPr="00131BB2">
              <w:rPr>
                <w:b/>
                <w:lang w:val="es-CO"/>
              </w:rPr>
              <w:t>c):</w:t>
            </w:r>
          </w:p>
          <w:p w14:paraId="71A15453" w14:textId="5E5D735E" w:rsidR="005F3B2E" w:rsidRPr="00131BB2" w:rsidRDefault="00223F0D" w:rsidP="00467F71">
            <w:pPr>
              <w:rPr>
                <w:b/>
                <w:lang w:val="es-CO"/>
              </w:rPr>
            </w:pPr>
            <w:r w:rsidRPr="00131BB2">
              <w:rPr>
                <w:lang w:val="es-CO"/>
              </w:rPr>
              <w:t>Mecanismos de control interno que aseguren el equilibrio adecuado entre la toma de decisiones oportuna y eficiente, y una adecuada mitigación de riesgos.</w:t>
            </w:r>
          </w:p>
        </w:tc>
      </w:tr>
      <w:tr w:rsidR="00B651BD" w:rsidRPr="00131BB2" w14:paraId="082C336F" w14:textId="77777777" w:rsidTr="00ED45EE">
        <w:trPr>
          <w:trHeight w:val="366"/>
        </w:trPr>
        <w:tc>
          <w:tcPr>
            <w:tcW w:w="5000" w:type="pct"/>
          </w:tcPr>
          <w:p w14:paraId="2C2E52D3" w14:textId="6D32C9B7" w:rsidR="00B651BD" w:rsidRPr="00131BB2" w:rsidRDefault="00B651BD" w:rsidP="00ED45EE">
            <w:pPr>
              <w:rPr>
                <w:lang w:val="es-CO"/>
              </w:rPr>
            </w:pPr>
            <w:r w:rsidRPr="00131BB2">
              <w:rPr>
                <w:b/>
                <w:lang w:val="es-CO"/>
              </w:rPr>
              <w:t>Conclusión</w:t>
            </w:r>
            <w:r w:rsidRPr="00131BB2">
              <w:rPr>
                <w:lang w:val="es-CO"/>
              </w:rPr>
              <w:t xml:space="preserve">: </w:t>
            </w:r>
            <w:sdt>
              <w:sdtPr>
                <w:rPr>
                  <w:lang w:val="es-CO"/>
                </w:rPr>
                <w:alias w:val="Conclusion"/>
                <w:tag w:val="Conclusion"/>
                <w:id w:val="-359201891"/>
                <w:placeholder>
                  <w:docPart w:val="9BCCBB061DAD4178BE428B10D23D188D"/>
                </w:placeholder>
                <w:showingPlcHdr/>
                <w:dropDownList>
                  <w:listItem w:value="Choose an item."/>
                  <w:listItem w:displayText="Brecha de alto riesgo + bandera roja" w:value="Brecha de alto riesgo + bandera roja"/>
                  <w:listItem w:displayText="Brecha de alto riesgo" w:value="Brecha de alto riesgo"/>
                  <w:listItem w:displayText="Brecha de riesgo medio" w:value="Brecha de riesgo medio"/>
                  <w:listItem w:displayText="Brecha de bajo riesgo" w:value="Brecha de bajo riesgo"/>
                  <w:listItem w:displayText="Sin brecha" w:value="Sin brecha"/>
                </w:dropDownList>
              </w:sdtPr>
              <w:sdtEndPr/>
              <w:sdtContent>
                <w:r w:rsidR="00BF0FB0" w:rsidRPr="00131BB2">
                  <w:rPr>
                    <w:rStyle w:val="PlaceholderText"/>
                    <w:lang w:val="es-CO"/>
                  </w:rPr>
                  <w:t>Choose an item.</w:t>
                </w:r>
              </w:sdtContent>
            </w:sdt>
          </w:p>
        </w:tc>
      </w:tr>
      <w:tr w:rsidR="005F3B2E" w:rsidRPr="00131BB2" w14:paraId="2FF8CB48" w14:textId="77777777" w:rsidTr="007E6DFA">
        <w:trPr>
          <w:trHeight w:val="526"/>
        </w:trPr>
        <w:tc>
          <w:tcPr>
            <w:tcW w:w="5000" w:type="pct"/>
          </w:tcPr>
          <w:p w14:paraId="02B334AF" w14:textId="1F5D14EE" w:rsidR="005F3B2E" w:rsidRPr="00131BB2" w:rsidRDefault="000B6C6D" w:rsidP="004631DE">
            <w:pPr>
              <w:jc w:val="left"/>
              <w:rPr>
                <w:bCs/>
                <w:lang w:val="es-CO"/>
              </w:rPr>
            </w:pPr>
            <w:r w:rsidRPr="00131BB2">
              <w:rPr>
                <w:b/>
                <w:lang w:val="es-CO"/>
              </w:rPr>
              <w:t>Análisis cualitativo</w:t>
            </w:r>
            <w:r w:rsidR="00F47E0B" w:rsidRPr="00131BB2">
              <w:rPr>
                <w:b/>
                <w:lang w:val="es-CO"/>
              </w:rPr>
              <w:br/>
            </w:r>
          </w:p>
        </w:tc>
      </w:tr>
      <w:tr w:rsidR="005F3B2E" w:rsidRPr="00131BB2" w14:paraId="6DABCD1B" w14:textId="77777777" w:rsidTr="007E6DFA">
        <w:trPr>
          <w:trHeight w:val="526"/>
        </w:trPr>
        <w:tc>
          <w:tcPr>
            <w:tcW w:w="5000" w:type="pct"/>
          </w:tcPr>
          <w:p w14:paraId="00198263" w14:textId="17A2AC76" w:rsidR="005F3B2E" w:rsidRPr="00131BB2" w:rsidRDefault="000B6C6D" w:rsidP="004631DE">
            <w:pPr>
              <w:jc w:val="left"/>
              <w:rPr>
                <w:bCs/>
                <w:lang w:val="es-CO"/>
              </w:rPr>
            </w:pPr>
            <w:r w:rsidRPr="00131BB2">
              <w:rPr>
                <w:b/>
                <w:lang w:val="es-CO"/>
              </w:rPr>
              <w:t>Análisis de brechas</w:t>
            </w:r>
            <w:r w:rsidR="00F47E0B" w:rsidRPr="00131BB2">
              <w:rPr>
                <w:b/>
                <w:lang w:val="es-CO"/>
              </w:rPr>
              <w:br/>
            </w:r>
          </w:p>
        </w:tc>
      </w:tr>
      <w:tr w:rsidR="005F3B2E" w:rsidRPr="00131BB2" w14:paraId="38DDC760" w14:textId="77777777" w:rsidTr="007E6DFA">
        <w:trPr>
          <w:trHeight w:val="526"/>
        </w:trPr>
        <w:tc>
          <w:tcPr>
            <w:tcW w:w="5000" w:type="pct"/>
          </w:tcPr>
          <w:p w14:paraId="58C5D734" w14:textId="1A05E0A2" w:rsidR="005F3B2E" w:rsidRPr="00131BB2" w:rsidRDefault="000B6C6D" w:rsidP="004631DE">
            <w:pPr>
              <w:jc w:val="left"/>
              <w:rPr>
                <w:bCs/>
                <w:lang w:val="es-CO"/>
              </w:rPr>
            </w:pPr>
            <w:r w:rsidRPr="00131BB2">
              <w:rPr>
                <w:b/>
                <w:lang w:val="es-CO"/>
              </w:rPr>
              <w:t>Recomendaciones</w:t>
            </w:r>
            <w:r w:rsidR="00F47E0B" w:rsidRPr="00131BB2">
              <w:rPr>
                <w:b/>
                <w:lang w:val="es-CO"/>
              </w:rPr>
              <w:br/>
            </w:r>
          </w:p>
        </w:tc>
      </w:tr>
      <w:tr w:rsidR="005F3B2E" w:rsidRPr="002954F6" w14:paraId="719583E5" w14:textId="77777777" w:rsidTr="007E6DFA">
        <w:trPr>
          <w:trHeight w:val="526"/>
        </w:trPr>
        <w:tc>
          <w:tcPr>
            <w:tcW w:w="5000" w:type="pct"/>
            <w:shd w:val="clear" w:color="auto" w:fill="EFDEEB" w:themeFill="accent4" w:themeFillTint="33"/>
          </w:tcPr>
          <w:p w14:paraId="6C6725F6" w14:textId="7B4896F7" w:rsidR="005F3B2E" w:rsidRPr="00131BB2" w:rsidRDefault="000B6C6D" w:rsidP="00467F71">
            <w:pPr>
              <w:rPr>
                <w:b/>
                <w:lang w:val="es-CO"/>
              </w:rPr>
            </w:pPr>
            <w:r w:rsidRPr="00131BB2">
              <w:rPr>
                <w:b/>
                <w:lang w:val="es-CO"/>
              </w:rPr>
              <w:t xml:space="preserve">Criterio de evaluación </w:t>
            </w:r>
            <w:r w:rsidR="00264356" w:rsidRPr="00131BB2">
              <w:rPr>
                <w:b/>
                <w:lang w:val="es-CO"/>
              </w:rPr>
              <w:t>12(a)(</w:t>
            </w:r>
            <w:r w:rsidR="005F3B2E" w:rsidRPr="00131BB2">
              <w:rPr>
                <w:b/>
                <w:lang w:val="es-CO"/>
              </w:rPr>
              <w:t>d):</w:t>
            </w:r>
          </w:p>
          <w:p w14:paraId="4749B445" w14:textId="0D043E69" w:rsidR="005F3B2E" w:rsidRPr="00131BB2" w:rsidRDefault="00223F0D" w:rsidP="00467F71">
            <w:pPr>
              <w:rPr>
                <w:b/>
                <w:lang w:val="es-CO"/>
              </w:rPr>
            </w:pPr>
            <w:r w:rsidRPr="00131BB2">
              <w:rPr>
                <w:lang w:val="es-CO"/>
              </w:rPr>
              <w:t>Auditorías externas independientes que garanticen la adecuada supervisión de la función de contratación sobre la base de evaluaciones periódicas del riesgo y controles a la medida de la gestión de riesgos.</w:t>
            </w:r>
          </w:p>
        </w:tc>
      </w:tr>
      <w:tr w:rsidR="00B651BD" w:rsidRPr="00131BB2" w14:paraId="54A77209" w14:textId="77777777" w:rsidTr="00ED45EE">
        <w:trPr>
          <w:trHeight w:val="366"/>
        </w:trPr>
        <w:tc>
          <w:tcPr>
            <w:tcW w:w="5000" w:type="pct"/>
          </w:tcPr>
          <w:p w14:paraId="44142A4C" w14:textId="355991FF" w:rsidR="00B651BD" w:rsidRPr="00131BB2" w:rsidRDefault="00B651BD" w:rsidP="00ED45EE">
            <w:pPr>
              <w:rPr>
                <w:lang w:val="es-CO"/>
              </w:rPr>
            </w:pPr>
            <w:r w:rsidRPr="00131BB2">
              <w:rPr>
                <w:b/>
                <w:lang w:val="es-CO"/>
              </w:rPr>
              <w:t>Conclusión</w:t>
            </w:r>
            <w:r w:rsidRPr="00131BB2">
              <w:rPr>
                <w:lang w:val="es-CO"/>
              </w:rPr>
              <w:t xml:space="preserve">: </w:t>
            </w:r>
            <w:sdt>
              <w:sdtPr>
                <w:rPr>
                  <w:lang w:val="es-CO"/>
                </w:rPr>
                <w:alias w:val="Conclusion"/>
                <w:tag w:val="Conclusion"/>
                <w:id w:val="-1382475360"/>
                <w:placeholder>
                  <w:docPart w:val="036A74D08C704C94A6E6478F5053E971"/>
                </w:placeholder>
                <w:showingPlcHdr/>
                <w:dropDownList>
                  <w:listItem w:value="Choose an item."/>
                  <w:listItem w:displayText="Brecha de alto riesgo + bandera roja" w:value="Brecha de alto riesgo + bandera roja"/>
                  <w:listItem w:displayText="Brecha de alto riesgo" w:value="Brecha de alto riesgo"/>
                  <w:listItem w:displayText="Brecha de riesgo medio" w:value="Brecha de riesgo medio"/>
                  <w:listItem w:displayText="Brecha de bajo riesgo" w:value="Brecha de bajo riesgo"/>
                  <w:listItem w:displayText="Sin brecha" w:value="Sin brecha"/>
                </w:dropDownList>
              </w:sdtPr>
              <w:sdtEndPr/>
              <w:sdtContent>
                <w:r w:rsidR="00BF0FB0" w:rsidRPr="00131BB2">
                  <w:rPr>
                    <w:rStyle w:val="PlaceholderText"/>
                    <w:lang w:val="es-CO"/>
                  </w:rPr>
                  <w:t>Choose an item.</w:t>
                </w:r>
              </w:sdtContent>
            </w:sdt>
          </w:p>
        </w:tc>
      </w:tr>
      <w:tr w:rsidR="005F3B2E" w:rsidRPr="00131BB2" w14:paraId="45D8C7B7" w14:textId="77777777" w:rsidTr="007E6DFA">
        <w:trPr>
          <w:trHeight w:val="526"/>
        </w:trPr>
        <w:tc>
          <w:tcPr>
            <w:tcW w:w="5000" w:type="pct"/>
          </w:tcPr>
          <w:p w14:paraId="56318C1B" w14:textId="2FCBDC5B" w:rsidR="005F3B2E" w:rsidRPr="00131BB2" w:rsidRDefault="000B6C6D" w:rsidP="004631DE">
            <w:pPr>
              <w:jc w:val="left"/>
              <w:rPr>
                <w:bCs/>
                <w:lang w:val="es-CO"/>
              </w:rPr>
            </w:pPr>
            <w:r w:rsidRPr="00131BB2">
              <w:rPr>
                <w:b/>
                <w:lang w:val="es-CO"/>
              </w:rPr>
              <w:t>Análisis cualitativo</w:t>
            </w:r>
            <w:r w:rsidR="00F47E0B" w:rsidRPr="00131BB2">
              <w:rPr>
                <w:b/>
                <w:lang w:val="es-CO"/>
              </w:rPr>
              <w:br/>
            </w:r>
          </w:p>
        </w:tc>
      </w:tr>
      <w:tr w:rsidR="005F3B2E" w:rsidRPr="00131BB2" w14:paraId="607A11DD" w14:textId="77777777" w:rsidTr="007E6DFA">
        <w:trPr>
          <w:trHeight w:val="526"/>
        </w:trPr>
        <w:tc>
          <w:tcPr>
            <w:tcW w:w="5000" w:type="pct"/>
          </w:tcPr>
          <w:p w14:paraId="3B3E4F6E" w14:textId="2C78D27C" w:rsidR="005F3B2E" w:rsidRPr="00131BB2" w:rsidRDefault="000B6C6D" w:rsidP="004631DE">
            <w:pPr>
              <w:jc w:val="left"/>
              <w:rPr>
                <w:bCs/>
                <w:lang w:val="es-CO"/>
              </w:rPr>
            </w:pPr>
            <w:r w:rsidRPr="00131BB2">
              <w:rPr>
                <w:b/>
                <w:lang w:val="es-CO"/>
              </w:rPr>
              <w:t>Análisis de brechas</w:t>
            </w:r>
            <w:r w:rsidR="00F47E0B" w:rsidRPr="00131BB2">
              <w:rPr>
                <w:b/>
                <w:lang w:val="es-CO"/>
              </w:rPr>
              <w:br/>
            </w:r>
          </w:p>
        </w:tc>
      </w:tr>
      <w:tr w:rsidR="005F3B2E" w:rsidRPr="00131BB2" w14:paraId="1DBC6A76" w14:textId="77777777" w:rsidTr="007E6DFA">
        <w:trPr>
          <w:trHeight w:val="526"/>
        </w:trPr>
        <w:tc>
          <w:tcPr>
            <w:tcW w:w="5000" w:type="pct"/>
          </w:tcPr>
          <w:p w14:paraId="42359C5D" w14:textId="479FDCE0" w:rsidR="005F3B2E" w:rsidRPr="00131BB2" w:rsidRDefault="000B6C6D" w:rsidP="004631DE">
            <w:pPr>
              <w:jc w:val="left"/>
              <w:rPr>
                <w:bCs/>
                <w:lang w:val="es-CO"/>
              </w:rPr>
            </w:pPr>
            <w:r w:rsidRPr="00131BB2">
              <w:rPr>
                <w:b/>
                <w:lang w:val="es-CO"/>
              </w:rPr>
              <w:t>Recomendaciones</w:t>
            </w:r>
            <w:r w:rsidR="00F47E0B" w:rsidRPr="00131BB2">
              <w:rPr>
                <w:b/>
                <w:lang w:val="es-CO"/>
              </w:rPr>
              <w:br/>
            </w:r>
          </w:p>
        </w:tc>
      </w:tr>
      <w:tr w:rsidR="005F3B2E" w:rsidRPr="002954F6" w14:paraId="1B7967B8" w14:textId="77777777" w:rsidTr="007E6DFA">
        <w:trPr>
          <w:trHeight w:val="526"/>
        </w:trPr>
        <w:tc>
          <w:tcPr>
            <w:tcW w:w="5000" w:type="pct"/>
            <w:shd w:val="clear" w:color="auto" w:fill="EFDEEB" w:themeFill="accent4" w:themeFillTint="33"/>
          </w:tcPr>
          <w:p w14:paraId="60984638" w14:textId="0265E653" w:rsidR="005F3B2E" w:rsidRPr="00131BB2" w:rsidRDefault="000B6C6D" w:rsidP="00467F71">
            <w:pPr>
              <w:rPr>
                <w:b/>
                <w:lang w:val="es-CO"/>
              </w:rPr>
            </w:pPr>
            <w:r w:rsidRPr="00131BB2">
              <w:rPr>
                <w:b/>
                <w:lang w:val="es-CO"/>
              </w:rPr>
              <w:t xml:space="preserve">Criterio de evaluación </w:t>
            </w:r>
            <w:r w:rsidR="00264356" w:rsidRPr="00131BB2">
              <w:rPr>
                <w:b/>
                <w:lang w:val="es-CO"/>
              </w:rPr>
              <w:t>12(a)(</w:t>
            </w:r>
            <w:r w:rsidR="005F3B2E" w:rsidRPr="00131BB2">
              <w:rPr>
                <w:b/>
                <w:lang w:val="es-CO"/>
              </w:rPr>
              <w:t>e):</w:t>
            </w:r>
          </w:p>
          <w:p w14:paraId="7DE37E83" w14:textId="56A90CBF" w:rsidR="005F3B2E" w:rsidRPr="00131BB2" w:rsidRDefault="004D4002" w:rsidP="00467F71">
            <w:pPr>
              <w:rPr>
                <w:b/>
                <w:lang w:val="es-CO"/>
              </w:rPr>
            </w:pPr>
            <w:r w:rsidRPr="00C70EE2">
              <w:rPr>
                <w:rStyle w:val="ui-provider"/>
                <w:lang w:val="fr-FR"/>
              </w:rPr>
              <w:t>Revisión de informes de auditoría suministrados por la SAI y determinación de las acciones adecuadas por parte del cuerpo legislativo (u otra entidad responsable por la gobernanza de las finanzas públicas). </w:t>
            </w:r>
          </w:p>
        </w:tc>
      </w:tr>
      <w:tr w:rsidR="00B651BD" w:rsidRPr="00131BB2" w14:paraId="5AEC0CB6" w14:textId="77777777" w:rsidTr="00ED45EE">
        <w:trPr>
          <w:trHeight w:val="366"/>
        </w:trPr>
        <w:tc>
          <w:tcPr>
            <w:tcW w:w="5000" w:type="pct"/>
          </w:tcPr>
          <w:p w14:paraId="726D01D4" w14:textId="5CBFCDDC" w:rsidR="00B651BD" w:rsidRPr="00131BB2" w:rsidRDefault="00B651BD" w:rsidP="00ED45EE">
            <w:pPr>
              <w:rPr>
                <w:lang w:val="es-CO"/>
              </w:rPr>
            </w:pPr>
            <w:r w:rsidRPr="00131BB2">
              <w:rPr>
                <w:b/>
                <w:lang w:val="es-CO"/>
              </w:rPr>
              <w:t>Conclusión</w:t>
            </w:r>
            <w:r w:rsidRPr="00131BB2">
              <w:rPr>
                <w:lang w:val="es-CO"/>
              </w:rPr>
              <w:t xml:space="preserve">: </w:t>
            </w:r>
            <w:sdt>
              <w:sdtPr>
                <w:rPr>
                  <w:lang w:val="es-CO"/>
                </w:rPr>
                <w:alias w:val="Conclusion"/>
                <w:tag w:val="Conclusion"/>
                <w:id w:val="-1404821425"/>
                <w:placeholder>
                  <w:docPart w:val="4193A3A111CF45E89BE8A3E268453B61"/>
                </w:placeholder>
                <w:showingPlcHdr/>
                <w:dropDownList>
                  <w:listItem w:value="Choose an item."/>
                  <w:listItem w:displayText="Brecha de alto riesgo + bandera roja" w:value="Brecha de alto riesgo + bandera roja"/>
                  <w:listItem w:displayText="Brecha de alto riesgo" w:value="Brecha de alto riesgo"/>
                  <w:listItem w:displayText="Brecha de riesgo medio" w:value="Brecha de riesgo medio"/>
                  <w:listItem w:displayText="Brecha de bajo riesgo" w:value="Brecha de bajo riesgo"/>
                  <w:listItem w:displayText="Sin brecha" w:value="Sin brecha"/>
                </w:dropDownList>
              </w:sdtPr>
              <w:sdtEndPr/>
              <w:sdtContent>
                <w:r w:rsidR="00BF0FB0" w:rsidRPr="00131BB2">
                  <w:rPr>
                    <w:rStyle w:val="PlaceholderText"/>
                    <w:lang w:val="es-CO"/>
                  </w:rPr>
                  <w:t>Choose an item.</w:t>
                </w:r>
              </w:sdtContent>
            </w:sdt>
          </w:p>
        </w:tc>
      </w:tr>
      <w:tr w:rsidR="005F3B2E" w:rsidRPr="00131BB2" w14:paraId="4CC28D41" w14:textId="77777777" w:rsidTr="007E6DFA">
        <w:trPr>
          <w:trHeight w:val="526"/>
        </w:trPr>
        <w:tc>
          <w:tcPr>
            <w:tcW w:w="5000" w:type="pct"/>
          </w:tcPr>
          <w:p w14:paraId="4442ABB8" w14:textId="29FA4967" w:rsidR="005F3B2E" w:rsidRPr="00131BB2" w:rsidRDefault="000B6C6D" w:rsidP="004631DE">
            <w:pPr>
              <w:jc w:val="left"/>
              <w:rPr>
                <w:bCs/>
                <w:lang w:val="es-CO"/>
              </w:rPr>
            </w:pPr>
            <w:r w:rsidRPr="00131BB2">
              <w:rPr>
                <w:b/>
                <w:lang w:val="es-CO"/>
              </w:rPr>
              <w:t>Análisis cualitativo</w:t>
            </w:r>
            <w:r w:rsidR="00F47E0B" w:rsidRPr="00131BB2">
              <w:rPr>
                <w:b/>
                <w:lang w:val="es-CO"/>
              </w:rPr>
              <w:br/>
            </w:r>
          </w:p>
        </w:tc>
      </w:tr>
      <w:tr w:rsidR="005F3B2E" w:rsidRPr="00131BB2" w14:paraId="37AA1421" w14:textId="77777777" w:rsidTr="007E6DFA">
        <w:trPr>
          <w:trHeight w:val="526"/>
        </w:trPr>
        <w:tc>
          <w:tcPr>
            <w:tcW w:w="5000" w:type="pct"/>
          </w:tcPr>
          <w:p w14:paraId="6A5AC7A6" w14:textId="2D8313AF" w:rsidR="005F3B2E" w:rsidRPr="00131BB2" w:rsidRDefault="000B6C6D" w:rsidP="004631DE">
            <w:pPr>
              <w:jc w:val="left"/>
              <w:rPr>
                <w:bCs/>
                <w:lang w:val="es-CO"/>
              </w:rPr>
            </w:pPr>
            <w:r w:rsidRPr="00131BB2">
              <w:rPr>
                <w:b/>
                <w:lang w:val="es-CO"/>
              </w:rPr>
              <w:t>Análisis de brechas</w:t>
            </w:r>
            <w:r w:rsidR="00F47E0B" w:rsidRPr="00131BB2">
              <w:rPr>
                <w:b/>
                <w:lang w:val="es-CO"/>
              </w:rPr>
              <w:br/>
            </w:r>
          </w:p>
        </w:tc>
      </w:tr>
      <w:tr w:rsidR="005F3B2E" w:rsidRPr="00131BB2" w14:paraId="01B4196B" w14:textId="77777777" w:rsidTr="007E6DFA">
        <w:trPr>
          <w:trHeight w:val="526"/>
        </w:trPr>
        <w:tc>
          <w:tcPr>
            <w:tcW w:w="5000" w:type="pct"/>
          </w:tcPr>
          <w:p w14:paraId="77E0AF5A" w14:textId="4A8933A3" w:rsidR="005F3B2E" w:rsidRPr="00131BB2" w:rsidRDefault="000B6C6D" w:rsidP="004631DE">
            <w:pPr>
              <w:jc w:val="left"/>
              <w:rPr>
                <w:bCs/>
                <w:lang w:val="es-CO"/>
              </w:rPr>
            </w:pPr>
            <w:r w:rsidRPr="00131BB2">
              <w:rPr>
                <w:b/>
                <w:lang w:val="es-CO"/>
              </w:rPr>
              <w:t>Recomendaciones</w:t>
            </w:r>
            <w:r w:rsidR="00F47E0B" w:rsidRPr="00131BB2">
              <w:rPr>
                <w:b/>
                <w:lang w:val="es-CO"/>
              </w:rPr>
              <w:br/>
            </w:r>
          </w:p>
        </w:tc>
      </w:tr>
      <w:tr w:rsidR="005F3B2E" w:rsidRPr="008D3B82" w14:paraId="5D151D87" w14:textId="77777777" w:rsidTr="007E6DFA">
        <w:trPr>
          <w:trHeight w:val="526"/>
        </w:trPr>
        <w:tc>
          <w:tcPr>
            <w:tcW w:w="5000" w:type="pct"/>
            <w:shd w:val="clear" w:color="auto" w:fill="EFDEEB" w:themeFill="accent4" w:themeFillTint="33"/>
          </w:tcPr>
          <w:p w14:paraId="503194D6" w14:textId="5408B770" w:rsidR="005F3B2E" w:rsidRPr="00131BB2" w:rsidRDefault="000B6C6D" w:rsidP="00467F71">
            <w:pPr>
              <w:rPr>
                <w:b/>
                <w:lang w:val="es-CO"/>
              </w:rPr>
            </w:pPr>
            <w:r w:rsidRPr="00131BB2">
              <w:rPr>
                <w:b/>
                <w:lang w:val="es-CO"/>
              </w:rPr>
              <w:t xml:space="preserve">Criterio de evaluación </w:t>
            </w:r>
            <w:r w:rsidR="00264356" w:rsidRPr="00131BB2">
              <w:rPr>
                <w:b/>
                <w:lang w:val="es-CO"/>
              </w:rPr>
              <w:t>12(a)(</w:t>
            </w:r>
            <w:r w:rsidR="005F3B2E" w:rsidRPr="00131BB2">
              <w:rPr>
                <w:b/>
                <w:lang w:val="es-CO"/>
              </w:rPr>
              <w:t>f):</w:t>
            </w:r>
          </w:p>
          <w:p w14:paraId="4B3F7916" w14:textId="27970AA4" w:rsidR="005F3B2E" w:rsidRPr="00131BB2" w:rsidRDefault="00223F0D" w:rsidP="00467F71">
            <w:pPr>
              <w:rPr>
                <w:b/>
                <w:lang w:val="es-CO"/>
              </w:rPr>
            </w:pPr>
            <w:r w:rsidRPr="00131BB2">
              <w:rPr>
                <w:lang w:val="es-CO"/>
              </w:rPr>
              <w:t>Mecanismos claros para asegurar que existe</w:t>
            </w:r>
            <w:r w:rsidR="004C479F" w:rsidRPr="00131BB2">
              <w:rPr>
                <w:lang w:val="es-CO"/>
              </w:rPr>
              <w:t xml:space="preserve"> </w:t>
            </w:r>
            <w:r w:rsidRPr="00131BB2">
              <w:rPr>
                <w:lang w:val="es-CO"/>
              </w:rPr>
              <w:t>seguimiento de los hallazgos respectivos</w:t>
            </w:r>
            <w:r w:rsidR="005F3B2E" w:rsidRPr="00131BB2">
              <w:rPr>
                <w:lang w:val="es-CO"/>
              </w:rPr>
              <w:t>.</w:t>
            </w:r>
          </w:p>
        </w:tc>
      </w:tr>
      <w:tr w:rsidR="00B651BD" w:rsidRPr="00131BB2" w14:paraId="52FB8D0E" w14:textId="77777777" w:rsidTr="00ED45EE">
        <w:trPr>
          <w:trHeight w:val="366"/>
        </w:trPr>
        <w:tc>
          <w:tcPr>
            <w:tcW w:w="5000" w:type="pct"/>
          </w:tcPr>
          <w:p w14:paraId="51660C88" w14:textId="67A1E747" w:rsidR="00B651BD" w:rsidRPr="00131BB2" w:rsidRDefault="00B651BD" w:rsidP="00ED45EE">
            <w:pPr>
              <w:rPr>
                <w:lang w:val="es-CO"/>
              </w:rPr>
            </w:pPr>
            <w:r w:rsidRPr="00131BB2">
              <w:rPr>
                <w:b/>
                <w:lang w:val="es-CO"/>
              </w:rPr>
              <w:t>Conclusión</w:t>
            </w:r>
            <w:r w:rsidRPr="00131BB2">
              <w:rPr>
                <w:lang w:val="es-CO"/>
              </w:rPr>
              <w:t xml:space="preserve">: </w:t>
            </w:r>
            <w:sdt>
              <w:sdtPr>
                <w:rPr>
                  <w:lang w:val="es-CO"/>
                </w:rPr>
                <w:alias w:val="Conclusion"/>
                <w:tag w:val="Conclusion"/>
                <w:id w:val="-1725447827"/>
                <w:placeholder>
                  <w:docPart w:val="811F24201D2D44268A2504C0343E7163"/>
                </w:placeholder>
                <w:showingPlcHdr/>
                <w:dropDownList>
                  <w:listItem w:value="Choose an item."/>
                  <w:listItem w:displayText="Brecha de alto riesgo + bandera roja" w:value="Brecha de alto riesgo + bandera roja"/>
                  <w:listItem w:displayText="Brecha de alto riesgo" w:value="Brecha de alto riesgo"/>
                  <w:listItem w:displayText="Brecha de riesgo medio" w:value="Brecha de riesgo medio"/>
                  <w:listItem w:displayText="Brecha de bajo riesgo" w:value="Brecha de bajo riesgo"/>
                  <w:listItem w:displayText="Sin brecha" w:value="Sin brecha"/>
                </w:dropDownList>
              </w:sdtPr>
              <w:sdtEndPr/>
              <w:sdtContent>
                <w:r w:rsidR="00BF0FB0" w:rsidRPr="00131BB2">
                  <w:rPr>
                    <w:rStyle w:val="PlaceholderText"/>
                    <w:lang w:val="es-CO"/>
                  </w:rPr>
                  <w:t>Choose an item.</w:t>
                </w:r>
              </w:sdtContent>
            </w:sdt>
          </w:p>
        </w:tc>
      </w:tr>
      <w:tr w:rsidR="005F3B2E" w:rsidRPr="00131BB2" w14:paraId="22389862" w14:textId="77777777" w:rsidTr="007E6DFA">
        <w:trPr>
          <w:trHeight w:val="526"/>
        </w:trPr>
        <w:tc>
          <w:tcPr>
            <w:tcW w:w="5000" w:type="pct"/>
          </w:tcPr>
          <w:p w14:paraId="61C01D80" w14:textId="05BC39A3" w:rsidR="005F3B2E" w:rsidRPr="00131BB2" w:rsidRDefault="000B6C6D" w:rsidP="004631DE">
            <w:pPr>
              <w:jc w:val="left"/>
              <w:rPr>
                <w:bCs/>
                <w:lang w:val="es-CO"/>
              </w:rPr>
            </w:pPr>
            <w:r w:rsidRPr="00131BB2">
              <w:rPr>
                <w:b/>
                <w:lang w:val="es-CO"/>
              </w:rPr>
              <w:t>Análisis cualitativo</w:t>
            </w:r>
            <w:r w:rsidR="00F47E0B" w:rsidRPr="00131BB2">
              <w:rPr>
                <w:b/>
                <w:lang w:val="es-CO"/>
              </w:rPr>
              <w:br/>
            </w:r>
          </w:p>
        </w:tc>
      </w:tr>
      <w:tr w:rsidR="005F3B2E" w:rsidRPr="00131BB2" w14:paraId="2A97D0AA" w14:textId="77777777" w:rsidTr="007E6DFA">
        <w:trPr>
          <w:trHeight w:val="526"/>
        </w:trPr>
        <w:tc>
          <w:tcPr>
            <w:tcW w:w="5000" w:type="pct"/>
          </w:tcPr>
          <w:p w14:paraId="67A7C75B" w14:textId="6EE5169F" w:rsidR="005F3B2E" w:rsidRPr="00131BB2" w:rsidRDefault="000B6C6D" w:rsidP="004631DE">
            <w:pPr>
              <w:jc w:val="left"/>
              <w:rPr>
                <w:bCs/>
                <w:lang w:val="es-CO"/>
              </w:rPr>
            </w:pPr>
            <w:r w:rsidRPr="00131BB2">
              <w:rPr>
                <w:b/>
                <w:lang w:val="es-CO"/>
              </w:rPr>
              <w:lastRenderedPageBreak/>
              <w:t>Análisis de brechas</w:t>
            </w:r>
            <w:r w:rsidR="00F47E0B" w:rsidRPr="00131BB2">
              <w:rPr>
                <w:b/>
                <w:lang w:val="es-CO"/>
              </w:rPr>
              <w:br/>
            </w:r>
          </w:p>
        </w:tc>
      </w:tr>
      <w:tr w:rsidR="005F3B2E" w:rsidRPr="00131BB2" w14:paraId="0589C92D" w14:textId="77777777" w:rsidTr="007E6DFA">
        <w:trPr>
          <w:trHeight w:val="526"/>
        </w:trPr>
        <w:tc>
          <w:tcPr>
            <w:tcW w:w="5000" w:type="pct"/>
          </w:tcPr>
          <w:p w14:paraId="7E25A722" w14:textId="705EAE59" w:rsidR="005F3B2E" w:rsidRPr="00131BB2" w:rsidRDefault="000B6C6D" w:rsidP="004631DE">
            <w:pPr>
              <w:jc w:val="left"/>
              <w:rPr>
                <w:bCs/>
                <w:lang w:val="es-CO"/>
              </w:rPr>
            </w:pPr>
            <w:r w:rsidRPr="00131BB2">
              <w:rPr>
                <w:b/>
                <w:lang w:val="es-CO"/>
              </w:rPr>
              <w:t>Recomendaciones</w:t>
            </w:r>
            <w:r w:rsidR="00F47E0B" w:rsidRPr="00131BB2">
              <w:rPr>
                <w:b/>
                <w:lang w:val="es-CO"/>
              </w:rPr>
              <w:br/>
            </w:r>
          </w:p>
        </w:tc>
      </w:tr>
      <w:tr w:rsidR="00782E4F" w:rsidRPr="002954F6" w14:paraId="4521DB41" w14:textId="77777777" w:rsidTr="007E6DFA">
        <w:trPr>
          <w:trHeight w:val="527"/>
        </w:trPr>
        <w:tc>
          <w:tcPr>
            <w:tcW w:w="5000" w:type="pct"/>
            <w:shd w:val="clear" w:color="auto" w:fill="CF9DC5" w:themeFill="accent4" w:themeFillTint="99"/>
          </w:tcPr>
          <w:p w14:paraId="76F5FB37" w14:textId="1C52F113" w:rsidR="00782E4F" w:rsidRPr="00131BB2" w:rsidRDefault="000B6C6D" w:rsidP="00782E4F">
            <w:pPr>
              <w:jc w:val="center"/>
              <w:rPr>
                <w:b/>
                <w:lang w:val="es-CO"/>
              </w:rPr>
            </w:pPr>
            <w:r w:rsidRPr="00131BB2">
              <w:rPr>
                <w:b/>
                <w:lang w:val="es-CO"/>
              </w:rPr>
              <w:t>Subindicador</w:t>
            </w:r>
            <w:r w:rsidR="00782E4F" w:rsidRPr="00131BB2">
              <w:rPr>
                <w:b/>
                <w:lang w:val="es-CO"/>
              </w:rPr>
              <w:t xml:space="preserve"> 12(b) </w:t>
            </w:r>
          </w:p>
          <w:p w14:paraId="5FE090DA" w14:textId="7DC0C635" w:rsidR="00782E4F" w:rsidRPr="00131BB2" w:rsidRDefault="00223F0D" w:rsidP="00782E4F">
            <w:pPr>
              <w:tabs>
                <w:tab w:val="left" w:pos="8138"/>
              </w:tabs>
              <w:spacing w:line="0" w:lineRule="atLeast"/>
              <w:jc w:val="center"/>
              <w:rPr>
                <w:b/>
                <w:lang w:val="es-CO"/>
              </w:rPr>
            </w:pPr>
            <w:r w:rsidRPr="00131BB2">
              <w:rPr>
                <w:b/>
                <w:lang w:val="es-CO"/>
              </w:rPr>
              <w:t>Coordinación de los controles y auditorias de la contratación pública</w:t>
            </w:r>
          </w:p>
        </w:tc>
      </w:tr>
      <w:tr w:rsidR="005F3B2E" w:rsidRPr="002954F6" w14:paraId="000582E9" w14:textId="77777777" w:rsidTr="007E6DFA">
        <w:trPr>
          <w:trHeight w:val="299"/>
        </w:trPr>
        <w:tc>
          <w:tcPr>
            <w:tcW w:w="5000" w:type="pct"/>
            <w:shd w:val="clear" w:color="auto" w:fill="EFDEEB" w:themeFill="accent4" w:themeFillTint="33"/>
          </w:tcPr>
          <w:p w14:paraId="5DED406F" w14:textId="0D980BD2" w:rsidR="005F3B2E" w:rsidRPr="00131BB2" w:rsidRDefault="000B6C6D" w:rsidP="00782E4F">
            <w:pPr>
              <w:rPr>
                <w:b/>
                <w:lang w:val="es-CO"/>
              </w:rPr>
            </w:pPr>
            <w:r w:rsidRPr="00131BB2">
              <w:rPr>
                <w:b/>
                <w:lang w:val="es-CO"/>
              </w:rPr>
              <w:t xml:space="preserve">Criterio de evaluación </w:t>
            </w:r>
            <w:r w:rsidR="00264356" w:rsidRPr="00131BB2">
              <w:rPr>
                <w:b/>
                <w:lang w:val="es-CO"/>
              </w:rPr>
              <w:t>12(b)(</w:t>
            </w:r>
            <w:r w:rsidR="005F3B2E" w:rsidRPr="00131BB2">
              <w:rPr>
                <w:b/>
                <w:lang w:val="es-CO"/>
              </w:rPr>
              <w:t>a):</w:t>
            </w:r>
          </w:p>
          <w:p w14:paraId="71CDD230" w14:textId="543EE67F" w:rsidR="005F3B2E" w:rsidRPr="00131BB2" w:rsidRDefault="00223F0D" w:rsidP="00782E4F">
            <w:pPr>
              <w:rPr>
                <w:lang w:val="es-CO"/>
              </w:rPr>
            </w:pPr>
            <w:r w:rsidRPr="00131BB2">
              <w:rPr>
                <w:lang w:val="es-CO"/>
              </w:rPr>
              <w:t>Existen procedimientos por escrito que establecen los requisitos para los controles internos, idealmente en un manual específico del tema</w:t>
            </w:r>
            <w:r w:rsidR="005F3B2E" w:rsidRPr="00131BB2">
              <w:rPr>
                <w:lang w:val="es-CO"/>
              </w:rPr>
              <w:t>.</w:t>
            </w:r>
          </w:p>
        </w:tc>
      </w:tr>
      <w:tr w:rsidR="00B651BD" w:rsidRPr="00131BB2" w14:paraId="4C6B7CA8" w14:textId="77777777" w:rsidTr="00ED45EE">
        <w:trPr>
          <w:trHeight w:val="366"/>
        </w:trPr>
        <w:tc>
          <w:tcPr>
            <w:tcW w:w="5000" w:type="pct"/>
          </w:tcPr>
          <w:p w14:paraId="312AA793" w14:textId="525716B2" w:rsidR="00B651BD" w:rsidRPr="00131BB2" w:rsidRDefault="00B651BD" w:rsidP="00ED45EE">
            <w:pPr>
              <w:rPr>
                <w:lang w:val="es-CO"/>
              </w:rPr>
            </w:pPr>
            <w:r w:rsidRPr="00131BB2">
              <w:rPr>
                <w:b/>
                <w:lang w:val="es-CO"/>
              </w:rPr>
              <w:t>Conclusión</w:t>
            </w:r>
            <w:r w:rsidRPr="00131BB2">
              <w:rPr>
                <w:lang w:val="es-CO"/>
              </w:rPr>
              <w:t xml:space="preserve">: </w:t>
            </w:r>
            <w:sdt>
              <w:sdtPr>
                <w:rPr>
                  <w:lang w:val="es-CO"/>
                </w:rPr>
                <w:alias w:val="Conclusion"/>
                <w:tag w:val="Conclusion"/>
                <w:id w:val="-957479870"/>
                <w:placeholder>
                  <w:docPart w:val="CFA2965920134DBD9514BC35D73FA388"/>
                </w:placeholder>
                <w:showingPlcHdr/>
                <w:dropDownList>
                  <w:listItem w:value="Choose an item."/>
                  <w:listItem w:displayText="Brecha de alto riesgo + bandera roja" w:value="Brecha de alto riesgo + bandera roja"/>
                  <w:listItem w:displayText="Brecha de alto riesgo" w:value="Brecha de alto riesgo"/>
                  <w:listItem w:displayText="Brecha de riesgo medio" w:value="Brecha de riesgo medio"/>
                  <w:listItem w:displayText="Brecha de bajo riesgo" w:value="Brecha de bajo riesgo"/>
                  <w:listItem w:displayText="Sin brecha" w:value="Sin brecha"/>
                </w:dropDownList>
              </w:sdtPr>
              <w:sdtEndPr/>
              <w:sdtContent>
                <w:r w:rsidR="00BF0FB0" w:rsidRPr="00131BB2">
                  <w:rPr>
                    <w:rStyle w:val="PlaceholderText"/>
                    <w:lang w:val="es-CO"/>
                  </w:rPr>
                  <w:t>Choose an item.</w:t>
                </w:r>
              </w:sdtContent>
            </w:sdt>
          </w:p>
        </w:tc>
      </w:tr>
      <w:tr w:rsidR="005F3B2E" w:rsidRPr="00131BB2" w14:paraId="11DED957" w14:textId="77777777" w:rsidTr="007E6DFA">
        <w:trPr>
          <w:trHeight w:val="770"/>
        </w:trPr>
        <w:tc>
          <w:tcPr>
            <w:tcW w:w="5000" w:type="pct"/>
          </w:tcPr>
          <w:p w14:paraId="45EC35F5" w14:textId="50912E67" w:rsidR="005F3B2E" w:rsidRPr="00131BB2" w:rsidRDefault="000B6C6D" w:rsidP="004631DE">
            <w:pPr>
              <w:jc w:val="left"/>
              <w:rPr>
                <w:bCs/>
                <w:lang w:val="es-CO"/>
              </w:rPr>
            </w:pPr>
            <w:r w:rsidRPr="00131BB2">
              <w:rPr>
                <w:b/>
                <w:lang w:val="es-CO"/>
              </w:rPr>
              <w:t>Análisis cualitativo</w:t>
            </w:r>
            <w:r w:rsidR="00F47E0B" w:rsidRPr="00131BB2">
              <w:rPr>
                <w:b/>
                <w:lang w:val="es-CO"/>
              </w:rPr>
              <w:br/>
            </w:r>
          </w:p>
        </w:tc>
      </w:tr>
      <w:tr w:rsidR="005F3B2E" w:rsidRPr="00131BB2" w14:paraId="2E6815C9" w14:textId="77777777" w:rsidTr="007E6DFA">
        <w:trPr>
          <w:trHeight w:val="856"/>
        </w:trPr>
        <w:tc>
          <w:tcPr>
            <w:tcW w:w="5000" w:type="pct"/>
          </w:tcPr>
          <w:p w14:paraId="4B80FC9E" w14:textId="06E6534E" w:rsidR="005F3B2E" w:rsidRPr="00131BB2" w:rsidRDefault="000B6C6D" w:rsidP="004631DE">
            <w:pPr>
              <w:jc w:val="left"/>
              <w:rPr>
                <w:bCs/>
                <w:lang w:val="es-CO"/>
              </w:rPr>
            </w:pPr>
            <w:r w:rsidRPr="00131BB2">
              <w:rPr>
                <w:b/>
                <w:lang w:val="es-CO"/>
              </w:rPr>
              <w:t>Análisis de brechas</w:t>
            </w:r>
            <w:r w:rsidR="00F47E0B" w:rsidRPr="00131BB2">
              <w:rPr>
                <w:b/>
                <w:lang w:val="es-CO"/>
              </w:rPr>
              <w:br/>
            </w:r>
          </w:p>
        </w:tc>
      </w:tr>
      <w:tr w:rsidR="005F3B2E" w:rsidRPr="00131BB2" w14:paraId="34A6EAB0" w14:textId="77777777" w:rsidTr="007E6DFA">
        <w:trPr>
          <w:trHeight w:val="526"/>
        </w:trPr>
        <w:tc>
          <w:tcPr>
            <w:tcW w:w="5000" w:type="pct"/>
          </w:tcPr>
          <w:p w14:paraId="4C9CC10D" w14:textId="34EC81DF" w:rsidR="005F3B2E" w:rsidRPr="00131BB2" w:rsidRDefault="000B6C6D" w:rsidP="004631DE">
            <w:pPr>
              <w:jc w:val="left"/>
              <w:rPr>
                <w:bCs/>
                <w:lang w:val="es-CO"/>
              </w:rPr>
            </w:pPr>
            <w:r w:rsidRPr="00131BB2">
              <w:rPr>
                <w:b/>
                <w:lang w:val="es-CO"/>
              </w:rPr>
              <w:t>Recomendaciones</w:t>
            </w:r>
            <w:r w:rsidR="00F47E0B" w:rsidRPr="00131BB2">
              <w:rPr>
                <w:b/>
                <w:lang w:val="es-CO"/>
              </w:rPr>
              <w:br/>
            </w:r>
          </w:p>
        </w:tc>
      </w:tr>
      <w:tr w:rsidR="005F3B2E" w:rsidRPr="00131BB2" w14:paraId="21FEA2CD" w14:textId="77777777" w:rsidTr="007E6DFA">
        <w:trPr>
          <w:trHeight w:val="526"/>
        </w:trPr>
        <w:tc>
          <w:tcPr>
            <w:tcW w:w="5000" w:type="pct"/>
            <w:shd w:val="clear" w:color="auto" w:fill="EFDEEB" w:themeFill="accent4" w:themeFillTint="33"/>
          </w:tcPr>
          <w:p w14:paraId="6FE1734B" w14:textId="06014DF5" w:rsidR="005F3B2E" w:rsidRPr="00131BB2" w:rsidRDefault="000B6C6D" w:rsidP="00782E4F">
            <w:pPr>
              <w:rPr>
                <w:b/>
                <w:lang w:val="es-CO"/>
              </w:rPr>
            </w:pPr>
            <w:r w:rsidRPr="00131BB2">
              <w:rPr>
                <w:b/>
                <w:lang w:val="es-CO"/>
              </w:rPr>
              <w:t xml:space="preserve">Criterio de evaluación </w:t>
            </w:r>
            <w:r w:rsidR="00264356" w:rsidRPr="00131BB2">
              <w:rPr>
                <w:b/>
                <w:lang w:val="es-CO"/>
              </w:rPr>
              <w:t>12(b)(</w:t>
            </w:r>
            <w:r w:rsidR="005F3B2E" w:rsidRPr="00131BB2">
              <w:rPr>
                <w:b/>
                <w:lang w:val="es-CO"/>
              </w:rPr>
              <w:t>b):</w:t>
            </w:r>
          </w:p>
          <w:p w14:paraId="3710FE75" w14:textId="7022AB94" w:rsidR="005F3B2E" w:rsidRPr="00131BB2" w:rsidRDefault="00223F0D" w:rsidP="00782E4F">
            <w:pPr>
              <w:rPr>
                <w:lang w:val="es-CO"/>
              </w:rPr>
            </w:pPr>
            <w:r w:rsidRPr="00131BB2">
              <w:rPr>
                <w:lang w:val="es-CO"/>
              </w:rPr>
              <w:t>Hay normas y procedimientos establecidos por escrito (por ejemplo, un manual) para llevar adelante auditorías de contratación (tanto del cumplimiento como del desempeño) para facilitar auditorías coordinadas que se reafirmen mutuamente</w:t>
            </w:r>
            <w:r w:rsidR="005F3B2E" w:rsidRPr="00131BB2">
              <w:rPr>
                <w:lang w:val="es-CO"/>
              </w:rPr>
              <w:t>.</w:t>
            </w:r>
          </w:p>
        </w:tc>
      </w:tr>
      <w:tr w:rsidR="00B651BD" w:rsidRPr="00131BB2" w14:paraId="59D4D69A" w14:textId="77777777" w:rsidTr="00ED45EE">
        <w:trPr>
          <w:trHeight w:val="366"/>
        </w:trPr>
        <w:tc>
          <w:tcPr>
            <w:tcW w:w="5000" w:type="pct"/>
          </w:tcPr>
          <w:p w14:paraId="3F23C1F6" w14:textId="7C0BDCCE" w:rsidR="00B651BD" w:rsidRPr="00131BB2" w:rsidRDefault="00B651BD" w:rsidP="00ED45EE">
            <w:pPr>
              <w:rPr>
                <w:lang w:val="es-CO"/>
              </w:rPr>
            </w:pPr>
            <w:r w:rsidRPr="00131BB2">
              <w:rPr>
                <w:b/>
                <w:lang w:val="es-CO"/>
              </w:rPr>
              <w:t>Conclusión</w:t>
            </w:r>
            <w:r w:rsidRPr="00131BB2">
              <w:rPr>
                <w:lang w:val="es-CO"/>
              </w:rPr>
              <w:t xml:space="preserve">: </w:t>
            </w:r>
            <w:sdt>
              <w:sdtPr>
                <w:rPr>
                  <w:lang w:val="es-CO"/>
                </w:rPr>
                <w:alias w:val="Conclusion"/>
                <w:tag w:val="Conclusion"/>
                <w:id w:val="-1584753171"/>
                <w:placeholder>
                  <w:docPart w:val="BDCFED06A55F4C6EBAFC87EEC28C34C0"/>
                </w:placeholder>
                <w:showingPlcHdr/>
                <w:dropDownList>
                  <w:listItem w:value="Choose an item."/>
                  <w:listItem w:displayText="Brecha de alto riesgo + bandera roja" w:value="Brecha de alto riesgo + bandera roja"/>
                  <w:listItem w:displayText="Brecha de alto riesgo" w:value="Brecha de alto riesgo"/>
                  <w:listItem w:displayText="Brecha de riesgo medio" w:value="Brecha de riesgo medio"/>
                  <w:listItem w:displayText="Brecha de bajo riesgo" w:value="Brecha de bajo riesgo"/>
                  <w:listItem w:displayText="Sin brecha" w:value="Sin brecha"/>
                </w:dropDownList>
              </w:sdtPr>
              <w:sdtEndPr/>
              <w:sdtContent>
                <w:r w:rsidR="00BF0FB0" w:rsidRPr="00131BB2">
                  <w:rPr>
                    <w:rStyle w:val="PlaceholderText"/>
                    <w:lang w:val="es-CO"/>
                  </w:rPr>
                  <w:t>Choose an item.</w:t>
                </w:r>
              </w:sdtContent>
            </w:sdt>
          </w:p>
        </w:tc>
      </w:tr>
      <w:tr w:rsidR="005F3B2E" w:rsidRPr="00131BB2" w14:paraId="44763247" w14:textId="77777777" w:rsidTr="007E6DFA">
        <w:trPr>
          <w:trHeight w:val="526"/>
        </w:trPr>
        <w:tc>
          <w:tcPr>
            <w:tcW w:w="5000" w:type="pct"/>
          </w:tcPr>
          <w:p w14:paraId="5E3C2577" w14:textId="334532D6" w:rsidR="005F3B2E" w:rsidRPr="00131BB2" w:rsidRDefault="000B6C6D" w:rsidP="004631DE">
            <w:pPr>
              <w:jc w:val="left"/>
              <w:rPr>
                <w:bCs/>
                <w:lang w:val="es-CO"/>
              </w:rPr>
            </w:pPr>
            <w:r w:rsidRPr="00131BB2">
              <w:rPr>
                <w:b/>
                <w:lang w:val="es-CO"/>
              </w:rPr>
              <w:t>Análisis cualitativo</w:t>
            </w:r>
            <w:r w:rsidR="00F47E0B" w:rsidRPr="00131BB2">
              <w:rPr>
                <w:b/>
                <w:lang w:val="es-CO"/>
              </w:rPr>
              <w:br/>
            </w:r>
          </w:p>
        </w:tc>
      </w:tr>
      <w:tr w:rsidR="005F3B2E" w:rsidRPr="00131BB2" w14:paraId="2B772F8A" w14:textId="77777777" w:rsidTr="007E6DFA">
        <w:trPr>
          <w:trHeight w:val="526"/>
        </w:trPr>
        <w:tc>
          <w:tcPr>
            <w:tcW w:w="5000" w:type="pct"/>
          </w:tcPr>
          <w:p w14:paraId="15925FF0" w14:textId="78A7A3E5" w:rsidR="005F3B2E" w:rsidRPr="00131BB2" w:rsidRDefault="000B6C6D" w:rsidP="004631DE">
            <w:pPr>
              <w:jc w:val="left"/>
              <w:rPr>
                <w:bCs/>
                <w:lang w:val="es-CO"/>
              </w:rPr>
            </w:pPr>
            <w:r w:rsidRPr="00131BB2">
              <w:rPr>
                <w:b/>
                <w:lang w:val="es-CO"/>
              </w:rPr>
              <w:t>Análisis de brechas</w:t>
            </w:r>
            <w:r w:rsidR="00F47E0B" w:rsidRPr="00131BB2">
              <w:rPr>
                <w:b/>
                <w:lang w:val="es-CO"/>
              </w:rPr>
              <w:br/>
            </w:r>
          </w:p>
        </w:tc>
      </w:tr>
      <w:tr w:rsidR="005F3B2E" w:rsidRPr="00131BB2" w14:paraId="38BFC4FE" w14:textId="77777777" w:rsidTr="007E6DFA">
        <w:trPr>
          <w:trHeight w:val="526"/>
        </w:trPr>
        <w:tc>
          <w:tcPr>
            <w:tcW w:w="5000" w:type="pct"/>
          </w:tcPr>
          <w:p w14:paraId="1BD4409F" w14:textId="27D9C2C5" w:rsidR="005F3B2E" w:rsidRPr="00131BB2" w:rsidRDefault="000B6C6D" w:rsidP="004631DE">
            <w:pPr>
              <w:jc w:val="left"/>
              <w:rPr>
                <w:bCs/>
                <w:lang w:val="es-CO"/>
              </w:rPr>
            </w:pPr>
            <w:r w:rsidRPr="00131BB2">
              <w:rPr>
                <w:b/>
                <w:lang w:val="es-CO"/>
              </w:rPr>
              <w:t>Recomendaciones</w:t>
            </w:r>
            <w:r w:rsidR="00F47E0B" w:rsidRPr="00131BB2">
              <w:rPr>
                <w:b/>
                <w:lang w:val="es-CO"/>
              </w:rPr>
              <w:br/>
            </w:r>
          </w:p>
        </w:tc>
      </w:tr>
      <w:tr w:rsidR="005F3B2E" w:rsidRPr="00131BB2" w14:paraId="1556456F" w14:textId="77777777" w:rsidTr="007E6DFA">
        <w:trPr>
          <w:trHeight w:val="526"/>
        </w:trPr>
        <w:tc>
          <w:tcPr>
            <w:tcW w:w="5000" w:type="pct"/>
            <w:shd w:val="clear" w:color="auto" w:fill="EFDEEB" w:themeFill="accent4" w:themeFillTint="33"/>
          </w:tcPr>
          <w:p w14:paraId="65C29C0C" w14:textId="4528A27E" w:rsidR="005F3B2E" w:rsidRPr="00131BB2" w:rsidRDefault="000B6C6D" w:rsidP="00782E4F">
            <w:pPr>
              <w:rPr>
                <w:b/>
                <w:lang w:val="es-CO"/>
              </w:rPr>
            </w:pPr>
            <w:r w:rsidRPr="00131BB2">
              <w:rPr>
                <w:b/>
                <w:lang w:val="es-CO"/>
              </w:rPr>
              <w:t xml:space="preserve">Criterio de evaluación </w:t>
            </w:r>
            <w:r w:rsidR="00264356" w:rsidRPr="00131BB2">
              <w:rPr>
                <w:b/>
                <w:lang w:val="es-CO"/>
              </w:rPr>
              <w:t>12(b)(</w:t>
            </w:r>
            <w:r w:rsidR="005F3B2E" w:rsidRPr="00131BB2">
              <w:rPr>
                <w:b/>
                <w:lang w:val="es-CO"/>
              </w:rPr>
              <w:t>c):</w:t>
            </w:r>
          </w:p>
          <w:p w14:paraId="75E961B5" w14:textId="336A33DE" w:rsidR="005F3B2E" w:rsidRPr="00131BB2" w:rsidRDefault="00223F0D" w:rsidP="00782E4F">
            <w:pPr>
              <w:rPr>
                <w:b/>
                <w:lang w:val="es-CO"/>
              </w:rPr>
            </w:pPr>
            <w:r w:rsidRPr="00131BB2">
              <w:rPr>
                <w:lang w:val="es-CO"/>
              </w:rPr>
              <w:t>Existe evidencia de que las auditorías internas o externas se realizan al menos anualmente y de que se cumplen otras normas establecidas por escrito</w:t>
            </w:r>
            <w:r w:rsidR="005F3B2E" w:rsidRPr="00131BB2">
              <w:rPr>
                <w:lang w:val="es-CO"/>
              </w:rPr>
              <w:t>.</w:t>
            </w:r>
            <w:r w:rsidRPr="00131BB2">
              <w:rPr>
                <w:lang w:val="es-CO"/>
              </w:rPr>
              <w:t xml:space="preserve"> </w:t>
            </w:r>
            <w:r w:rsidR="005F3B2E" w:rsidRPr="00131BB2">
              <w:rPr>
                <w:lang w:val="es-CO"/>
              </w:rPr>
              <w:t>*</w:t>
            </w:r>
          </w:p>
        </w:tc>
      </w:tr>
      <w:tr w:rsidR="00B651BD" w:rsidRPr="00131BB2" w14:paraId="687A7A8E" w14:textId="77777777" w:rsidTr="00ED45EE">
        <w:trPr>
          <w:trHeight w:val="366"/>
        </w:trPr>
        <w:tc>
          <w:tcPr>
            <w:tcW w:w="5000" w:type="pct"/>
          </w:tcPr>
          <w:p w14:paraId="25EF4D70" w14:textId="520E09A6" w:rsidR="00B651BD" w:rsidRPr="00131BB2" w:rsidRDefault="00B651BD" w:rsidP="00ED45EE">
            <w:pPr>
              <w:rPr>
                <w:lang w:val="es-CO"/>
              </w:rPr>
            </w:pPr>
            <w:r w:rsidRPr="00131BB2">
              <w:rPr>
                <w:b/>
                <w:lang w:val="es-CO"/>
              </w:rPr>
              <w:t>Conclusión</w:t>
            </w:r>
            <w:r w:rsidRPr="00131BB2">
              <w:rPr>
                <w:lang w:val="es-CO"/>
              </w:rPr>
              <w:t xml:space="preserve">: </w:t>
            </w:r>
            <w:sdt>
              <w:sdtPr>
                <w:rPr>
                  <w:lang w:val="es-CO"/>
                </w:rPr>
                <w:alias w:val="Conclusion"/>
                <w:tag w:val="Conclusion"/>
                <w:id w:val="-1397421283"/>
                <w:placeholder>
                  <w:docPart w:val="5B9CE9BBC34B4DE3AB96E1F8740C4712"/>
                </w:placeholder>
                <w:showingPlcHdr/>
                <w:dropDownList>
                  <w:listItem w:value="Choose an item."/>
                  <w:listItem w:displayText="Brecha de alto riesgo + bandera roja" w:value="Brecha de alto riesgo + bandera roja"/>
                  <w:listItem w:displayText="Brecha de alto riesgo" w:value="Brecha de alto riesgo"/>
                  <w:listItem w:displayText="Brecha de riesgo medio" w:value="Brecha de riesgo medio"/>
                  <w:listItem w:displayText="Brecha de bajo riesgo" w:value="Brecha de bajo riesgo"/>
                  <w:listItem w:displayText="Sin brecha" w:value="Sin brecha"/>
                </w:dropDownList>
              </w:sdtPr>
              <w:sdtEndPr/>
              <w:sdtContent>
                <w:r w:rsidR="00BF0FB0" w:rsidRPr="00131BB2">
                  <w:rPr>
                    <w:rStyle w:val="PlaceholderText"/>
                    <w:lang w:val="es-CO"/>
                  </w:rPr>
                  <w:t>Choose an item.</w:t>
                </w:r>
              </w:sdtContent>
            </w:sdt>
          </w:p>
        </w:tc>
      </w:tr>
      <w:tr w:rsidR="005F3B2E" w:rsidRPr="00131BB2" w14:paraId="408648D3" w14:textId="77777777" w:rsidTr="007E6DFA">
        <w:trPr>
          <w:trHeight w:val="526"/>
        </w:trPr>
        <w:tc>
          <w:tcPr>
            <w:tcW w:w="5000" w:type="pct"/>
          </w:tcPr>
          <w:p w14:paraId="1D14C2EA" w14:textId="5FD34E9B" w:rsidR="005F3B2E" w:rsidRPr="00131BB2" w:rsidRDefault="000B6C6D" w:rsidP="004631DE">
            <w:pPr>
              <w:jc w:val="left"/>
              <w:rPr>
                <w:bCs/>
                <w:lang w:val="es-CO"/>
              </w:rPr>
            </w:pPr>
            <w:r w:rsidRPr="00131BB2">
              <w:rPr>
                <w:b/>
                <w:lang w:val="es-CO"/>
              </w:rPr>
              <w:t>Análisis cualitativo</w:t>
            </w:r>
            <w:r w:rsidR="00F47E0B" w:rsidRPr="00131BB2">
              <w:rPr>
                <w:b/>
                <w:lang w:val="es-CO"/>
              </w:rPr>
              <w:br/>
            </w:r>
          </w:p>
        </w:tc>
      </w:tr>
      <w:tr w:rsidR="005F3B2E" w:rsidRPr="002954F6" w14:paraId="10F49015" w14:textId="77777777" w:rsidTr="007E6DFA">
        <w:trPr>
          <w:trHeight w:val="526"/>
        </w:trPr>
        <w:tc>
          <w:tcPr>
            <w:tcW w:w="5000" w:type="pct"/>
            <w:shd w:val="clear" w:color="auto" w:fill="D9D9D9" w:themeFill="background1" w:themeFillShade="D9"/>
          </w:tcPr>
          <w:p w14:paraId="7655190F" w14:textId="6B3CFC86" w:rsidR="005F3B2E" w:rsidRPr="00131BB2" w:rsidRDefault="005B5A9B" w:rsidP="00782E4F">
            <w:pPr>
              <w:rPr>
                <w:b/>
                <w:lang w:val="es-CO"/>
              </w:rPr>
            </w:pPr>
            <w:r w:rsidRPr="00131BB2">
              <w:rPr>
                <w:b/>
                <w:lang w:val="es-CO"/>
              </w:rPr>
              <w:t>Análisis cuantitativo</w:t>
            </w:r>
            <w:r w:rsidR="005F3B2E" w:rsidRPr="00131BB2">
              <w:rPr>
                <w:b/>
                <w:lang w:val="es-CO"/>
              </w:rPr>
              <w:t xml:space="preserve"> </w:t>
            </w:r>
          </w:p>
          <w:p w14:paraId="2F63A959" w14:textId="77777777" w:rsidR="005F3B2E" w:rsidRPr="00131BB2" w:rsidRDefault="005F3B2E" w:rsidP="00782E4F">
            <w:pPr>
              <w:rPr>
                <w:b/>
                <w:lang w:val="es-CO"/>
              </w:rPr>
            </w:pPr>
          </w:p>
          <w:p w14:paraId="0B1CCEA4" w14:textId="31D8B616" w:rsidR="00223F0D" w:rsidRPr="00131BB2" w:rsidRDefault="005F3B2E" w:rsidP="00223F0D">
            <w:pPr>
              <w:rPr>
                <w:bCs/>
                <w:i/>
                <w:iCs/>
                <w:lang w:val="es-CO"/>
              </w:rPr>
            </w:pPr>
            <w:r w:rsidRPr="00131BB2">
              <w:rPr>
                <w:bCs/>
                <w:i/>
                <w:iCs/>
                <w:lang w:val="es-CO"/>
              </w:rPr>
              <w:t xml:space="preserve">* </w:t>
            </w:r>
            <w:r w:rsidR="00223F0D" w:rsidRPr="00131BB2">
              <w:rPr>
                <w:bCs/>
                <w:i/>
                <w:iCs/>
                <w:lang w:val="es-CO"/>
              </w:rPr>
              <w:t>Indicador cuantitativo para sustanciar la evaluación del subindicador 1</w:t>
            </w:r>
            <w:r w:rsidR="00740F30" w:rsidRPr="00131BB2">
              <w:rPr>
                <w:bCs/>
                <w:i/>
                <w:iCs/>
                <w:lang w:val="es-CO"/>
              </w:rPr>
              <w:t>2</w:t>
            </w:r>
            <w:r w:rsidR="00223F0D" w:rsidRPr="00131BB2">
              <w:rPr>
                <w:bCs/>
                <w:i/>
                <w:iCs/>
                <w:lang w:val="es-CO"/>
              </w:rPr>
              <w:t>(</w:t>
            </w:r>
            <w:r w:rsidR="00740F30" w:rsidRPr="00131BB2">
              <w:rPr>
                <w:bCs/>
                <w:i/>
                <w:iCs/>
                <w:lang w:val="es-CO"/>
              </w:rPr>
              <w:t>b</w:t>
            </w:r>
            <w:r w:rsidR="00223F0D" w:rsidRPr="00131BB2">
              <w:rPr>
                <w:bCs/>
                <w:i/>
                <w:iCs/>
                <w:lang w:val="es-CO"/>
              </w:rPr>
              <w:t>), criterio de evaluación (c):</w:t>
            </w:r>
          </w:p>
          <w:p w14:paraId="6B300DC4" w14:textId="030A8F9A" w:rsidR="00223F0D" w:rsidRPr="007301A9" w:rsidRDefault="00223F0D" w:rsidP="00E15569">
            <w:pPr>
              <w:pStyle w:val="ListParagraph"/>
              <w:numPr>
                <w:ilvl w:val="0"/>
                <w:numId w:val="9"/>
              </w:numPr>
              <w:rPr>
                <w:bCs/>
                <w:i/>
                <w:iCs/>
                <w:lang w:val="es-CO"/>
              </w:rPr>
            </w:pPr>
            <w:r w:rsidRPr="007301A9">
              <w:rPr>
                <w:bCs/>
                <w:i/>
                <w:iCs/>
                <w:lang w:val="es-CO"/>
              </w:rPr>
              <w:t>Número de auditorías de adquisiciones especializadas que se llevan a cabo en comparación con el número total de auditorías (en porcentaje).</w:t>
            </w:r>
          </w:p>
          <w:p w14:paraId="3DD4192B" w14:textId="4D5E64A5" w:rsidR="007301A9" w:rsidRPr="007301A9" w:rsidRDefault="00223F0D" w:rsidP="00E15569">
            <w:pPr>
              <w:pStyle w:val="ListParagraph"/>
              <w:numPr>
                <w:ilvl w:val="0"/>
                <w:numId w:val="9"/>
              </w:numPr>
              <w:rPr>
                <w:bCs/>
                <w:i/>
                <w:iCs/>
                <w:lang w:val="es-CO"/>
              </w:rPr>
            </w:pPr>
            <w:r w:rsidRPr="007301A9">
              <w:rPr>
                <w:bCs/>
                <w:i/>
                <w:iCs/>
                <w:lang w:val="es-CO"/>
              </w:rPr>
              <w:t xml:space="preserve">Proporción de auditorías de desempeño realizadas (en porcentaje del número total de auditorías de adquisiciones). </w:t>
            </w:r>
          </w:p>
          <w:p w14:paraId="1320AE2C" w14:textId="61CE2E53" w:rsidR="005F3B2E" w:rsidRPr="00131BB2" w:rsidRDefault="00223F0D" w:rsidP="00223F0D">
            <w:pPr>
              <w:rPr>
                <w:bCs/>
                <w:i/>
                <w:iCs/>
                <w:lang w:val="es-CO"/>
              </w:rPr>
            </w:pPr>
            <w:r w:rsidRPr="00131BB2">
              <w:rPr>
                <w:bCs/>
                <w:i/>
                <w:iCs/>
                <w:lang w:val="es-CO"/>
              </w:rPr>
              <w:t>Fuente: Ministerio de Hacienda/Institución Superior de Auditoría</w:t>
            </w:r>
            <w:r w:rsidR="005F3B2E" w:rsidRPr="00131BB2">
              <w:rPr>
                <w:bCs/>
                <w:i/>
                <w:iCs/>
                <w:lang w:val="es-CO"/>
              </w:rPr>
              <w:t>.</w:t>
            </w:r>
          </w:p>
          <w:p w14:paraId="464D12EF" w14:textId="77777777" w:rsidR="00A11ECC" w:rsidRPr="00131BB2" w:rsidRDefault="00A11ECC" w:rsidP="00782E4F">
            <w:pPr>
              <w:rPr>
                <w:b/>
                <w:lang w:val="es-CO"/>
              </w:rPr>
            </w:pPr>
          </w:p>
          <w:p w14:paraId="17D63D26" w14:textId="67C6879A" w:rsidR="00A11ECC" w:rsidRPr="00131BB2" w:rsidRDefault="00A11ECC" w:rsidP="00782E4F">
            <w:pPr>
              <w:rPr>
                <w:bCs/>
                <w:lang w:val="es-CO"/>
              </w:rPr>
            </w:pPr>
          </w:p>
        </w:tc>
      </w:tr>
      <w:tr w:rsidR="005F3B2E" w:rsidRPr="00131BB2" w14:paraId="2E9BC7E0" w14:textId="77777777" w:rsidTr="007E6DFA">
        <w:trPr>
          <w:trHeight w:val="526"/>
        </w:trPr>
        <w:tc>
          <w:tcPr>
            <w:tcW w:w="5000" w:type="pct"/>
          </w:tcPr>
          <w:p w14:paraId="193558C9" w14:textId="71FB246B" w:rsidR="005F3B2E" w:rsidRPr="00131BB2" w:rsidRDefault="000B6C6D" w:rsidP="004631DE">
            <w:pPr>
              <w:jc w:val="left"/>
              <w:rPr>
                <w:bCs/>
                <w:lang w:val="es-CO"/>
              </w:rPr>
            </w:pPr>
            <w:r w:rsidRPr="00131BB2">
              <w:rPr>
                <w:b/>
                <w:lang w:val="es-CO"/>
              </w:rPr>
              <w:t>Análisis de brechas</w:t>
            </w:r>
            <w:r w:rsidR="00F47E0B" w:rsidRPr="00131BB2">
              <w:rPr>
                <w:b/>
                <w:lang w:val="es-CO"/>
              </w:rPr>
              <w:br/>
            </w:r>
          </w:p>
        </w:tc>
      </w:tr>
      <w:tr w:rsidR="005F3B2E" w:rsidRPr="00131BB2" w14:paraId="5CA970FB" w14:textId="77777777" w:rsidTr="007E6DFA">
        <w:trPr>
          <w:trHeight w:val="526"/>
        </w:trPr>
        <w:tc>
          <w:tcPr>
            <w:tcW w:w="5000" w:type="pct"/>
          </w:tcPr>
          <w:p w14:paraId="6EC6D36A" w14:textId="0D8F5AEE" w:rsidR="005F3B2E" w:rsidRPr="00131BB2" w:rsidRDefault="000B6C6D" w:rsidP="004631DE">
            <w:pPr>
              <w:jc w:val="left"/>
              <w:rPr>
                <w:bCs/>
                <w:lang w:val="es-CO"/>
              </w:rPr>
            </w:pPr>
            <w:r w:rsidRPr="00131BB2">
              <w:rPr>
                <w:b/>
                <w:lang w:val="es-CO"/>
              </w:rPr>
              <w:t>Recomendaciones</w:t>
            </w:r>
            <w:r w:rsidR="00F47E0B" w:rsidRPr="00131BB2">
              <w:rPr>
                <w:b/>
                <w:lang w:val="es-CO"/>
              </w:rPr>
              <w:br/>
            </w:r>
          </w:p>
        </w:tc>
      </w:tr>
      <w:tr w:rsidR="005F3B2E" w:rsidRPr="002954F6" w14:paraId="16DCA6B9" w14:textId="77777777" w:rsidTr="007E6DFA">
        <w:trPr>
          <w:trHeight w:val="526"/>
        </w:trPr>
        <w:tc>
          <w:tcPr>
            <w:tcW w:w="5000" w:type="pct"/>
            <w:shd w:val="clear" w:color="auto" w:fill="EFDEEB" w:themeFill="accent4" w:themeFillTint="33"/>
          </w:tcPr>
          <w:p w14:paraId="67A56AB9" w14:textId="0923B64B" w:rsidR="005F3B2E" w:rsidRPr="00131BB2" w:rsidRDefault="000B6C6D" w:rsidP="00782E4F">
            <w:pPr>
              <w:rPr>
                <w:b/>
                <w:lang w:val="es-CO"/>
              </w:rPr>
            </w:pPr>
            <w:r w:rsidRPr="00131BB2">
              <w:rPr>
                <w:b/>
                <w:lang w:val="es-CO"/>
              </w:rPr>
              <w:lastRenderedPageBreak/>
              <w:t xml:space="preserve">Criterio de evaluación </w:t>
            </w:r>
            <w:r w:rsidR="00264356" w:rsidRPr="00131BB2">
              <w:rPr>
                <w:b/>
                <w:lang w:val="es-CO"/>
              </w:rPr>
              <w:t>12(b)(</w:t>
            </w:r>
            <w:r w:rsidR="005F3B2E" w:rsidRPr="00131BB2">
              <w:rPr>
                <w:b/>
                <w:lang w:val="es-CO"/>
              </w:rPr>
              <w:t>d):</w:t>
            </w:r>
          </w:p>
          <w:p w14:paraId="4FFC2322" w14:textId="3CC92242" w:rsidR="005F3B2E" w:rsidRPr="004B200E" w:rsidRDefault="00D6561E" w:rsidP="00D6561E">
            <w:pPr>
              <w:jc w:val="left"/>
              <w:rPr>
                <w:rFonts w:ascii="Segoe UI" w:eastAsia="Times New Roman" w:hAnsi="Segoe UI" w:cs="Segoe UI"/>
                <w:color w:val="auto"/>
                <w:sz w:val="21"/>
                <w:szCs w:val="21"/>
                <w:lang w:val="es-CO" w:eastAsia="en-US"/>
              </w:rPr>
            </w:pPr>
            <w:r w:rsidRPr="004B200E">
              <w:rPr>
                <w:rFonts w:ascii="Segoe UI" w:eastAsia="Times New Roman" w:hAnsi="Segoe UI" w:cs="Segoe UI"/>
                <w:color w:val="auto"/>
                <w:sz w:val="21"/>
                <w:szCs w:val="21"/>
                <w:lang w:val="es-CO" w:eastAsia="en-US"/>
              </w:rPr>
              <w:t>Existen líneas claras y fiables para informar a los órganos de supervisión pertinentes.</w:t>
            </w:r>
          </w:p>
        </w:tc>
      </w:tr>
      <w:tr w:rsidR="00B651BD" w:rsidRPr="00131BB2" w14:paraId="3844C243" w14:textId="77777777" w:rsidTr="00ED45EE">
        <w:trPr>
          <w:trHeight w:val="366"/>
        </w:trPr>
        <w:tc>
          <w:tcPr>
            <w:tcW w:w="5000" w:type="pct"/>
          </w:tcPr>
          <w:p w14:paraId="19F3C7CD" w14:textId="462DFF21" w:rsidR="00B651BD" w:rsidRPr="00131BB2" w:rsidRDefault="00B651BD" w:rsidP="00ED45EE">
            <w:pPr>
              <w:rPr>
                <w:lang w:val="es-CO"/>
              </w:rPr>
            </w:pPr>
            <w:r w:rsidRPr="00131BB2">
              <w:rPr>
                <w:b/>
                <w:lang w:val="es-CO"/>
              </w:rPr>
              <w:t>Conclusión</w:t>
            </w:r>
            <w:r w:rsidRPr="00131BB2">
              <w:rPr>
                <w:lang w:val="es-CO"/>
              </w:rPr>
              <w:t xml:space="preserve">: </w:t>
            </w:r>
            <w:sdt>
              <w:sdtPr>
                <w:rPr>
                  <w:lang w:val="es-CO"/>
                </w:rPr>
                <w:alias w:val="Conclusion"/>
                <w:tag w:val="Conclusion"/>
                <w:id w:val="1921288130"/>
                <w:placeholder>
                  <w:docPart w:val="3A9107DE40BB4E858F0A59801482D874"/>
                </w:placeholder>
                <w:showingPlcHdr/>
                <w:dropDownList>
                  <w:listItem w:value="Choose an item."/>
                  <w:listItem w:displayText="Brecha de alto riesgo + bandera roja" w:value="Brecha de alto riesgo + bandera roja"/>
                  <w:listItem w:displayText="Brecha de alto riesgo" w:value="Brecha de alto riesgo"/>
                  <w:listItem w:displayText="Brecha de riesgo medio" w:value="Brecha de riesgo medio"/>
                  <w:listItem w:displayText="Brecha de bajo riesgo" w:value="Brecha de bajo riesgo"/>
                  <w:listItem w:displayText="Sin brecha" w:value="Sin brecha"/>
                </w:dropDownList>
              </w:sdtPr>
              <w:sdtEndPr/>
              <w:sdtContent>
                <w:r w:rsidR="00BF0FB0" w:rsidRPr="00131BB2">
                  <w:rPr>
                    <w:rStyle w:val="PlaceholderText"/>
                    <w:lang w:val="es-CO"/>
                  </w:rPr>
                  <w:t>Choose an item.</w:t>
                </w:r>
              </w:sdtContent>
            </w:sdt>
          </w:p>
        </w:tc>
      </w:tr>
      <w:tr w:rsidR="005F3B2E" w:rsidRPr="00131BB2" w14:paraId="5D195CA6" w14:textId="77777777" w:rsidTr="007E6DFA">
        <w:trPr>
          <w:trHeight w:val="526"/>
        </w:trPr>
        <w:tc>
          <w:tcPr>
            <w:tcW w:w="5000" w:type="pct"/>
          </w:tcPr>
          <w:p w14:paraId="213A8552" w14:textId="0DAA1EA4" w:rsidR="005F3B2E" w:rsidRPr="00131BB2" w:rsidRDefault="000B6C6D" w:rsidP="004631DE">
            <w:pPr>
              <w:jc w:val="left"/>
              <w:rPr>
                <w:bCs/>
                <w:lang w:val="es-CO"/>
              </w:rPr>
            </w:pPr>
            <w:r w:rsidRPr="00131BB2">
              <w:rPr>
                <w:b/>
                <w:lang w:val="es-CO"/>
              </w:rPr>
              <w:t>Análisis cualitativo</w:t>
            </w:r>
            <w:r w:rsidR="00F47E0B" w:rsidRPr="00131BB2">
              <w:rPr>
                <w:b/>
                <w:lang w:val="es-CO"/>
              </w:rPr>
              <w:br/>
            </w:r>
          </w:p>
        </w:tc>
      </w:tr>
      <w:tr w:rsidR="005F3B2E" w:rsidRPr="00131BB2" w14:paraId="7BC70A8A" w14:textId="77777777" w:rsidTr="007E6DFA">
        <w:trPr>
          <w:trHeight w:val="526"/>
        </w:trPr>
        <w:tc>
          <w:tcPr>
            <w:tcW w:w="5000" w:type="pct"/>
          </w:tcPr>
          <w:p w14:paraId="662D87FE" w14:textId="312D9182" w:rsidR="005F3B2E" w:rsidRPr="00131BB2" w:rsidRDefault="000B6C6D" w:rsidP="004631DE">
            <w:pPr>
              <w:jc w:val="left"/>
              <w:rPr>
                <w:bCs/>
                <w:lang w:val="es-CO"/>
              </w:rPr>
            </w:pPr>
            <w:r w:rsidRPr="00131BB2">
              <w:rPr>
                <w:b/>
                <w:lang w:val="es-CO"/>
              </w:rPr>
              <w:t>Análisis de brechas</w:t>
            </w:r>
            <w:r w:rsidR="00F47E0B" w:rsidRPr="00131BB2">
              <w:rPr>
                <w:b/>
                <w:lang w:val="es-CO"/>
              </w:rPr>
              <w:br/>
            </w:r>
          </w:p>
        </w:tc>
      </w:tr>
      <w:tr w:rsidR="005F3B2E" w:rsidRPr="00131BB2" w14:paraId="42B74728" w14:textId="77777777" w:rsidTr="007E6DFA">
        <w:trPr>
          <w:trHeight w:val="526"/>
        </w:trPr>
        <w:tc>
          <w:tcPr>
            <w:tcW w:w="5000" w:type="pct"/>
          </w:tcPr>
          <w:p w14:paraId="0C4EB660" w14:textId="1078189B" w:rsidR="005F3B2E" w:rsidRPr="00131BB2" w:rsidRDefault="000B6C6D" w:rsidP="004631DE">
            <w:pPr>
              <w:jc w:val="left"/>
              <w:rPr>
                <w:bCs/>
                <w:lang w:val="es-CO"/>
              </w:rPr>
            </w:pPr>
            <w:r w:rsidRPr="00131BB2">
              <w:rPr>
                <w:b/>
                <w:lang w:val="es-CO"/>
              </w:rPr>
              <w:t>Recomendaciones</w:t>
            </w:r>
            <w:r w:rsidR="00F47E0B" w:rsidRPr="00131BB2">
              <w:rPr>
                <w:b/>
                <w:lang w:val="es-CO"/>
              </w:rPr>
              <w:br/>
            </w:r>
          </w:p>
        </w:tc>
      </w:tr>
      <w:tr w:rsidR="00782E4F" w:rsidRPr="002954F6" w14:paraId="45CF9338" w14:textId="77777777" w:rsidTr="007E6DFA">
        <w:trPr>
          <w:trHeight w:val="527"/>
        </w:trPr>
        <w:tc>
          <w:tcPr>
            <w:tcW w:w="5000" w:type="pct"/>
            <w:shd w:val="clear" w:color="auto" w:fill="CF9DC5" w:themeFill="accent4" w:themeFillTint="99"/>
          </w:tcPr>
          <w:p w14:paraId="15E0A551" w14:textId="45C52282" w:rsidR="00782E4F" w:rsidRPr="00131BB2" w:rsidRDefault="000B6C6D" w:rsidP="00782E4F">
            <w:pPr>
              <w:jc w:val="center"/>
              <w:rPr>
                <w:b/>
                <w:lang w:val="es-CO"/>
              </w:rPr>
            </w:pPr>
            <w:r w:rsidRPr="00131BB2">
              <w:rPr>
                <w:b/>
                <w:lang w:val="es-CO"/>
              </w:rPr>
              <w:t>Subindicador</w:t>
            </w:r>
            <w:r w:rsidR="00782E4F" w:rsidRPr="00131BB2">
              <w:rPr>
                <w:b/>
                <w:lang w:val="es-CO"/>
              </w:rPr>
              <w:t xml:space="preserve"> 12(c) </w:t>
            </w:r>
          </w:p>
          <w:p w14:paraId="6632CC2C" w14:textId="50F4ABE8" w:rsidR="00782E4F" w:rsidRPr="00131BB2" w:rsidRDefault="00740F30" w:rsidP="00740F30">
            <w:pPr>
              <w:tabs>
                <w:tab w:val="left" w:pos="8138"/>
              </w:tabs>
              <w:spacing w:line="0" w:lineRule="atLeast"/>
              <w:jc w:val="center"/>
              <w:rPr>
                <w:b/>
                <w:lang w:val="es-CO"/>
              </w:rPr>
            </w:pPr>
            <w:r w:rsidRPr="00131BB2">
              <w:rPr>
                <w:b/>
                <w:lang w:val="es-CO"/>
              </w:rPr>
              <w:t>Aplicación y seguimiento de las conclusiones y recomendaciones</w:t>
            </w:r>
          </w:p>
        </w:tc>
      </w:tr>
      <w:tr w:rsidR="005F3B2E" w:rsidRPr="00131BB2" w14:paraId="40711495" w14:textId="77777777" w:rsidTr="007E6DFA">
        <w:trPr>
          <w:trHeight w:val="299"/>
        </w:trPr>
        <w:tc>
          <w:tcPr>
            <w:tcW w:w="5000" w:type="pct"/>
            <w:shd w:val="clear" w:color="auto" w:fill="EFDEEB" w:themeFill="accent4" w:themeFillTint="33"/>
          </w:tcPr>
          <w:p w14:paraId="07CE5F03" w14:textId="35459B51" w:rsidR="005F3B2E" w:rsidRPr="00131BB2" w:rsidRDefault="000B6C6D" w:rsidP="00782E4F">
            <w:pPr>
              <w:rPr>
                <w:b/>
                <w:lang w:val="es-CO"/>
              </w:rPr>
            </w:pPr>
            <w:r w:rsidRPr="00131BB2">
              <w:rPr>
                <w:b/>
                <w:lang w:val="es-CO"/>
              </w:rPr>
              <w:t xml:space="preserve">Criterio de evaluación </w:t>
            </w:r>
            <w:r w:rsidR="00264356" w:rsidRPr="00131BB2">
              <w:rPr>
                <w:b/>
                <w:lang w:val="es-CO"/>
              </w:rPr>
              <w:t>12(c)(</w:t>
            </w:r>
            <w:r w:rsidR="005F3B2E" w:rsidRPr="00131BB2">
              <w:rPr>
                <w:b/>
                <w:lang w:val="es-CO"/>
              </w:rPr>
              <w:t>a):</w:t>
            </w:r>
          </w:p>
          <w:p w14:paraId="131FA7B2" w14:textId="5793367A" w:rsidR="005F3B2E" w:rsidRPr="00131BB2" w:rsidRDefault="00223F0D" w:rsidP="00F47E0B">
            <w:pPr>
              <w:jc w:val="left"/>
              <w:rPr>
                <w:lang w:val="es-CO"/>
              </w:rPr>
            </w:pPr>
            <w:r w:rsidRPr="00131BB2">
              <w:rPr>
                <w:lang w:val="es-CO"/>
              </w:rPr>
              <w:t>Se atiende a las recomendaciones o se las implementa dentro de los plazos que determina la ley</w:t>
            </w:r>
            <w:r w:rsidR="005F3B2E" w:rsidRPr="00131BB2">
              <w:rPr>
                <w:lang w:val="es-CO"/>
              </w:rPr>
              <w:t>.</w:t>
            </w:r>
            <w:r w:rsidR="00740F30" w:rsidRPr="00131BB2">
              <w:rPr>
                <w:lang w:val="es-CO"/>
              </w:rPr>
              <w:t xml:space="preserve"> </w:t>
            </w:r>
            <w:r w:rsidR="005F3B2E" w:rsidRPr="00131BB2">
              <w:rPr>
                <w:lang w:val="es-CO"/>
              </w:rPr>
              <w:t>*</w:t>
            </w:r>
          </w:p>
        </w:tc>
      </w:tr>
      <w:tr w:rsidR="00B651BD" w:rsidRPr="00131BB2" w14:paraId="521170ED" w14:textId="77777777" w:rsidTr="00ED45EE">
        <w:trPr>
          <w:trHeight w:val="366"/>
        </w:trPr>
        <w:tc>
          <w:tcPr>
            <w:tcW w:w="5000" w:type="pct"/>
          </w:tcPr>
          <w:p w14:paraId="6870FFC7" w14:textId="1EF827C7" w:rsidR="00B651BD" w:rsidRPr="00131BB2" w:rsidRDefault="00B651BD" w:rsidP="00ED45EE">
            <w:pPr>
              <w:rPr>
                <w:lang w:val="es-CO"/>
              </w:rPr>
            </w:pPr>
            <w:r w:rsidRPr="00131BB2">
              <w:rPr>
                <w:b/>
                <w:lang w:val="es-CO"/>
              </w:rPr>
              <w:t>Conclusión</w:t>
            </w:r>
            <w:r w:rsidRPr="00131BB2">
              <w:rPr>
                <w:lang w:val="es-CO"/>
              </w:rPr>
              <w:t xml:space="preserve">: </w:t>
            </w:r>
            <w:sdt>
              <w:sdtPr>
                <w:rPr>
                  <w:lang w:val="es-CO"/>
                </w:rPr>
                <w:alias w:val="Conclusion"/>
                <w:tag w:val="Conclusion"/>
                <w:id w:val="597689000"/>
                <w:placeholder>
                  <w:docPart w:val="E61377D65225481E8785EB07780AE7BC"/>
                </w:placeholder>
                <w:showingPlcHdr/>
                <w:dropDownList>
                  <w:listItem w:value="Choose an item."/>
                  <w:listItem w:displayText="Brecha de alto riesgo + bandera roja" w:value="Brecha de alto riesgo + bandera roja"/>
                  <w:listItem w:displayText="Brecha de alto riesgo" w:value="Brecha de alto riesgo"/>
                  <w:listItem w:displayText="Brecha de riesgo medio" w:value="Brecha de riesgo medio"/>
                  <w:listItem w:displayText="Brecha de bajo riesgo" w:value="Brecha de bajo riesgo"/>
                  <w:listItem w:displayText="Sin brecha" w:value="Sin brecha"/>
                </w:dropDownList>
              </w:sdtPr>
              <w:sdtEndPr/>
              <w:sdtContent>
                <w:r w:rsidR="00BF0FB0" w:rsidRPr="00131BB2">
                  <w:rPr>
                    <w:rStyle w:val="PlaceholderText"/>
                    <w:lang w:val="es-CO"/>
                  </w:rPr>
                  <w:t>Choose an item.</w:t>
                </w:r>
              </w:sdtContent>
            </w:sdt>
          </w:p>
        </w:tc>
      </w:tr>
      <w:tr w:rsidR="005F3B2E" w:rsidRPr="00131BB2" w14:paraId="43A8C928" w14:textId="77777777" w:rsidTr="007E6DFA">
        <w:trPr>
          <w:trHeight w:val="770"/>
        </w:trPr>
        <w:tc>
          <w:tcPr>
            <w:tcW w:w="5000" w:type="pct"/>
          </w:tcPr>
          <w:p w14:paraId="0FC64098" w14:textId="4A916A4E" w:rsidR="005F3B2E" w:rsidRPr="00131BB2" w:rsidRDefault="000B6C6D" w:rsidP="004631DE">
            <w:pPr>
              <w:jc w:val="left"/>
              <w:rPr>
                <w:bCs/>
                <w:lang w:val="es-CO"/>
              </w:rPr>
            </w:pPr>
            <w:r w:rsidRPr="00131BB2">
              <w:rPr>
                <w:b/>
                <w:lang w:val="es-CO"/>
              </w:rPr>
              <w:t>Análisis cualitativo</w:t>
            </w:r>
            <w:r w:rsidR="00F47E0B" w:rsidRPr="00131BB2">
              <w:rPr>
                <w:b/>
                <w:lang w:val="es-CO"/>
              </w:rPr>
              <w:br/>
            </w:r>
          </w:p>
        </w:tc>
      </w:tr>
      <w:tr w:rsidR="005F3B2E" w:rsidRPr="002954F6" w14:paraId="2F926836" w14:textId="77777777" w:rsidTr="007E6DFA">
        <w:trPr>
          <w:trHeight w:val="869"/>
        </w:trPr>
        <w:tc>
          <w:tcPr>
            <w:tcW w:w="5000" w:type="pct"/>
            <w:shd w:val="clear" w:color="auto" w:fill="D9D9D9" w:themeFill="background1" w:themeFillShade="D9"/>
          </w:tcPr>
          <w:p w14:paraId="6F086187" w14:textId="24AEADED" w:rsidR="005F3B2E" w:rsidRPr="00131BB2" w:rsidRDefault="005B5A9B" w:rsidP="00782E4F">
            <w:pPr>
              <w:rPr>
                <w:b/>
                <w:lang w:val="es-CO"/>
              </w:rPr>
            </w:pPr>
            <w:r w:rsidRPr="00131BB2">
              <w:rPr>
                <w:b/>
                <w:lang w:val="es-CO"/>
              </w:rPr>
              <w:t>Análisis cuantitativo</w:t>
            </w:r>
            <w:r w:rsidR="005F3B2E" w:rsidRPr="00131BB2">
              <w:rPr>
                <w:b/>
                <w:lang w:val="es-CO"/>
              </w:rPr>
              <w:t xml:space="preserve"> </w:t>
            </w:r>
          </w:p>
          <w:p w14:paraId="04B888CD" w14:textId="77777777" w:rsidR="005F3B2E" w:rsidRPr="00131BB2" w:rsidRDefault="005F3B2E" w:rsidP="00782E4F">
            <w:pPr>
              <w:tabs>
                <w:tab w:val="left" w:pos="3200"/>
              </w:tabs>
              <w:rPr>
                <w:lang w:val="es-CO"/>
              </w:rPr>
            </w:pPr>
            <w:r w:rsidRPr="00131BB2">
              <w:rPr>
                <w:lang w:val="es-CO"/>
              </w:rPr>
              <w:tab/>
            </w:r>
          </w:p>
          <w:p w14:paraId="3F7521D5" w14:textId="1569EB68" w:rsidR="00223F0D" w:rsidRPr="00131BB2" w:rsidRDefault="005F3B2E" w:rsidP="00223F0D">
            <w:pPr>
              <w:tabs>
                <w:tab w:val="left" w:pos="3200"/>
              </w:tabs>
              <w:rPr>
                <w:bCs/>
                <w:i/>
                <w:iCs/>
                <w:lang w:val="es-CO"/>
              </w:rPr>
            </w:pPr>
            <w:r w:rsidRPr="00131BB2">
              <w:rPr>
                <w:bCs/>
                <w:i/>
                <w:iCs/>
                <w:lang w:val="es-CO"/>
              </w:rPr>
              <w:t xml:space="preserve">* </w:t>
            </w:r>
            <w:r w:rsidR="00223F0D" w:rsidRPr="00131BB2">
              <w:rPr>
                <w:bCs/>
                <w:i/>
                <w:iCs/>
                <w:lang w:val="es-CO"/>
              </w:rPr>
              <w:t>Indicador cuantitativo para sustanciar la evaluación del subindicador 1</w:t>
            </w:r>
            <w:r w:rsidR="00740F30" w:rsidRPr="00131BB2">
              <w:rPr>
                <w:bCs/>
                <w:i/>
                <w:iCs/>
                <w:lang w:val="es-CO"/>
              </w:rPr>
              <w:t>2</w:t>
            </w:r>
            <w:r w:rsidR="00223F0D" w:rsidRPr="00131BB2">
              <w:rPr>
                <w:bCs/>
                <w:i/>
                <w:iCs/>
                <w:lang w:val="es-CO"/>
              </w:rPr>
              <w:t>(</w:t>
            </w:r>
            <w:r w:rsidR="00740F30" w:rsidRPr="00131BB2">
              <w:rPr>
                <w:bCs/>
                <w:i/>
                <w:iCs/>
                <w:lang w:val="es-CO"/>
              </w:rPr>
              <w:t>c</w:t>
            </w:r>
            <w:r w:rsidR="00223F0D" w:rsidRPr="00131BB2">
              <w:rPr>
                <w:bCs/>
                <w:i/>
                <w:iCs/>
                <w:lang w:val="es-CO"/>
              </w:rPr>
              <w:t>), criterio de evaluación (</w:t>
            </w:r>
            <w:r w:rsidR="00740F30" w:rsidRPr="00131BB2">
              <w:rPr>
                <w:bCs/>
                <w:i/>
                <w:iCs/>
                <w:lang w:val="es-CO"/>
              </w:rPr>
              <w:t>a</w:t>
            </w:r>
            <w:r w:rsidR="00223F0D" w:rsidRPr="00131BB2">
              <w:rPr>
                <w:bCs/>
                <w:i/>
                <w:iCs/>
                <w:lang w:val="es-CO"/>
              </w:rPr>
              <w:t>):</w:t>
            </w:r>
          </w:p>
          <w:p w14:paraId="77C99C7C" w14:textId="72E467F5" w:rsidR="00223F0D" w:rsidRPr="008000E5" w:rsidRDefault="00223F0D" w:rsidP="008000E5">
            <w:pPr>
              <w:pStyle w:val="ListParagraph"/>
              <w:numPr>
                <w:ilvl w:val="0"/>
                <w:numId w:val="21"/>
              </w:numPr>
              <w:tabs>
                <w:tab w:val="left" w:pos="3200"/>
              </w:tabs>
              <w:rPr>
                <w:bCs/>
                <w:i/>
                <w:iCs/>
                <w:lang w:val="es-CO"/>
              </w:rPr>
            </w:pPr>
            <w:r w:rsidRPr="008000E5">
              <w:rPr>
                <w:bCs/>
                <w:i/>
                <w:iCs/>
                <w:lang w:val="es-CO"/>
              </w:rPr>
              <w:t>Proporción de recomendaciones de auditoría interna y externa implementadas dentro de los plazos que determina la ley (en porcentaje).</w:t>
            </w:r>
          </w:p>
          <w:p w14:paraId="71EB6083" w14:textId="0C852A2D" w:rsidR="005F3B2E" w:rsidRPr="00131BB2" w:rsidRDefault="00223F0D" w:rsidP="00223F0D">
            <w:pPr>
              <w:tabs>
                <w:tab w:val="left" w:pos="3200"/>
              </w:tabs>
              <w:rPr>
                <w:bCs/>
                <w:i/>
                <w:iCs/>
                <w:lang w:val="es-CO"/>
              </w:rPr>
            </w:pPr>
            <w:r w:rsidRPr="00131BB2">
              <w:rPr>
                <w:bCs/>
                <w:i/>
                <w:iCs/>
                <w:lang w:val="es-CO"/>
              </w:rPr>
              <w:t>Fuente: Ministerio de Hacienda/Institución Superior de Auditoría</w:t>
            </w:r>
            <w:r w:rsidR="005F3B2E" w:rsidRPr="00131BB2">
              <w:rPr>
                <w:bCs/>
                <w:i/>
                <w:iCs/>
                <w:lang w:val="es-CO"/>
              </w:rPr>
              <w:t>.</w:t>
            </w:r>
          </w:p>
          <w:p w14:paraId="3CE5A388" w14:textId="77777777" w:rsidR="005F3B2E" w:rsidRPr="00131BB2" w:rsidRDefault="005F3B2E" w:rsidP="00782E4F">
            <w:pPr>
              <w:tabs>
                <w:tab w:val="left" w:pos="3200"/>
              </w:tabs>
              <w:rPr>
                <w:lang w:val="es-CO"/>
              </w:rPr>
            </w:pPr>
          </w:p>
          <w:p w14:paraId="0E723A0E" w14:textId="15DC3B8F" w:rsidR="00A11ECC" w:rsidRPr="00131BB2" w:rsidRDefault="00A11ECC" w:rsidP="00782E4F">
            <w:pPr>
              <w:tabs>
                <w:tab w:val="left" w:pos="3200"/>
              </w:tabs>
              <w:rPr>
                <w:b/>
                <w:bCs/>
                <w:lang w:val="es-CO"/>
              </w:rPr>
            </w:pPr>
          </w:p>
        </w:tc>
      </w:tr>
      <w:tr w:rsidR="005F3B2E" w:rsidRPr="00131BB2" w14:paraId="6E632B54" w14:textId="77777777" w:rsidTr="007E6DFA">
        <w:trPr>
          <w:trHeight w:val="856"/>
        </w:trPr>
        <w:tc>
          <w:tcPr>
            <w:tcW w:w="5000" w:type="pct"/>
          </w:tcPr>
          <w:p w14:paraId="15C2D49C" w14:textId="7CE869EA" w:rsidR="005F3B2E" w:rsidRPr="00131BB2" w:rsidRDefault="000B6C6D" w:rsidP="004631DE">
            <w:pPr>
              <w:jc w:val="left"/>
              <w:rPr>
                <w:bCs/>
                <w:lang w:val="es-CO"/>
              </w:rPr>
            </w:pPr>
            <w:r w:rsidRPr="00131BB2">
              <w:rPr>
                <w:b/>
                <w:lang w:val="es-CO"/>
              </w:rPr>
              <w:t>Análisis de brechas</w:t>
            </w:r>
            <w:r w:rsidR="00F47E0B" w:rsidRPr="00131BB2">
              <w:rPr>
                <w:b/>
                <w:lang w:val="es-CO"/>
              </w:rPr>
              <w:br/>
            </w:r>
          </w:p>
        </w:tc>
      </w:tr>
      <w:tr w:rsidR="005F3B2E" w:rsidRPr="00131BB2" w14:paraId="64A25811" w14:textId="77777777" w:rsidTr="007E6DFA">
        <w:trPr>
          <w:trHeight w:val="526"/>
        </w:trPr>
        <w:tc>
          <w:tcPr>
            <w:tcW w:w="5000" w:type="pct"/>
          </w:tcPr>
          <w:p w14:paraId="333A74DF" w14:textId="7583B619" w:rsidR="005F3B2E" w:rsidRPr="00131BB2" w:rsidRDefault="000B6C6D" w:rsidP="004631DE">
            <w:pPr>
              <w:jc w:val="left"/>
              <w:rPr>
                <w:bCs/>
                <w:lang w:val="es-CO"/>
              </w:rPr>
            </w:pPr>
            <w:r w:rsidRPr="00131BB2">
              <w:rPr>
                <w:b/>
                <w:lang w:val="es-CO"/>
              </w:rPr>
              <w:t>Recomendaciones</w:t>
            </w:r>
            <w:r w:rsidR="00F47E0B" w:rsidRPr="00131BB2">
              <w:rPr>
                <w:b/>
                <w:lang w:val="es-CO"/>
              </w:rPr>
              <w:br/>
            </w:r>
          </w:p>
        </w:tc>
      </w:tr>
      <w:tr w:rsidR="005F3B2E" w:rsidRPr="002954F6" w14:paraId="4C9F2C05" w14:textId="77777777" w:rsidTr="007E6DFA">
        <w:trPr>
          <w:trHeight w:val="526"/>
        </w:trPr>
        <w:tc>
          <w:tcPr>
            <w:tcW w:w="5000" w:type="pct"/>
            <w:shd w:val="clear" w:color="auto" w:fill="EFDEEB" w:themeFill="accent4" w:themeFillTint="33"/>
          </w:tcPr>
          <w:p w14:paraId="3FCB2A88" w14:textId="77B8003F" w:rsidR="005F3B2E" w:rsidRPr="00131BB2" w:rsidRDefault="000B6C6D" w:rsidP="00782E4F">
            <w:pPr>
              <w:rPr>
                <w:b/>
                <w:lang w:val="es-CO"/>
              </w:rPr>
            </w:pPr>
            <w:r w:rsidRPr="00131BB2">
              <w:rPr>
                <w:b/>
                <w:lang w:val="es-CO"/>
              </w:rPr>
              <w:t xml:space="preserve">Criterio de evaluación </w:t>
            </w:r>
            <w:r w:rsidR="00264356" w:rsidRPr="00131BB2">
              <w:rPr>
                <w:b/>
                <w:lang w:val="es-CO"/>
              </w:rPr>
              <w:t>12(c)(</w:t>
            </w:r>
            <w:r w:rsidR="005F3B2E" w:rsidRPr="00131BB2">
              <w:rPr>
                <w:b/>
                <w:lang w:val="es-CO"/>
              </w:rPr>
              <w:t>b):</w:t>
            </w:r>
          </w:p>
          <w:p w14:paraId="702B6A70" w14:textId="304EC49C" w:rsidR="005F3B2E" w:rsidRPr="00131BB2" w:rsidRDefault="007301A9" w:rsidP="00F47E0B">
            <w:pPr>
              <w:jc w:val="left"/>
              <w:rPr>
                <w:lang w:val="es-CO"/>
              </w:rPr>
            </w:pPr>
            <w:r>
              <w:rPr>
                <w:rStyle w:val="ui-provider"/>
                <w:lang w:val="fr-FR"/>
              </w:rPr>
              <w:t>Se han</w:t>
            </w:r>
            <w:r w:rsidR="004D4002" w:rsidRPr="00C70EE2">
              <w:rPr>
                <w:rStyle w:val="ui-provider"/>
                <w:lang w:val="fr-FR"/>
              </w:rPr>
              <w:t xml:space="preserve"> establecido sistemas de seguimiento de la implementación/ observancia de las recomendaciones de auditoría.</w:t>
            </w:r>
          </w:p>
        </w:tc>
      </w:tr>
      <w:tr w:rsidR="00B651BD" w:rsidRPr="00131BB2" w14:paraId="47CEF24B" w14:textId="77777777" w:rsidTr="00ED45EE">
        <w:trPr>
          <w:trHeight w:val="366"/>
        </w:trPr>
        <w:tc>
          <w:tcPr>
            <w:tcW w:w="5000" w:type="pct"/>
          </w:tcPr>
          <w:p w14:paraId="194D5BFF" w14:textId="47B3AF82" w:rsidR="00B651BD" w:rsidRPr="00131BB2" w:rsidRDefault="00B651BD" w:rsidP="00ED45EE">
            <w:pPr>
              <w:rPr>
                <w:lang w:val="es-CO"/>
              </w:rPr>
            </w:pPr>
            <w:r w:rsidRPr="00131BB2">
              <w:rPr>
                <w:b/>
                <w:lang w:val="es-CO"/>
              </w:rPr>
              <w:t>Conclusión</w:t>
            </w:r>
            <w:r w:rsidRPr="00131BB2">
              <w:rPr>
                <w:lang w:val="es-CO"/>
              </w:rPr>
              <w:t xml:space="preserve">: </w:t>
            </w:r>
            <w:sdt>
              <w:sdtPr>
                <w:rPr>
                  <w:lang w:val="es-CO"/>
                </w:rPr>
                <w:alias w:val="Conclusion"/>
                <w:tag w:val="Conclusion"/>
                <w:id w:val="-1601016599"/>
                <w:placeholder>
                  <w:docPart w:val="ADF883A24C7F412DBF6623EA1343AFCB"/>
                </w:placeholder>
                <w:showingPlcHdr/>
                <w:dropDownList>
                  <w:listItem w:value="Choose an item."/>
                  <w:listItem w:displayText="Brecha de alto riesgo + bandera roja" w:value="Brecha de alto riesgo + bandera roja"/>
                  <w:listItem w:displayText="Brecha de alto riesgo" w:value="Brecha de alto riesgo"/>
                  <w:listItem w:displayText="Brecha de riesgo medio" w:value="Brecha de riesgo medio"/>
                  <w:listItem w:displayText="Brecha de bajo riesgo" w:value="Brecha de bajo riesgo"/>
                  <w:listItem w:displayText="Sin brecha" w:value="Sin brecha"/>
                </w:dropDownList>
              </w:sdtPr>
              <w:sdtEndPr/>
              <w:sdtContent>
                <w:r w:rsidR="00BF0FB0" w:rsidRPr="00131BB2">
                  <w:rPr>
                    <w:rStyle w:val="PlaceholderText"/>
                    <w:lang w:val="es-CO"/>
                  </w:rPr>
                  <w:t>Choose an item.</w:t>
                </w:r>
              </w:sdtContent>
            </w:sdt>
          </w:p>
        </w:tc>
      </w:tr>
      <w:tr w:rsidR="005F3B2E" w:rsidRPr="00131BB2" w14:paraId="7E2F5AE9" w14:textId="77777777" w:rsidTr="007E6DFA">
        <w:trPr>
          <w:trHeight w:val="526"/>
        </w:trPr>
        <w:tc>
          <w:tcPr>
            <w:tcW w:w="5000" w:type="pct"/>
          </w:tcPr>
          <w:p w14:paraId="46DBED67" w14:textId="70E22F63" w:rsidR="005F3B2E" w:rsidRPr="00131BB2" w:rsidRDefault="000B6C6D" w:rsidP="004631DE">
            <w:pPr>
              <w:jc w:val="left"/>
              <w:rPr>
                <w:bCs/>
                <w:lang w:val="es-CO"/>
              </w:rPr>
            </w:pPr>
            <w:r w:rsidRPr="00131BB2">
              <w:rPr>
                <w:b/>
                <w:lang w:val="es-CO"/>
              </w:rPr>
              <w:t>Análisis cualitativo</w:t>
            </w:r>
            <w:r w:rsidR="00F47E0B" w:rsidRPr="00131BB2">
              <w:rPr>
                <w:b/>
                <w:lang w:val="es-CO"/>
              </w:rPr>
              <w:br/>
            </w:r>
          </w:p>
        </w:tc>
      </w:tr>
      <w:tr w:rsidR="005F3B2E" w:rsidRPr="00131BB2" w14:paraId="07EE01C3" w14:textId="77777777" w:rsidTr="007E6DFA">
        <w:trPr>
          <w:trHeight w:val="526"/>
        </w:trPr>
        <w:tc>
          <w:tcPr>
            <w:tcW w:w="5000" w:type="pct"/>
          </w:tcPr>
          <w:p w14:paraId="3D5F312B" w14:textId="5E0B3518" w:rsidR="005F3B2E" w:rsidRPr="00131BB2" w:rsidRDefault="000B6C6D" w:rsidP="004631DE">
            <w:pPr>
              <w:jc w:val="left"/>
              <w:rPr>
                <w:bCs/>
                <w:lang w:val="es-CO"/>
              </w:rPr>
            </w:pPr>
            <w:r w:rsidRPr="00131BB2">
              <w:rPr>
                <w:b/>
                <w:lang w:val="es-CO"/>
              </w:rPr>
              <w:t>Análisis de brechas</w:t>
            </w:r>
            <w:r w:rsidR="00F47E0B" w:rsidRPr="00131BB2">
              <w:rPr>
                <w:b/>
                <w:lang w:val="es-CO"/>
              </w:rPr>
              <w:br/>
            </w:r>
          </w:p>
        </w:tc>
      </w:tr>
      <w:tr w:rsidR="005F3B2E" w:rsidRPr="00131BB2" w14:paraId="4ADEF877" w14:textId="77777777" w:rsidTr="007E6DFA">
        <w:trPr>
          <w:trHeight w:val="526"/>
        </w:trPr>
        <w:tc>
          <w:tcPr>
            <w:tcW w:w="5000" w:type="pct"/>
          </w:tcPr>
          <w:p w14:paraId="60878AA6" w14:textId="7F4B8276" w:rsidR="005F3B2E" w:rsidRPr="00131BB2" w:rsidRDefault="000B6C6D" w:rsidP="004631DE">
            <w:pPr>
              <w:jc w:val="left"/>
              <w:rPr>
                <w:bCs/>
                <w:lang w:val="es-CO"/>
              </w:rPr>
            </w:pPr>
            <w:r w:rsidRPr="00131BB2">
              <w:rPr>
                <w:b/>
                <w:lang w:val="es-CO"/>
              </w:rPr>
              <w:t>Recomendaciones</w:t>
            </w:r>
            <w:r w:rsidR="00F47E0B" w:rsidRPr="00131BB2">
              <w:rPr>
                <w:b/>
                <w:lang w:val="es-CO"/>
              </w:rPr>
              <w:br/>
            </w:r>
          </w:p>
        </w:tc>
      </w:tr>
      <w:tr w:rsidR="00782E4F" w:rsidRPr="002954F6" w14:paraId="4C56717F" w14:textId="77777777" w:rsidTr="007E6DFA">
        <w:trPr>
          <w:trHeight w:val="527"/>
        </w:trPr>
        <w:tc>
          <w:tcPr>
            <w:tcW w:w="5000" w:type="pct"/>
            <w:shd w:val="clear" w:color="auto" w:fill="CF9DC5" w:themeFill="accent4" w:themeFillTint="99"/>
          </w:tcPr>
          <w:p w14:paraId="3B21BFFA" w14:textId="56467B82" w:rsidR="00782E4F" w:rsidRPr="00131BB2" w:rsidRDefault="000B6C6D" w:rsidP="00782E4F">
            <w:pPr>
              <w:jc w:val="center"/>
              <w:rPr>
                <w:b/>
                <w:lang w:val="es-CO"/>
              </w:rPr>
            </w:pPr>
            <w:r w:rsidRPr="00131BB2">
              <w:rPr>
                <w:b/>
                <w:lang w:val="es-CO"/>
              </w:rPr>
              <w:t>Subindicador</w:t>
            </w:r>
            <w:r w:rsidR="00782E4F" w:rsidRPr="00131BB2">
              <w:rPr>
                <w:b/>
                <w:lang w:val="es-CO"/>
              </w:rPr>
              <w:t xml:space="preserve"> 12(d) </w:t>
            </w:r>
          </w:p>
          <w:p w14:paraId="18CEB084" w14:textId="0BB88C7D" w:rsidR="00782E4F" w:rsidRPr="00131BB2" w:rsidRDefault="00740F30" w:rsidP="00782E4F">
            <w:pPr>
              <w:tabs>
                <w:tab w:val="left" w:pos="8138"/>
              </w:tabs>
              <w:spacing w:line="0" w:lineRule="atLeast"/>
              <w:jc w:val="center"/>
              <w:rPr>
                <w:b/>
                <w:lang w:val="es-CO"/>
              </w:rPr>
            </w:pPr>
            <w:r w:rsidRPr="00131BB2">
              <w:rPr>
                <w:b/>
                <w:lang w:val="es-CO"/>
              </w:rPr>
              <w:t>Calificación y formación para llevar a cabo auditorías de contratación pública</w:t>
            </w:r>
          </w:p>
        </w:tc>
      </w:tr>
      <w:tr w:rsidR="005F3B2E" w:rsidRPr="00131BB2" w14:paraId="73D19EF2" w14:textId="77777777" w:rsidTr="007E6DFA">
        <w:trPr>
          <w:trHeight w:val="299"/>
        </w:trPr>
        <w:tc>
          <w:tcPr>
            <w:tcW w:w="5000" w:type="pct"/>
            <w:shd w:val="clear" w:color="auto" w:fill="EFDEEB" w:themeFill="accent4" w:themeFillTint="33"/>
          </w:tcPr>
          <w:p w14:paraId="4ADFCBE5" w14:textId="15F42E01" w:rsidR="005F3B2E" w:rsidRPr="00131BB2" w:rsidRDefault="000B6C6D" w:rsidP="00782E4F">
            <w:pPr>
              <w:rPr>
                <w:b/>
                <w:lang w:val="es-CO"/>
              </w:rPr>
            </w:pPr>
            <w:r w:rsidRPr="00131BB2">
              <w:rPr>
                <w:b/>
                <w:lang w:val="es-CO"/>
              </w:rPr>
              <w:t xml:space="preserve">Criterio de evaluación </w:t>
            </w:r>
            <w:r w:rsidR="00264356" w:rsidRPr="00131BB2">
              <w:rPr>
                <w:b/>
                <w:lang w:val="es-CO"/>
              </w:rPr>
              <w:t>12(d)(</w:t>
            </w:r>
            <w:r w:rsidR="005F3B2E" w:rsidRPr="00131BB2">
              <w:rPr>
                <w:b/>
                <w:lang w:val="es-CO"/>
              </w:rPr>
              <w:t>a):</w:t>
            </w:r>
          </w:p>
          <w:p w14:paraId="68608D91" w14:textId="77777777" w:rsidR="00740F30" w:rsidRPr="00131BB2" w:rsidRDefault="00740F30" w:rsidP="00740F30">
            <w:pPr>
              <w:rPr>
                <w:lang w:val="es-CO"/>
              </w:rPr>
            </w:pPr>
            <w:r w:rsidRPr="00131BB2">
              <w:rPr>
                <w:lang w:val="es-CO"/>
              </w:rPr>
              <w:t>Existe un programa de capacitación establecido para auditores internos y externos, a fin de asegurar que estén</w:t>
            </w:r>
          </w:p>
          <w:p w14:paraId="069DEE74" w14:textId="08CF2446" w:rsidR="005F3B2E" w:rsidRPr="00131BB2" w:rsidRDefault="00740F30" w:rsidP="00740F30">
            <w:pPr>
              <w:rPr>
                <w:lang w:val="es-CO"/>
              </w:rPr>
            </w:pPr>
            <w:r w:rsidRPr="00131BB2">
              <w:rPr>
                <w:lang w:val="es-CO"/>
              </w:rPr>
              <w:t>calificados para realizar auditorías de adquisiciones de gran calidad, incluidas las auditorías de desempeño</w:t>
            </w:r>
            <w:r w:rsidR="005F3B2E" w:rsidRPr="00131BB2">
              <w:rPr>
                <w:lang w:val="es-CO"/>
              </w:rPr>
              <w:t>.</w:t>
            </w:r>
            <w:r w:rsidRPr="00131BB2">
              <w:rPr>
                <w:lang w:val="es-CO"/>
              </w:rPr>
              <w:t xml:space="preserve"> </w:t>
            </w:r>
            <w:r w:rsidR="005F3B2E" w:rsidRPr="00131BB2">
              <w:rPr>
                <w:lang w:val="es-CO"/>
              </w:rPr>
              <w:t>*</w:t>
            </w:r>
          </w:p>
        </w:tc>
      </w:tr>
      <w:tr w:rsidR="00B651BD" w:rsidRPr="00131BB2" w14:paraId="217442FD" w14:textId="77777777" w:rsidTr="00ED45EE">
        <w:trPr>
          <w:trHeight w:val="366"/>
        </w:trPr>
        <w:tc>
          <w:tcPr>
            <w:tcW w:w="5000" w:type="pct"/>
          </w:tcPr>
          <w:p w14:paraId="206D7027" w14:textId="490265BF" w:rsidR="00B651BD" w:rsidRPr="00131BB2" w:rsidRDefault="00B651BD" w:rsidP="00ED45EE">
            <w:pPr>
              <w:rPr>
                <w:lang w:val="es-CO"/>
              </w:rPr>
            </w:pPr>
            <w:r w:rsidRPr="00131BB2">
              <w:rPr>
                <w:b/>
                <w:lang w:val="es-CO"/>
              </w:rPr>
              <w:t>Conclusión</w:t>
            </w:r>
            <w:r w:rsidRPr="00131BB2">
              <w:rPr>
                <w:lang w:val="es-CO"/>
              </w:rPr>
              <w:t xml:space="preserve">: </w:t>
            </w:r>
            <w:sdt>
              <w:sdtPr>
                <w:rPr>
                  <w:lang w:val="es-CO"/>
                </w:rPr>
                <w:alias w:val="Conclusion"/>
                <w:tag w:val="Conclusion"/>
                <w:id w:val="-879174154"/>
                <w:placeholder>
                  <w:docPart w:val="5B103AD0EE15492596894FDD8B02E012"/>
                </w:placeholder>
                <w:showingPlcHdr/>
                <w:dropDownList>
                  <w:listItem w:value="Choose an item."/>
                  <w:listItem w:displayText="Brecha de alto riesgo + bandera roja" w:value="Brecha de alto riesgo + bandera roja"/>
                  <w:listItem w:displayText="Brecha de alto riesgo" w:value="Brecha de alto riesgo"/>
                  <w:listItem w:displayText="Brecha de riesgo medio" w:value="Brecha de riesgo medio"/>
                  <w:listItem w:displayText="Brecha de bajo riesgo" w:value="Brecha de bajo riesgo"/>
                  <w:listItem w:displayText="Sin brecha" w:value="Sin brecha"/>
                </w:dropDownList>
              </w:sdtPr>
              <w:sdtEndPr/>
              <w:sdtContent>
                <w:r w:rsidR="00BF0FB0" w:rsidRPr="00131BB2">
                  <w:rPr>
                    <w:rStyle w:val="PlaceholderText"/>
                    <w:lang w:val="es-CO"/>
                  </w:rPr>
                  <w:t>Choose an item.</w:t>
                </w:r>
              </w:sdtContent>
            </w:sdt>
          </w:p>
        </w:tc>
      </w:tr>
      <w:tr w:rsidR="005F3B2E" w:rsidRPr="00131BB2" w14:paraId="1C69CD60" w14:textId="77777777" w:rsidTr="007E6DFA">
        <w:trPr>
          <w:trHeight w:val="770"/>
        </w:trPr>
        <w:tc>
          <w:tcPr>
            <w:tcW w:w="5000" w:type="pct"/>
          </w:tcPr>
          <w:p w14:paraId="4C315A80" w14:textId="19E5C0E8" w:rsidR="005F3B2E" w:rsidRPr="00131BB2" w:rsidRDefault="000B6C6D" w:rsidP="004631DE">
            <w:pPr>
              <w:jc w:val="left"/>
              <w:rPr>
                <w:bCs/>
                <w:lang w:val="es-CO"/>
              </w:rPr>
            </w:pPr>
            <w:r w:rsidRPr="00131BB2">
              <w:rPr>
                <w:b/>
                <w:lang w:val="es-CO"/>
              </w:rPr>
              <w:t>Análisis cualitativo</w:t>
            </w:r>
            <w:r w:rsidR="00F47E0B" w:rsidRPr="00131BB2">
              <w:rPr>
                <w:b/>
                <w:lang w:val="es-CO"/>
              </w:rPr>
              <w:br/>
            </w:r>
          </w:p>
        </w:tc>
      </w:tr>
      <w:tr w:rsidR="005F3B2E" w:rsidRPr="002954F6" w14:paraId="6D3E6ACD" w14:textId="77777777" w:rsidTr="007E6DFA">
        <w:trPr>
          <w:trHeight w:val="869"/>
        </w:trPr>
        <w:tc>
          <w:tcPr>
            <w:tcW w:w="5000" w:type="pct"/>
            <w:shd w:val="clear" w:color="auto" w:fill="D9D9D9" w:themeFill="background1" w:themeFillShade="D9"/>
          </w:tcPr>
          <w:p w14:paraId="27CCA46F" w14:textId="68F47795" w:rsidR="005F3B2E" w:rsidRPr="00131BB2" w:rsidRDefault="005B5A9B" w:rsidP="00782E4F">
            <w:pPr>
              <w:rPr>
                <w:b/>
                <w:lang w:val="es-CO"/>
              </w:rPr>
            </w:pPr>
            <w:r w:rsidRPr="00131BB2">
              <w:rPr>
                <w:b/>
                <w:lang w:val="es-CO"/>
              </w:rPr>
              <w:lastRenderedPageBreak/>
              <w:t>Análisis cuantitativo</w:t>
            </w:r>
            <w:r w:rsidR="005F3B2E" w:rsidRPr="00131BB2">
              <w:rPr>
                <w:b/>
                <w:lang w:val="es-CO"/>
              </w:rPr>
              <w:t xml:space="preserve"> </w:t>
            </w:r>
          </w:p>
          <w:p w14:paraId="718A850D" w14:textId="77777777" w:rsidR="005F3B2E" w:rsidRPr="00131BB2" w:rsidRDefault="005F3B2E" w:rsidP="00782E4F">
            <w:pPr>
              <w:rPr>
                <w:b/>
                <w:lang w:val="es-CO"/>
              </w:rPr>
            </w:pPr>
          </w:p>
          <w:p w14:paraId="51679167" w14:textId="77777777" w:rsidR="00740F30" w:rsidRPr="00131BB2" w:rsidRDefault="005F3B2E" w:rsidP="00740F30">
            <w:pPr>
              <w:rPr>
                <w:bCs/>
                <w:i/>
                <w:iCs/>
                <w:lang w:val="es-CO"/>
              </w:rPr>
            </w:pPr>
            <w:r w:rsidRPr="00131BB2">
              <w:rPr>
                <w:bCs/>
                <w:i/>
                <w:iCs/>
                <w:lang w:val="es-CO"/>
              </w:rPr>
              <w:t xml:space="preserve">* </w:t>
            </w:r>
            <w:r w:rsidR="00740F30" w:rsidRPr="00131BB2">
              <w:rPr>
                <w:bCs/>
                <w:i/>
                <w:iCs/>
                <w:lang w:val="es-CO"/>
              </w:rPr>
              <w:t>Indicador cuantitativo para sustanciar la evaluación del subindicador 12(d) criterio de evaluación (a):</w:t>
            </w:r>
          </w:p>
          <w:p w14:paraId="0D41EDA5" w14:textId="3B9C89CC" w:rsidR="00740F30" w:rsidRPr="007301A9" w:rsidRDefault="00740F30" w:rsidP="00E15569">
            <w:pPr>
              <w:pStyle w:val="ListParagraph"/>
              <w:numPr>
                <w:ilvl w:val="0"/>
                <w:numId w:val="10"/>
              </w:numPr>
              <w:rPr>
                <w:bCs/>
                <w:i/>
                <w:iCs/>
                <w:lang w:val="es-CO"/>
              </w:rPr>
            </w:pPr>
            <w:r w:rsidRPr="007301A9">
              <w:rPr>
                <w:bCs/>
                <w:i/>
                <w:iCs/>
                <w:lang w:val="es-CO"/>
              </w:rPr>
              <w:t>número de cursos de capacitación para capacitar auditores internos y externos en auditorias relacionadas con contratación pública.</w:t>
            </w:r>
          </w:p>
          <w:p w14:paraId="5C29E593" w14:textId="35468286" w:rsidR="005F3B2E" w:rsidRPr="00131BB2" w:rsidRDefault="00740F30" w:rsidP="00740F30">
            <w:pPr>
              <w:rPr>
                <w:bCs/>
                <w:i/>
                <w:iCs/>
                <w:lang w:val="es-CO"/>
              </w:rPr>
            </w:pPr>
            <w:r w:rsidRPr="00131BB2">
              <w:rPr>
                <w:bCs/>
                <w:i/>
                <w:iCs/>
                <w:lang w:val="es-CO"/>
              </w:rPr>
              <w:t>Fuente: Ministerio de Hacienda/Institución Superior de Auditoría</w:t>
            </w:r>
            <w:r w:rsidR="005F3B2E" w:rsidRPr="00131BB2">
              <w:rPr>
                <w:bCs/>
                <w:i/>
                <w:iCs/>
                <w:lang w:val="es-CO"/>
              </w:rPr>
              <w:t>.</w:t>
            </w:r>
          </w:p>
          <w:p w14:paraId="4B3199C8" w14:textId="77777777" w:rsidR="00A11ECC" w:rsidRPr="00131BB2" w:rsidRDefault="00A11ECC" w:rsidP="00782E4F">
            <w:pPr>
              <w:rPr>
                <w:b/>
                <w:lang w:val="es-CO"/>
              </w:rPr>
            </w:pPr>
          </w:p>
          <w:p w14:paraId="57302669" w14:textId="4E59196F" w:rsidR="00A11ECC" w:rsidRPr="00131BB2" w:rsidRDefault="00A11ECC" w:rsidP="00782E4F">
            <w:pPr>
              <w:rPr>
                <w:bCs/>
                <w:lang w:val="es-CO"/>
              </w:rPr>
            </w:pPr>
          </w:p>
        </w:tc>
      </w:tr>
      <w:tr w:rsidR="005F3B2E" w:rsidRPr="00131BB2" w14:paraId="1B5971D9" w14:textId="77777777" w:rsidTr="007E6DFA">
        <w:trPr>
          <w:trHeight w:val="856"/>
        </w:trPr>
        <w:tc>
          <w:tcPr>
            <w:tcW w:w="5000" w:type="pct"/>
          </w:tcPr>
          <w:p w14:paraId="63ADBDDB" w14:textId="2F4B320A" w:rsidR="005F3B2E" w:rsidRPr="00131BB2" w:rsidRDefault="000B6C6D" w:rsidP="004631DE">
            <w:pPr>
              <w:jc w:val="left"/>
              <w:rPr>
                <w:bCs/>
                <w:lang w:val="es-CO"/>
              </w:rPr>
            </w:pPr>
            <w:r w:rsidRPr="00131BB2">
              <w:rPr>
                <w:b/>
                <w:lang w:val="es-CO"/>
              </w:rPr>
              <w:t>Análisis de brechas</w:t>
            </w:r>
            <w:r w:rsidR="00F47E0B" w:rsidRPr="00131BB2">
              <w:rPr>
                <w:b/>
                <w:lang w:val="es-CO"/>
              </w:rPr>
              <w:br/>
            </w:r>
          </w:p>
        </w:tc>
      </w:tr>
      <w:tr w:rsidR="005F3B2E" w:rsidRPr="00131BB2" w14:paraId="1114B148" w14:textId="77777777" w:rsidTr="007E6DFA">
        <w:trPr>
          <w:trHeight w:val="526"/>
        </w:trPr>
        <w:tc>
          <w:tcPr>
            <w:tcW w:w="5000" w:type="pct"/>
          </w:tcPr>
          <w:p w14:paraId="0279ADFF" w14:textId="7C1E07C5" w:rsidR="005F3B2E" w:rsidRPr="00131BB2" w:rsidRDefault="000B6C6D" w:rsidP="004631DE">
            <w:pPr>
              <w:jc w:val="left"/>
              <w:rPr>
                <w:bCs/>
                <w:lang w:val="es-CO"/>
              </w:rPr>
            </w:pPr>
            <w:r w:rsidRPr="00131BB2">
              <w:rPr>
                <w:b/>
                <w:lang w:val="es-CO"/>
              </w:rPr>
              <w:t>Recomendaciones</w:t>
            </w:r>
            <w:r w:rsidR="00F47E0B" w:rsidRPr="00131BB2">
              <w:rPr>
                <w:b/>
                <w:lang w:val="es-CO"/>
              </w:rPr>
              <w:br/>
            </w:r>
          </w:p>
        </w:tc>
      </w:tr>
      <w:tr w:rsidR="005F3B2E" w:rsidRPr="002954F6" w14:paraId="2BD106FD" w14:textId="77777777" w:rsidTr="007E6DFA">
        <w:trPr>
          <w:trHeight w:val="526"/>
        </w:trPr>
        <w:tc>
          <w:tcPr>
            <w:tcW w:w="5000" w:type="pct"/>
            <w:shd w:val="clear" w:color="auto" w:fill="EFDEEB" w:themeFill="accent4" w:themeFillTint="33"/>
          </w:tcPr>
          <w:p w14:paraId="315ACCAB" w14:textId="2CC7D388" w:rsidR="005F3B2E" w:rsidRPr="00131BB2" w:rsidRDefault="000B6C6D" w:rsidP="00782E4F">
            <w:pPr>
              <w:rPr>
                <w:b/>
                <w:lang w:val="es-CO"/>
              </w:rPr>
            </w:pPr>
            <w:r w:rsidRPr="00131BB2">
              <w:rPr>
                <w:b/>
                <w:lang w:val="es-CO"/>
              </w:rPr>
              <w:t xml:space="preserve">Criterio de evaluación </w:t>
            </w:r>
            <w:r w:rsidR="00264356" w:rsidRPr="00131BB2">
              <w:rPr>
                <w:b/>
                <w:lang w:val="es-CO"/>
              </w:rPr>
              <w:t>12(d)(</w:t>
            </w:r>
            <w:r w:rsidR="005F3B2E" w:rsidRPr="00131BB2">
              <w:rPr>
                <w:b/>
                <w:lang w:val="es-CO"/>
              </w:rPr>
              <w:t>b):</w:t>
            </w:r>
          </w:p>
          <w:p w14:paraId="036A9B36" w14:textId="2353D455" w:rsidR="005F3B2E" w:rsidRPr="00131BB2" w:rsidRDefault="00740F30" w:rsidP="00782E4F">
            <w:pPr>
              <w:rPr>
                <w:lang w:val="es-CO"/>
              </w:rPr>
            </w:pPr>
            <w:r w:rsidRPr="00131BB2">
              <w:rPr>
                <w:lang w:val="es-CO"/>
              </w:rPr>
              <w:t>La selección de auditores requiere que tengan un adecuado conocimiento del tema como condición para realizar auditorías de contratación pública; si carecen de conocimientos sobre la materia reciben el apoyo permanente de especialistas o consultores de contratación</w:t>
            </w:r>
            <w:r w:rsidR="005F3B2E" w:rsidRPr="00131BB2">
              <w:rPr>
                <w:lang w:val="es-CO"/>
              </w:rPr>
              <w:t>.</w:t>
            </w:r>
          </w:p>
        </w:tc>
      </w:tr>
      <w:tr w:rsidR="00B651BD" w:rsidRPr="00131BB2" w14:paraId="5B03177E" w14:textId="77777777" w:rsidTr="00ED45EE">
        <w:trPr>
          <w:trHeight w:val="366"/>
        </w:trPr>
        <w:tc>
          <w:tcPr>
            <w:tcW w:w="5000" w:type="pct"/>
          </w:tcPr>
          <w:p w14:paraId="4E06193D" w14:textId="20AD9C9B" w:rsidR="00B651BD" w:rsidRPr="00131BB2" w:rsidRDefault="00B651BD" w:rsidP="00ED45EE">
            <w:pPr>
              <w:rPr>
                <w:lang w:val="es-CO"/>
              </w:rPr>
            </w:pPr>
            <w:r w:rsidRPr="00131BB2">
              <w:rPr>
                <w:b/>
                <w:lang w:val="es-CO"/>
              </w:rPr>
              <w:t>Conclusión</w:t>
            </w:r>
            <w:r w:rsidRPr="00131BB2">
              <w:rPr>
                <w:lang w:val="es-CO"/>
              </w:rPr>
              <w:t xml:space="preserve">: </w:t>
            </w:r>
            <w:sdt>
              <w:sdtPr>
                <w:rPr>
                  <w:lang w:val="es-CO"/>
                </w:rPr>
                <w:alias w:val="Conclusion"/>
                <w:tag w:val="Conclusion"/>
                <w:id w:val="-1780945005"/>
                <w:placeholder>
                  <w:docPart w:val="3633AF146D9B46F8A906F22BA8DD88CC"/>
                </w:placeholder>
                <w:showingPlcHdr/>
                <w:dropDownList>
                  <w:listItem w:value="Choose an item."/>
                  <w:listItem w:displayText="Brecha de alto riesgo + bandera roja" w:value="Brecha de alto riesgo + bandera roja"/>
                  <w:listItem w:displayText="Brecha de alto riesgo" w:value="Brecha de alto riesgo"/>
                  <w:listItem w:displayText="Brecha de riesgo medio" w:value="Brecha de riesgo medio"/>
                  <w:listItem w:displayText="Brecha de bajo riesgo" w:value="Brecha de bajo riesgo"/>
                  <w:listItem w:displayText="Sin brecha" w:value="Sin brecha"/>
                </w:dropDownList>
              </w:sdtPr>
              <w:sdtEndPr/>
              <w:sdtContent>
                <w:r w:rsidR="00BF0FB0" w:rsidRPr="00131BB2">
                  <w:rPr>
                    <w:rStyle w:val="PlaceholderText"/>
                    <w:lang w:val="es-CO"/>
                  </w:rPr>
                  <w:t>Choose an item.</w:t>
                </w:r>
              </w:sdtContent>
            </w:sdt>
          </w:p>
        </w:tc>
      </w:tr>
      <w:tr w:rsidR="005F3B2E" w:rsidRPr="00131BB2" w14:paraId="0F1FB51D" w14:textId="77777777" w:rsidTr="007E6DFA">
        <w:trPr>
          <w:trHeight w:val="526"/>
        </w:trPr>
        <w:tc>
          <w:tcPr>
            <w:tcW w:w="5000" w:type="pct"/>
          </w:tcPr>
          <w:p w14:paraId="0EA5F11E" w14:textId="10A053BF" w:rsidR="005F3B2E" w:rsidRPr="00131BB2" w:rsidRDefault="000B6C6D" w:rsidP="004631DE">
            <w:pPr>
              <w:jc w:val="left"/>
              <w:rPr>
                <w:bCs/>
                <w:lang w:val="es-CO"/>
              </w:rPr>
            </w:pPr>
            <w:r w:rsidRPr="00131BB2">
              <w:rPr>
                <w:b/>
                <w:lang w:val="es-CO"/>
              </w:rPr>
              <w:t>Análisis cualitativo</w:t>
            </w:r>
            <w:r w:rsidR="00F47E0B" w:rsidRPr="00131BB2">
              <w:rPr>
                <w:b/>
                <w:lang w:val="es-CO"/>
              </w:rPr>
              <w:br/>
            </w:r>
          </w:p>
        </w:tc>
      </w:tr>
      <w:tr w:rsidR="005F3B2E" w:rsidRPr="00131BB2" w14:paraId="002FE377" w14:textId="77777777" w:rsidTr="007E6DFA">
        <w:trPr>
          <w:trHeight w:val="526"/>
        </w:trPr>
        <w:tc>
          <w:tcPr>
            <w:tcW w:w="5000" w:type="pct"/>
          </w:tcPr>
          <w:p w14:paraId="62D0D2B2" w14:textId="601DCAC7" w:rsidR="005F3B2E" w:rsidRPr="00131BB2" w:rsidRDefault="000B6C6D" w:rsidP="004631DE">
            <w:pPr>
              <w:jc w:val="left"/>
              <w:rPr>
                <w:bCs/>
                <w:lang w:val="es-CO"/>
              </w:rPr>
            </w:pPr>
            <w:r w:rsidRPr="00131BB2">
              <w:rPr>
                <w:b/>
                <w:lang w:val="es-CO"/>
              </w:rPr>
              <w:t>Análisis de brechas</w:t>
            </w:r>
            <w:r w:rsidR="00F47E0B" w:rsidRPr="00131BB2">
              <w:rPr>
                <w:b/>
                <w:lang w:val="es-CO"/>
              </w:rPr>
              <w:br/>
            </w:r>
          </w:p>
        </w:tc>
      </w:tr>
      <w:tr w:rsidR="005F3B2E" w:rsidRPr="00131BB2" w14:paraId="5ABF67CE" w14:textId="77777777" w:rsidTr="007E6DFA">
        <w:trPr>
          <w:trHeight w:val="526"/>
        </w:trPr>
        <w:tc>
          <w:tcPr>
            <w:tcW w:w="5000" w:type="pct"/>
          </w:tcPr>
          <w:p w14:paraId="5924257F" w14:textId="41DEE80B" w:rsidR="005F3B2E" w:rsidRPr="00131BB2" w:rsidRDefault="000B6C6D" w:rsidP="004631DE">
            <w:pPr>
              <w:jc w:val="left"/>
              <w:rPr>
                <w:bCs/>
                <w:lang w:val="es-CO"/>
              </w:rPr>
            </w:pPr>
            <w:r w:rsidRPr="00131BB2">
              <w:rPr>
                <w:b/>
                <w:lang w:val="es-CO"/>
              </w:rPr>
              <w:t>Recomendaciones</w:t>
            </w:r>
            <w:r w:rsidR="00F47E0B" w:rsidRPr="00131BB2">
              <w:rPr>
                <w:b/>
                <w:lang w:val="es-CO"/>
              </w:rPr>
              <w:br/>
            </w:r>
          </w:p>
        </w:tc>
      </w:tr>
      <w:tr w:rsidR="005F3B2E" w:rsidRPr="002954F6" w14:paraId="2FD66341" w14:textId="77777777" w:rsidTr="007E6DFA">
        <w:trPr>
          <w:trHeight w:val="526"/>
        </w:trPr>
        <w:tc>
          <w:tcPr>
            <w:tcW w:w="5000" w:type="pct"/>
            <w:shd w:val="clear" w:color="auto" w:fill="EFDEEB" w:themeFill="accent4" w:themeFillTint="33"/>
          </w:tcPr>
          <w:p w14:paraId="614C42C4" w14:textId="7FD8DCB0" w:rsidR="005F3B2E" w:rsidRPr="00131BB2" w:rsidRDefault="000B6C6D" w:rsidP="00782E4F">
            <w:pPr>
              <w:rPr>
                <w:b/>
                <w:lang w:val="es-CO"/>
              </w:rPr>
            </w:pPr>
            <w:r w:rsidRPr="00131BB2">
              <w:rPr>
                <w:b/>
                <w:lang w:val="es-CO"/>
              </w:rPr>
              <w:t xml:space="preserve">Criterio de evaluación </w:t>
            </w:r>
            <w:r w:rsidR="00264356" w:rsidRPr="00131BB2">
              <w:rPr>
                <w:b/>
                <w:lang w:val="es-CO"/>
              </w:rPr>
              <w:t>12(d)(</w:t>
            </w:r>
            <w:r w:rsidR="005F3B2E" w:rsidRPr="00131BB2">
              <w:rPr>
                <w:b/>
                <w:lang w:val="es-CO"/>
              </w:rPr>
              <w:t>c):</w:t>
            </w:r>
          </w:p>
          <w:p w14:paraId="45AA42ED" w14:textId="37356AE2" w:rsidR="005F3B2E" w:rsidRPr="00131BB2" w:rsidRDefault="00740F30" w:rsidP="00782E4F">
            <w:pPr>
              <w:rPr>
                <w:b/>
                <w:lang w:val="es-CO"/>
              </w:rPr>
            </w:pPr>
            <w:r w:rsidRPr="00131BB2">
              <w:rPr>
                <w:lang w:val="es-CO"/>
              </w:rPr>
              <w:t>Los auditores son seleccionados de manera justa y transparente, y son plenamente independientes</w:t>
            </w:r>
            <w:r w:rsidR="005F3B2E" w:rsidRPr="00131BB2">
              <w:rPr>
                <w:lang w:val="es-CO"/>
              </w:rPr>
              <w:t>.</w:t>
            </w:r>
          </w:p>
        </w:tc>
      </w:tr>
      <w:tr w:rsidR="00B651BD" w:rsidRPr="00131BB2" w14:paraId="342BA95A" w14:textId="77777777" w:rsidTr="00ED45EE">
        <w:trPr>
          <w:trHeight w:val="366"/>
        </w:trPr>
        <w:tc>
          <w:tcPr>
            <w:tcW w:w="5000" w:type="pct"/>
          </w:tcPr>
          <w:p w14:paraId="7D68AFC2" w14:textId="2DBEA7BF" w:rsidR="00B651BD" w:rsidRPr="00131BB2" w:rsidRDefault="00B651BD" w:rsidP="00ED45EE">
            <w:pPr>
              <w:rPr>
                <w:lang w:val="es-CO"/>
              </w:rPr>
            </w:pPr>
            <w:r w:rsidRPr="00131BB2">
              <w:rPr>
                <w:b/>
                <w:lang w:val="es-CO"/>
              </w:rPr>
              <w:t>Conclusión</w:t>
            </w:r>
            <w:r w:rsidRPr="00131BB2">
              <w:rPr>
                <w:lang w:val="es-CO"/>
              </w:rPr>
              <w:t xml:space="preserve">: </w:t>
            </w:r>
            <w:sdt>
              <w:sdtPr>
                <w:rPr>
                  <w:lang w:val="es-CO"/>
                </w:rPr>
                <w:alias w:val="Conclusion"/>
                <w:tag w:val="Conclusion"/>
                <w:id w:val="-2076192685"/>
                <w:placeholder>
                  <w:docPart w:val="26DC3540EC1C44FD981246159D0B4BED"/>
                </w:placeholder>
                <w:showingPlcHdr/>
                <w:dropDownList>
                  <w:listItem w:value="Choose an item."/>
                  <w:listItem w:displayText="Brecha de alto riesgo + bandera roja" w:value="Brecha de alto riesgo + bandera roja"/>
                  <w:listItem w:displayText="Brecha de alto riesgo" w:value="Brecha de alto riesgo"/>
                  <w:listItem w:displayText="Brecha de riesgo medio" w:value="Brecha de riesgo medio"/>
                  <w:listItem w:displayText="Brecha de bajo riesgo" w:value="Brecha de bajo riesgo"/>
                  <w:listItem w:displayText="Sin brecha" w:value="Sin brecha"/>
                </w:dropDownList>
              </w:sdtPr>
              <w:sdtEndPr/>
              <w:sdtContent>
                <w:r w:rsidR="00BF0FB0" w:rsidRPr="00131BB2">
                  <w:rPr>
                    <w:rStyle w:val="PlaceholderText"/>
                    <w:lang w:val="es-CO"/>
                  </w:rPr>
                  <w:t>Choose an item.</w:t>
                </w:r>
              </w:sdtContent>
            </w:sdt>
          </w:p>
        </w:tc>
      </w:tr>
      <w:tr w:rsidR="005F3B2E" w:rsidRPr="00131BB2" w14:paraId="56A2ED51" w14:textId="77777777" w:rsidTr="007E6DFA">
        <w:trPr>
          <w:trHeight w:val="526"/>
        </w:trPr>
        <w:tc>
          <w:tcPr>
            <w:tcW w:w="5000" w:type="pct"/>
          </w:tcPr>
          <w:p w14:paraId="65E9D526" w14:textId="7A3A6AEF" w:rsidR="005F3B2E" w:rsidRPr="00131BB2" w:rsidRDefault="000B6C6D" w:rsidP="004631DE">
            <w:pPr>
              <w:jc w:val="left"/>
              <w:rPr>
                <w:bCs/>
                <w:lang w:val="es-CO"/>
              </w:rPr>
            </w:pPr>
            <w:r w:rsidRPr="00131BB2">
              <w:rPr>
                <w:b/>
                <w:lang w:val="es-CO"/>
              </w:rPr>
              <w:t>Análisis cualitativo</w:t>
            </w:r>
            <w:r w:rsidR="00F47E0B" w:rsidRPr="00131BB2">
              <w:rPr>
                <w:b/>
                <w:lang w:val="es-CO"/>
              </w:rPr>
              <w:br/>
            </w:r>
          </w:p>
        </w:tc>
      </w:tr>
      <w:tr w:rsidR="005F3B2E" w:rsidRPr="00131BB2" w14:paraId="72ED0113" w14:textId="77777777" w:rsidTr="007E6DFA">
        <w:trPr>
          <w:trHeight w:val="526"/>
        </w:trPr>
        <w:tc>
          <w:tcPr>
            <w:tcW w:w="5000" w:type="pct"/>
          </w:tcPr>
          <w:p w14:paraId="49F263D7" w14:textId="3C7C242E" w:rsidR="005F3B2E" w:rsidRPr="00131BB2" w:rsidRDefault="000B6C6D" w:rsidP="004631DE">
            <w:pPr>
              <w:jc w:val="left"/>
              <w:rPr>
                <w:bCs/>
                <w:lang w:val="es-CO"/>
              </w:rPr>
            </w:pPr>
            <w:r w:rsidRPr="00131BB2">
              <w:rPr>
                <w:b/>
                <w:lang w:val="es-CO"/>
              </w:rPr>
              <w:t>Análisis de brechas</w:t>
            </w:r>
            <w:r w:rsidR="00F47E0B" w:rsidRPr="00131BB2">
              <w:rPr>
                <w:b/>
                <w:lang w:val="es-CO"/>
              </w:rPr>
              <w:br/>
            </w:r>
          </w:p>
        </w:tc>
      </w:tr>
      <w:tr w:rsidR="005F3B2E" w:rsidRPr="00131BB2" w14:paraId="20F772E9" w14:textId="77777777" w:rsidTr="007E6DFA">
        <w:trPr>
          <w:trHeight w:val="526"/>
        </w:trPr>
        <w:tc>
          <w:tcPr>
            <w:tcW w:w="5000" w:type="pct"/>
          </w:tcPr>
          <w:p w14:paraId="3D37CE70" w14:textId="0DDD7F23" w:rsidR="005F3B2E" w:rsidRPr="00131BB2" w:rsidRDefault="000B6C6D" w:rsidP="004631DE">
            <w:pPr>
              <w:jc w:val="left"/>
              <w:rPr>
                <w:bCs/>
                <w:lang w:val="es-CO"/>
              </w:rPr>
            </w:pPr>
            <w:r w:rsidRPr="00131BB2">
              <w:rPr>
                <w:b/>
                <w:lang w:val="es-CO"/>
              </w:rPr>
              <w:t>Recomendaciones</w:t>
            </w:r>
            <w:r w:rsidR="00F47E0B" w:rsidRPr="00131BB2">
              <w:rPr>
                <w:b/>
                <w:lang w:val="es-CO"/>
              </w:rPr>
              <w:br/>
            </w:r>
          </w:p>
        </w:tc>
      </w:tr>
    </w:tbl>
    <w:p w14:paraId="7739BD5C" w14:textId="77777777" w:rsidR="005F3B2E" w:rsidRPr="00131BB2" w:rsidRDefault="005F3B2E" w:rsidP="005D3198">
      <w:pPr>
        <w:rPr>
          <w:lang w:val="es-CO"/>
        </w:rPr>
      </w:pPr>
    </w:p>
    <w:p w14:paraId="73BA58CD" w14:textId="40A2BDF1" w:rsidR="00736B35" w:rsidRPr="00131BB2" w:rsidRDefault="000B6C6D" w:rsidP="005D3198">
      <w:pPr>
        <w:pStyle w:val="Heading2"/>
        <w:rPr>
          <w:lang w:val="es-CO"/>
        </w:rPr>
      </w:pPr>
      <w:bookmarkStart w:id="19" w:name="_Toc191029210"/>
      <w:r w:rsidRPr="00131BB2">
        <w:rPr>
          <w:lang w:val="es-CO"/>
        </w:rPr>
        <w:t>Indicador</w:t>
      </w:r>
      <w:r w:rsidR="005F3B2E" w:rsidRPr="00131BB2">
        <w:rPr>
          <w:lang w:val="es-CO"/>
        </w:rPr>
        <w:t xml:space="preserve"> 13. </w:t>
      </w:r>
      <w:r w:rsidR="00740F30" w:rsidRPr="00131BB2">
        <w:rPr>
          <w:lang w:val="es-CO"/>
        </w:rPr>
        <w:t>Los mecanismos de apelaciones de contratación pública son eficaces y eficientes</w:t>
      </w:r>
      <w:r w:rsidR="00EC4DFD">
        <w:rPr>
          <w:lang w:val="es-CO"/>
        </w:rPr>
        <w:t>.</w:t>
      </w:r>
      <w:bookmarkEnd w:id="19"/>
    </w:p>
    <w:tbl>
      <w:tblPr>
        <w:tblStyle w:val="GridTable1Light-Accent3"/>
        <w:tblW w:w="4799" w:type="pct"/>
        <w:tblInd w:w="421" w:type="dxa"/>
        <w:tblLook w:val="0000" w:firstRow="0" w:lastRow="0" w:firstColumn="0" w:lastColumn="0" w:noHBand="0" w:noVBand="0"/>
      </w:tblPr>
      <w:tblGrid>
        <w:gridCol w:w="10036"/>
      </w:tblGrid>
      <w:tr w:rsidR="00782E4F" w:rsidRPr="002954F6" w14:paraId="26CDDD20" w14:textId="77777777" w:rsidTr="007E6DFA">
        <w:trPr>
          <w:trHeight w:val="527"/>
        </w:trPr>
        <w:tc>
          <w:tcPr>
            <w:tcW w:w="5000" w:type="pct"/>
            <w:shd w:val="clear" w:color="auto" w:fill="CF9DC5" w:themeFill="accent4" w:themeFillTint="99"/>
          </w:tcPr>
          <w:p w14:paraId="3D878DA7" w14:textId="15F4CE56" w:rsidR="00782E4F" w:rsidRPr="00131BB2" w:rsidRDefault="000B6C6D" w:rsidP="00782E4F">
            <w:pPr>
              <w:jc w:val="center"/>
              <w:rPr>
                <w:b/>
                <w:lang w:val="es-CO"/>
              </w:rPr>
            </w:pPr>
            <w:r w:rsidRPr="00131BB2">
              <w:rPr>
                <w:b/>
                <w:lang w:val="es-CO"/>
              </w:rPr>
              <w:t>Subindicador</w:t>
            </w:r>
            <w:r w:rsidR="00782E4F" w:rsidRPr="00131BB2">
              <w:rPr>
                <w:b/>
                <w:lang w:val="es-CO"/>
              </w:rPr>
              <w:t xml:space="preserve"> 13(a) </w:t>
            </w:r>
          </w:p>
          <w:p w14:paraId="2A47FD51" w14:textId="19CDB20C" w:rsidR="00782E4F" w:rsidRPr="00131BB2" w:rsidRDefault="00740F30" w:rsidP="00782E4F">
            <w:pPr>
              <w:tabs>
                <w:tab w:val="left" w:pos="8138"/>
              </w:tabs>
              <w:spacing w:line="0" w:lineRule="atLeast"/>
              <w:jc w:val="center"/>
              <w:rPr>
                <w:b/>
                <w:lang w:val="es-CO"/>
              </w:rPr>
            </w:pPr>
            <w:r w:rsidRPr="00131BB2">
              <w:rPr>
                <w:b/>
                <w:lang w:val="es-CO"/>
              </w:rPr>
              <w:t>Proceso de impugnaciones y apelaciones</w:t>
            </w:r>
          </w:p>
        </w:tc>
      </w:tr>
      <w:tr w:rsidR="005F3B2E" w:rsidRPr="002954F6" w14:paraId="79BAFB4C" w14:textId="77777777" w:rsidTr="007E6DFA">
        <w:trPr>
          <w:trHeight w:val="299"/>
        </w:trPr>
        <w:tc>
          <w:tcPr>
            <w:tcW w:w="5000" w:type="pct"/>
            <w:shd w:val="clear" w:color="auto" w:fill="EFDEEB" w:themeFill="accent4" w:themeFillTint="33"/>
          </w:tcPr>
          <w:p w14:paraId="5FD62A99" w14:textId="6C830270" w:rsidR="005F3B2E" w:rsidRPr="00131BB2" w:rsidRDefault="000B6C6D" w:rsidP="00782E4F">
            <w:pPr>
              <w:rPr>
                <w:b/>
                <w:lang w:val="es-CO"/>
              </w:rPr>
            </w:pPr>
            <w:r w:rsidRPr="00131BB2">
              <w:rPr>
                <w:b/>
                <w:lang w:val="es-CO"/>
              </w:rPr>
              <w:t xml:space="preserve">Criterio de evaluación </w:t>
            </w:r>
            <w:r w:rsidR="00264356" w:rsidRPr="00131BB2">
              <w:rPr>
                <w:b/>
                <w:lang w:val="es-CO"/>
              </w:rPr>
              <w:t>13(a)(</w:t>
            </w:r>
            <w:r w:rsidR="005F3B2E" w:rsidRPr="00131BB2">
              <w:rPr>
                <w:b/>
                <w:lang w:val="es-CO"/>
              </w:rPr>
              <w:t>a):</w:t>
            </w:r>
          </w:p>
          <w:p w14:paraId="362D0F91" w14:textId="0E84F516" w:rsidR="005F3B2E" w:rsidRPr="00131BB2" w:rsidRDefault="00740F30" w:rsidP="00782E4F">
            <w:pPr>
              <w:rPr>
                <w:lang w:val="es-CO"/>
              </w:rPr>
            </w:pPr>
            <w:r w:rsidRPr="00131BB2">
              <w:rPr>
                <w:lang w:val="es-CO"/>
              </w:rPr>
              <w:t>Las decisiones se toman sobre la base de la evidencia disponible presentada por las partes</w:t>
            </w:r>
            <w:r w:rsidR="005F3B2E" w:rsidRPr="00131BB2">
              <w:rPr>
                <w:lang w:val="es-CO"/>
              </w:rPr>
              <w:t>.</w:t>
            </w:r>
          </w:p>
        </w:tc>
      </w:tr>
      <w:tr w:rsidR="00B651BD" w:rsidRPr="00131BB2" w14:paraId="7E02FB76" w14:textId="77777777" w:rsidTr="00ED45EE">
        <w:trPr>
          <w:trHeight w:val="366"/>
        </w:trPr>
        <w:tc>
          <w:tcPr>
            <w:tcW w:w="5000" w:type="pct"/>
          </w:tcPr>
          <w:p w14:paraId="4DEFA7BE" w14:textId="3768EC47" w:rsidR="00B651BD" w:rsidRPr="00131BB2" w:rsidRDefault="00B651BD" w:rsidP="00ED45EE">
            <w:pPr>
              <w:rPr>
                <w:lang w:val="es-CO"/>
              </w:rPr>
            </w:pPr>
            <w:r w:rsidRPr="00131BB2">
              <w:rPr>
                <w:b/>
                <w:lang w:val="es-CO"/>
              </w:rPr>
              <w:t>Conclusión</w:t>
            </w:r>
            <w:r w:rsidRPr="00131BB2">
              <w:rPr>
                <w:lang w:val="es-CO"/>
              </w:rPr>
              <w:t xml:space="preserve">: </w:t>
            </w:r>
            <w:sdt>
              <w:sdtPr>
                <w:rPr>
                  <w:lang w:val="es-CO"/>
                </w:rPr>
                <w:alias w:val="Conclusion"/>
                <w:tag w:val="Conclusion"/>
                <w:id w:val="1925144551"/>
                <w:placeholder>
                  <w:docPart w:val="39F9DBC80E8148F595CFCE55A260C71A"/>
                </w:placeholder>
                <w:showingPlcHdr/>
                <w:dropDownList>
                  <w:listItem w:value="Choose an item."/>
                  <w:listItem w:displayText="Brecha de alto riesgo + bandera roja" w:value="Brecha de alto riesgo + bandera roja"/>
                  <w:listItem w:displayText="Brecha de alto riesgo" w:value="Brecha de alto riesgo"/>
                  <w:listItem w:displayText="Brecha de riesgo medio" w:value="Brecha de riesgo medio"/>
                  <w:listItem w:displayText="Brecha de bajo riesgo" w:value="Brecha de bajo riesgo"/>
                  <w:listItem w:displayText="Sin brecha" w:value="Sin brecha"/>
                </w:dropDownList>
              </w:sdtPr>
              <w:sdtEndPr/>
              <w:sdtContent>
                <w:r w:rsidR="00BF0FB0" w:rsidRPr="00131BB2">
                  <w:rPr>
                    <w:rStyle w:val="PlaceholderText"/>
                    <w:lang w:val="es-CO"/>
                  </w:rPr>
                  <w:t>Choose an item.</w:t>
                </w:r>
              </w:sdtContent>
            </w:sdt>
          </w:p>
        </w:tc>
      </w:tr>
      <w:tr w:rsidR="005F3B2E" w:rsidRPr="00131BB2" w14:paraId="79C2CB43" w14:textId="77777777" w:rsidTr="007E6DFA">
        <w:trPr>
          <w:trHeight w:val="770"/>
        </w:trPr>
        <w:tc>
          <w:tcPr>
            <w:tcW w:w="5000" w:type="pct"/>
          </w:tcPr>
          <w:p w14:paraId="6918DC28" w14:textId="15A89993" w:rsidR="005F3B2E" w:rsidRPr="00131BB2" w:rsidRDefault="000B6C6D" w:rsidP="004631DE">
            <w:pPr>
              <w:jc w:val="left"/>
              <w:rPr>
                <w:bCs/>
                <w:lang w:val="es-CO"/>
              </w:rPr>
            </w:pPr>
            <w:r w:rsidRPr="00131BB2">
              <w:rPr>
                <w:b/>
                <w:lang w:val="es-CO"/>
              </w:rPr>
              <w:t>Análisis cualitativo</w:t>
            </w:r>
            <w:r w:rsidR="00F47E0B" w:rsidRPr="00131BB2">
              <w:rPr>
                <w:b/>
                <w:lang w:val="es-CO"/>
              </w:rPr>
              <w:br/>
            </w:r>
          </w:p>
        </w:tc>
      </w:tr>
      <w:tr w:rsidR="005F3B2E" w:rsidRPr="00131BB2" w14:paraId="51772278" w14:textId="77777777" w:rsidTr="007E6DFA">
        <w:trPr>
          <w:trHeight w:val="856"/>
        </w:trPr>
        <w:tc>
          <w:tcPr>
            <w:tcW w:w="5000" w:type="pct"/>
          </w:tcPr>
          <w:p w14:paraId="41CC30C1" w14:textId="30EE5A0A" w:rsidR="005F3B2E" w:rsidRPr="00131BB2" w:rsidRDefault="000B6C6D" w:rsidP="004631DE">
            <w:pPr>
              <w:jc w:val="left"/>
              <w:rPr>
                <w:bCs/>
                <w:lang w:val="es-CO"/>
              </w:rPr>
            </w:pPr>
            <w:r w:rsidRPr="00131BB2">
              <w:rPr>
                <w:b/>
                <w:lang w:val="es-CO"/>
              </w:rPr>
              <w:t>Análisis de brechas</w:t>
            </w:r>
            <w:r w:rsidR="00F47E0B" w:rsidRPr="00131BB2">
              <w:rPr>
                <w:b/>
                <w:lang w:val="es-CO"/>
              </w:rPr>
              <w:br/>
            </w:r>
          </w:p>
        </w:tc>
      </w:tr>
      <w:tr w:rsidR="005F3B2E" w:rsidRPr="00131BB2" w14:paraId="1E4274A6" w14:textId="77777777" w:rsidTr="007E6DFA">
        <w:trPr>
          <w:trHeight w:val="526"/>
        </w:trPr>
        <w:tc>
          <w:tcPr>
            <w:tcW w:w="5000" w:type="pct"/>
          </w:tcPr>
          <w:p w14:paraId="54CB81E1" w14:textId="776C5489" w:rsidR="005F3B2E" w:rsidRPr="00131BB2" w:rsidRDefault="000B6C6D" w:rsidP="004631DE">
            <w:pPr>
              <w:jc w:val="left"/>
              <w:rPr>
                <w:bCs/>
                <w:lang w:val="es-CO"/>
              </w:rPr>
            </w:pPr>
            <w:r w:rsidRPr="00131BB2">
              <w:rPr>
                <w:b/>
                <w:lang w:val="es-CO"/>
              </w:rPr>
              <w:lastRenderedPageBreak/>
              <w:t>Recomendaciones</w:t>
            </w:r>
            <w:r w:rsidR="00F47E0B" w:rsidRPr="00131BB2">
              <w:rPr>
                <w:b/>
                <w:lang w:val="es-CO"/>
              </w:rPr>
              <w:br/>
            </w:r>
          </w:p>
        </w:tc>
      </w:tr>
      <w:tr w:rsidR="005F3B2E" w:rsidRPr="002954F6" w14:paraId="2478063C" w14:textId="77777777" w:rsidTr="007E6DFA">
        <w:trPr>
          <w:trHeight w:val="526"/>
        </w:trPr>
        <w:tc>
          <w:tcPr>
            <w:tcW w:w="5000" w:type="pct"/>
            <w:shd w:val="clear" w:color="auto" w:fill="EFDEEB" w:themeFill="accent4" w:themeFillTint="33"/>
          </w:tcPr>
          <w:p w14:paraId="6C542438" w14:textId="5DA6A890" w:rsidR="005F3B2E" w:rsidRPr="00131BB2" w:rsidRDefault="000B6C6D" w:rsidP="00782E4F">
            <w:pPr>
              <w:rPr>
                <w:b/>
                <w:lang w:val="es-CO"/>
              </w:rPr>
            </w:pPr>
            <w:r w:rsidRPr="00131BB2">
              <w:rPr>
                <w:b/>
                <w:lang w:val="es-CO"/>
              </w:rPr>
              <w:t xml:space="preserve">Criterio de evaluación </w:t>
            </w:r>
            <w:r w:rsidR="00264356" w:rsidRPr="00131BB2">
              <w:rPr>
                <w:b/>
                <w:lang w:val="es-CO"/>
              </w:rPr>
              <w:t>13(a)(</w:t>
            </w:r>
            <w:r w:rsidR="005F3B2E" w:rsidRPr="00131BB2">
              <w:rPr>
                <w:b/>
                <w:lang w:val="es-CO"/>
              </w:rPr>
              <w:t>b):</w:t>
            </w:r>
          </w:p>
          <w:p w14:paraId="72FE6510" w14:textId="6621955C" w:rsidR="005F3B2E" w:rsidRPr="00131BB2" w:rsidRDefault="004D4002" w:rsidP="00782E4F">
            <w:pPr>
              <w:rPr>
                <w:lang w:val="es-CO"/>
              </w:rPr>
            </w:pPr>
            <w:r w:rsidRPr="00C70EE2">
              <w:rPr>
                <w:rStyle w:val="ui-provider"/>
                <w:lang w:val="fr-FR"/>
              </w:rPr>
              <w:t>La primera revisión de la evidencia se lleva a cabo por la entidad especificada en la ley.</w:t>
            </w:r>
          </w:p>
        </w:tc>
      </w:tr>
      <w:tr w:rsidR="00B651BD" w:rsidRPr="00131BB2" w14:paraId="7CECF9EB" w14:textId="77777777" w:rsidTr="00ED45EE">
        <w:trPr>
          <w:trHeight w:val="366"/>
        </w:trPr>
        <w:tc>
          <w:tcPr>
            <w:tcW w:w="5000" w:type="pct"/>
          </w:tcPr>
          <w:p w14:paraId="20266B3E" w14:textId="2ED41EFC" w:rsidR="00B651BD" w:rsidRPr="00131BB2" w:rsidRDefault="00B651BD" w:rsidP="00ED45EE">
            <w:pPr>
              <w:rPr>
                <w:lang w:val="es-CO"/>
              </w:rPr>
            </w:pPr>
            <w:r w:rsidRPr="00131BB2">
              <w:rPr>
                <w:b/>
                <w:lang w:val="es-CO"/>
              </w:rPr>
              <w:t>Conclusión</w:t>
            </w:r>
            <w:r w:rsidRPr="00131BB2">
              <w:rPr>
                <w:lang w:val="es-CO"/>
              </w:rPr>
              <w:t xml:space="preserve">: </w:t>
            </w:r>
            <w:sdt>
              <w:sdtPr>
                <w:rPr>
                  <w:lang w:val="es-CO"/>
                </w:rPr>
                <w:alias w:val="Conclusion"/>
                <w:tag w:val="Conclusion"/>
                <w:id w:val="-1804374101"/>
                <w:placeholder>
                  <w:docPart w:val="DC30410AF8CF4400AE0BACC6100201B4"/>
                </w:placeholder>
                <w:showingPlcHdr/>
                <w:dropDownList>
                  <w:listItem w:value="Choose an item."/>
                  <w:listItem w:displayText="Brecha de alto riesgo + bandera roja" w:value="Brecha de alto riesgo + bandera roja"/>
                  <w:listItem w:displayText="Brecha de alto riesgo" w:value="Brecha de alto riesgo"/>
                  <w:listItem w:displayText="Brecha de riesgo medio" w:value="Brecha de riesgo medio"/>
                  <w:listItem w:displayText="Brecha de bajo riesgo" w:value="Brecha de bajo riesgo"/>
                  <w:listItem w:displayText="Sin brecha" w:value="Sin brecha"/>
                </w:dropDownList>
              </w:sdtPr>
              <w:sdtEndPr/>
              <w:sdtContent>
                <w:r w:rsidR="00BF0FB0" w:rsidRPr="00131BB2">
                  <w:rPr>
                    <w:rStyle w:val="PlaceholderText"/>
                    <w:lang w:val="es-CO"/>
                  </w:rPr>
                  <w:t>Choose an item.</w:t>
                </w:r>
              </w:sdtContent>
            </w:sdt>
          </w:p>
        </w:tc>
      </w:tr>
      <w:tr w:rsidR="005F3B2E" w:rsidRPr="00131BB2" w14:paraId="26A1ECF0" w14:textId="77777777" w:rsidTr="007E6DFA">
        <w:trPr>
          <w:trHeight w:val="526"/>
        </w:trPr>
        <w:tc>
          <w:tcPr>
            <w:tcW w:w="5000" w:type="pct"/>
          </w:tcPr>
          <w:p w14:paraId="27273827" w14:textId="11A6ABE7" w:rsidR="005F3B2E" w:rsidRPr="00131BB2" w:rsidRDefault="000B6C6D" w:rsidP="004631DE">
            <w:pPr>
              <w:jc w:val="left"/>
              <w:rPr>
                <w:bCs/>
                <w:lang w:val="es-CO"/>
              </w:rPr>
            </w:pPr>
            <w:r w:rsidRPr="00131BB2">
              <w:rPr>
                <w:b/>
                <w:lang w:val="es-CO"/>
              </w:rPr>
              <w:t>Análisis cualitativo</w:t>
            </w:r>
            <w:r w:rsidR="00F47E0B" w:rsidRPr="00131BB2">
              <w:rPr>
                <w:b/>
                <w:lang w:val="es-CO"/>
              </w:rPr>
              <w:br/>
            </w:r>
          </w:p>
        </w:tc>
      </w:tr>
      <w:tr w:rsidR="005F3B2E" w:rsidRPr="00131BB2" w14:paraId="595E6683" w14:textId="77777777" w:rsidTr="007E6DFA">
        <w:trPr>
          <w:trHeight w:val="526"/>
        </w:trPr>
        <w:tc>
          <w:tcPr>
            <w:tcW w:w="5000" w:type="pct"/>
          </w:tcPr>
          <w:p w14:paraId="35174928" w14:textId="61D821B9" w:rsidR="005F3B2E" w:rsidRPr="00131BB2" w:rsidRDefault="000B6C6D" w:rsidP="004631DE">
            <w:pPr>
              <w:jc w:val="left"/>
              <w:rPr>
                <w:bCs/>
                <w:lang w:val="es-CO"/>
              </w:rPr>
            </w:pPr>
            <w:r w:rsidRPr="00131BB2">
              <w:rPr>
                <w:b/>
                <w:lang w:val="es-CO"/>
              </w:rPr>
              <w:t>Análisis de brechas</w:t>
            </w:r>
            <w:r w:rsidR="00F47E0B" w:rsidRPr="00131BB2">
              <w:rPr>
                <w:b/>
                <w:lang w:val="es-CO"/>
              </w:rPr>
              <w:br/>
            </w:r>
          </w:p>
        </w:tc>
      </w:tr>
      <w:tr w:rsidR="005F3B2E" w:rsidRPr="00131BB2" w14:paraId="49A27F31" w14:textId="77777777" w:rsidTr="007E6DFA">
        <w:trPr>
          <w:trHeight w:val="526"/>
        </w:trPr>
        <w:tc>
          <w:tcPr>
            <w:tcW w:w="5000" w:type="pct"/>
          </w:tcPr>
          <w:p w14:paraId="3E4A7620" w14:textId="3BF0AF29" w:rsidR="005F3B2E" w:rsidRPr="00131BB2" w:rsidRDefault="000B6C6D" w:rsidP="004631DE">
            <w:pPr>
              <w:jc w:val="left"/>
              <w:rPr>
                <w:bCs/>
                <w:lang w:val="es-CO"/>
              </w:rPr>
            </w:pPr>
            <w:r w:rsidRPr="00131BB2">
              <w:rPr>
                <w:b/>
                <w:lang w:val="es-CO"/>
              </w:rPr>
              <w:t>Recomendaciones</w:t>
            </w:r>
            <w:r w:rsidR="00F47E0B" w:rsidRPr="00131BB2">
              <w:rPr>
                <w:b/>
                <w:lang w:val="es-CO"/>
              </w:rPr>
              <w:br/>
            </w:r>
          </w:p>
        </w:tc>
      </w:tr>
      <w:tr w:rsidR="005F3B2E" w:rsidRPr="00131BB2" w14:paraId="79768FE4" w14:textId="77777777" w:rsidTr="007E6DFA">
        <w:trPr>
          <w:trHeight w:val="526"/>
        </w:trPr>
        <w:tc>
          <w:tcPr>
            <w:tcW w:w="5000" w:type="pct"/>
            <w:shd w:val="clear" w:color="auto" w:fill="EFDEEB" w:themeFill="accent4" w:themeFillTint="33"/>
          </w:tcPr>
          <w:p w14:paraId="7C980C89" w14:textId="191B7631" w:rsidR="005F3B2E" w:rsidRPr="00131BB2" w:rsidRDefault="000B6C6D" w:rsidP="00782E4F">
            <w:pPr>
              <w:rPr>
                <w:b/>
                <w:lang w:val="es-CO"/>
              </w:rPr>
            </w:pPr>
            <w:r w:rsidRPr="00131BB2">
              <w:rPr>
                <w:b/>
                <w:lang w:val="es-CO"/>
              </w:rPr>
              <w:t xml:space="preserve">Criterio de evaluación </w:t>
            </w:r>
            <w:r w:rsidR="00264356" w:rsidRPr="00131BB2">
              <w:rPr>
                <w:b/>
                <w:lang w:val="es-CO"/>
              </w:rPr>
              <w:t>13(a)(</w:t>
            </w:r>
            <w:r w:rsidR="005F3B2E" w:rsidRPr="00131BB2">
              <w:rPr>
                <w:b/>
                <w:lang w:val="es-CO"/>
              </w:rPr>
              <w:t>c):</w:t>
            </w:r>
          </w:p>
          <w:p w14:paraId="7025E95D" w14:textId="16E3A74C" w:rsidR="005F3B2E" w:rsidRPr="00131BB2" w:rsidRDefault="00740F30" w:rsidP="00782E4F">
            <w:pPr>
              <w:rPr>
                <w:b/>
                <w:lang w:val="es-CO"/>
              </w:rPr>
            </w:pPr>
            <w:r w:rsidRPr="00131BB2">
              <w:rPr>
                <w:lang w:val="es-CO"/>
              </w:rPr>
              <w:t>El organismo o la autoridad (ente de apelaciones) a cargo de revisar las decisiones del primer órgano de revisión específico emite decisiones de carácter exigible</w:t>
            </w:r>
            <w:r w:rsidR="005F3B2E" w:rsidRPr="00131BB2">
              <w:rPr>
                <w:lang w:val="es-CO"/>
              </w:rPr>
              <w:t>. *</w:t>
            </w:r>
          </w:p>
        </w:tc>
      </w:tr>
      <w:tr w:rsidR="00B651BD" w:rsidRPr="00131BB2" w14:paraId="3F4801BC" w14:textId="77777777" w:rsidTr="00ED45EE">
        <w:trPr>
          <w:trHeight w:val="366"/>
        </w:trPr>
        <w:tc>
          <w:tcPr>
            <w:tcW w:w="5000" w:type="pct"/>
          </w:tcPr>
          <w:p w14:paraId="5501C0A3" w14:textId="127E6A2B" w:rsidR="00B651BD" w:rsidRPr="00131BB2" w:rsidRDefault="00B651BD" w:rsidP="00ED45EE">
            <w:pPr>
              <w:rPr>
                <w:lang w:val="es-CO"/>
              </w:rPr>
            </w:pPr>
            <w:r w:rsidRPr="00131BB2">
              <w:rPr>
                <w:b/>
                <w:lang w:val="es-CO"/>
              </w:rPr>
              <w:t>Conclusión</w:t>
            </w:r>
            <w:r w:rsidRPr="00131BB2">
              <w:rPr>
                <w:lang w:val="es-CO"/>
              </w:rPr>
              <w:t xml:space="preserve">: </w:t>
            </w:r>
            <w:sdt>
              <w:sdtPr>
                <w:rPr>
                  <w:lang w:val="es-CO"/>
                </w:rPr>
                <w:alias w:val="Conclusion"/>
                <w:tag w:val="Conclusion"/>
                <w:id w:val="1253551279"/>
                <w:placeholder>
                  <w:docPart w:val="13E5E1DA1F1748A0B6BE2225A438664C"/>
                </w:placeholder>
                <w:showingPlcHdr/>
                <w:dropDownList>
                  <w:listItem w:value="Choose an item."/>
                  <w:listItem w:displayText="Brecha de alto riesgo + bandera roja" w:value="Brecha de alto riesgo + bandera roja"/>
                  <w:listItem w:displayText="Brecha de alto riesgo" w:value="Brecha de alto riesgo"/>
                  <w:listItem w:displayText="Brecha de riesgo medio" w:value="Brecha de riesgo medio"/>
                  <w:listItem w:displayText="Brecha de bajo riesgo" w:value="Brecha de bajo riesgo"/>
                  <w:listItem w:displayText="Sin brecha" w:value="Sin brecha"/>
                </w:dropDownList>
              </w:sdtPr>
              <w:sdtEndPr/>
              <w:sdtContent>
                <w:r w:rsidR="00BF0FB0" w:rsidRPr="00131BB2">
                  <w:rPr>
                    <w:rStyle w:val="PlaceholderText"/>
                    <w:lang w:val="es-CO"/>
                  </w:rPr>
                  <w:t>Choose an item.</w:t>
                </w:r>
              </w:sdtContent>
            </w:sdt>
          </w:p>
        </w:tc>
      </w:tr>
      <w:tr w:rsidR="005F3B2E" w:rsidRPr="00131BB2" w14:paraId="3C24A59C" w14:textId="77777777" w:rsidTr="007E6DFA">
        <w:trPr>
          <w:trHeight w:val="526"/>
        </w:trPr>
        <w:tc>
          <w:tcPr>
            <w:tcW w:w="5000" w:type="pct"/>
          </w:tcPr>
          <w:p w14:paraId="1BC0525E" w14:textId="6785A442" w:rsidR="005F3B2E" w:rsidRPr="00131BB2" w:rsidRDefault="000B6C6D" w:rsidP="004631DE">
            <w:pPr>
              <w:jc w:val="left"/>
              <w:rPr>
                <w:bCs/>
                <w:lang w:val="es-CO"/>
              </w:rPr>
            </w:pPr>
            <w:r w:rsidRPr="00131BB2">
              <w:rPr>
                <w:b/>
                <w:lang w:val="es-CO"/>
              </w:rPr>
              <w:t>Análisis cualitativo</w:t>
            </w:r>
            <w:r w:rsidR="00F47E0B" w:rsidRPr="00131BB2">
              <w:rPr>
                <w:b/>
                <w:lang w:val="es-CO"/>
              </w:rPr>
              <w:br/>
            </w:r>
          </w:p>
        </w:tc>
      </w:tr>
      <w:tr w:rsidR="005F3B2E" w:rsidRPr="00131BB2" w14:paraId="5AA44E63" w14:textId="77777777" w:rsidTr="007E6DFA">
        <w:trPr>
          <w:trHeight w:val="526"/>
        </w:trPr>
        <w:tc>
          <w:tcPr>
            <w:tcW w:w="5000" w:type="pct"/>
            <w:shd w:val="clear" w:color="auto" w:fill="D9D9D9" w:themeFill="background1" w:themeFillShade="D9"/>
          </w:tcPr>
          <w:p w14:paraId="5EEDE8CF" w14:textId="1D65D1DC" w:rsidR="005F3B2E" w:rsidRPr="00131BB2" w:rsidRDefault="005B5A9B" w:rsidP="00782E4F">
            <w:pPr>
              <w:rPr>
                <w:b/>
                <w:lang w:val="es-CO"/>
              </w:rPr>
            </w:pPr>
            <w:r w:rsidRPr="00131BB2">
              <w:rPr>
                <w:b/>
                <w:lang w:val="es-CO"/>
              </w:rPr>
              <w:t>Análisis cuantitativo</w:t>
            </w:r>
            <w:r w:rsidR="005F3B2E" w:rsidRPr="00131BB2">
              <w:rPr>
                <w:b/>
                <w:lang w:val="es-CO"/>
              </w:rPr>
              <w:t xml:space="preserve"> </w:t>
            </w:r>
          </w:p>
          <w:p w14:paraId="0A1E6200" w14:textId="77777777" w:rsidR="005F3B2E" w:rsidRPr="00131BB2" w:rsidRDefault="005F3B2E" w:rsidP="00782E4F">
            <w:pPr>
              <w:rPr>
                <w:b/>
                <w:lang w:val="es-CO"/>
              </w:rPr>
            </w:pPr>
          </w:p>
          <w:p w14:paraId="4C721C5F" w14:textId="6E3EC8F4" w:rsidR="00086022" w:rsidRPr="00131BB2" w:rsidRDefault="008000E5" w:rsidP="00086022">
            <w:pPr>
              <w:rPr>
                <w:bCs/>
                <w:i/>
                <w:iCs/>
                <w:lang w:val="es-CO"/>
              </w:rPr>
            </w:pPr>
            <w:r>
              <w:rPr>
                <w:bCs/>
                <w:i/>
                <w:iCs/>
                <w:lang w:val="es-CO"/>
              </w:rPr>
              <w:t>*</w:t>
            </w:r>
            <w:r w:rsidR="00086022" w:rsidRPr="00131BB2">
              <w:rPr>
                <w:bCs/>
                <w:i/>
                <w:iCs/>
                <w:lang w:val="es-CO"/>
              </w:rPr>
              <w:t>Indicador</w:t>
            </w:r>
            <w:r w:rsidR="007301A9">
              <w:rPr>
                <w:bCs/>
                <w:i/>
                <w:iCs/>
                <w:lang w:val="es-CO"/>
              </w:rPr>
              <w:t>es cuantitativos</w:t>
            </w:r>
            <w:r w:rsidR="00086022" w:rsidRPr="00131BB2">
              <w:rPr>
                <w:bCs/>
                <w:i/>
                <w:iCs/>
                <w:lang w:val="es-CO"/>
              </w:rPr>
              <w:t xml:space="preserve"> para sustanciar la evaluación del subindicador 13(a) Criterio de evaluación (c): </w:t>
            </w:r>
          </w:p>
          <w:p w14:paraId="50B74B6B" w14:textId="408F56A0" w:rsidR="00086022" w:rsidRPr="007301A9" w:rsidRDefault="00086022" w:rsidP="00E15569">
            <w:pPr>
              <w:pStyle w:val="ListParagraph"/>
              <w:numPr>
                <w:ilvl w:val="0"/>
                <w:numId w:val="10"/>
              </w:numPr>
              <w:rPr>
                <w:bCs/>
                <w:i/>
                <w:iCs/>
                <w:lang w:val="es-CO"/>
              </w:rPr>
            </w:pPr>
            <w:r w:rsidRPr="007301A9">
              <w:rPr>
                <w:bCs/>
                <w:i/>
                <w:iCs/>
                <w:lang w:val="es-CO"/>
              </w:rPr>
              <w:t>Número de apelaciones.</w:t>
            </w:r>
          </w:p>
          <w:p w14:paraId="485A421F" w14:textId="56C3D828" w:rsidR="005F3B2E" w:rsidRPr="007301A9" w:rsidRDefault="00086022" w:rsidP="00E15569">
            <w:pPr>
              <w:pStyle w:val="ListParagraph"/>
              <w:numPr>
                <w:ilvl w:val="0"/>
                <w:numId w:val="10"/>
              </w:numPr>
              <w:rPr>
                <w:bCs/>
                <w:i/>
                <w:iCs/>
                <w:lang w:val="es-CO"/>
              </w:rPr>
            </w:pPr>
            <w:r w:rsidRPr="007301A9">
              <w:rPr>
                <w:bCs/>
                <w:i/>
                <w:iCs/>
                <w:lang w:val="es-CO"/>
              </w:rPr>
              <w:t>Número y porcentaje de decisiones con cumplimiento</w:t>
            </w:r>
            <w:r w:rsidR="005F3B2E" w:rsidRPr="007301A9">
              <w:rPr>
                <w:bCs/>
                <w:i/>
                <w:iCs/>
                <w:lang w:val="es-CO"/>
              </w:rPr>
              <w:t xml:space="preserve">. </w:t>
            </w:r>
          </w:p>
          <w:p w14:paraId="1DA7AA40" w14:textId="77777777" w:rsidR="00086022" w:rsidRPr="00131BB2" w:rsidRDefault="00086022" w:rsidP="00086022">
            <w:pPr>
              <w:rPr>
                <w:bCs/>
                <w:i/>
                <w:iCs/>
                <w:lang w:val="es-CO"/>
              </w:rPr>
            </w:pPr>
            <w:r w:rsidRPr="00131BB2">
              <w:rPr>
                <w:bCs/>
                <w:i/>
                <w:iCs/>
                <w:lang w:val="es-CO"/>
              </w:rPr>
              <w:t>Fuente: Órgano de apelaciones.</w:t>
            </w:r>
          </w:p>
          <w:p w14:paraId="19B4776D" w14:textId="77777777" w:rsidR="00A11ECC" w:rsidRPr="00131BB2" w:rsidRDefault="00A11ECC" w:rsidP="00782E4F">
            <w:pPr>
              <w:rPr>
                <w:b/>
                <w:lang w:val="es-CO"/>
              </w:rPr>
            </w:pPr>
          </w:p>
          <w:p w14:paraId="35ECDB42" w14:textId="2073E8BE" w:rsidR="00A11ECC" w:rsidRPr="00131BB2" w:rsidRDefault="00A11ECC" w:rsidP="00782E4F">
            <w:pPr>
              <w:rPr>
                <w:bCs/>
                <w:lang w:val="es-CO"/>
              </w:rPr>
            </w:pPr>
          </w:p>
        </w:tc>
      </w:tr>
      <w:tr w:rsidR="005F3B2E" w:rsidRPr="00131BB2" w14:paraId="58EB9817" w14:textId="77777777" w:rsidTr="007E6DFA">
        <w:trPr>
          <w:trHeight w:val="526"/>
        </w:trPr>
        <w:tc>
          <w:tcPr>
            <w:tcW w:w="5000" w:type="pct"/>
          </w:tcPr>
          <w:p w14:paraId="3E40D9AD" w14:textId="25681C56" w:rsidR="005F3B2E" w:rsidRPr="00131BB2" w:rsidRDefault="000B6C6D" w:rsidP="004631DE">
            <w:pPr>
              <w:jc w:val="left"/>
              <w:rPr>
                <w:bCs/>
                <w:lang w:val="es-CO"/>
              </w:rPr>
            </w:pPr>
            <w:r w:rsidRPr="00131BB2">
              <w:rPr>
                <w:b/>
                <w:lang w:val="es-CO"/>
              </w:rPr>
              <w:t>Análisis de brechas</w:t>
            </w:r>
            <w:r w:rsidR="00F47E0B" w:rsidRPr="00131BB2">
              <w:rPr>
                <w:b/>
                <w:lang w:val="es-CO"/>
              </w:rPr>
              <w:br/>
            </w:r>
          </w:p>
        </w:tc>
      </w:tr>
      <w:tr w:rsidR="005F3B2E" w:rsidRPr="00131BB2" w14:paraId="1829BC4F" w14:textId="77777777" w:rsidTr="007E6DFA">
        <w:trPr>
          <w:trHeight w:val="526"/>
        </w:trPr>
        <w:tc>
          <w:tcPr>
            <w:tcW w:w="5000" w:type="pct"/>
          </w:tcPr>
          <w:p w14:paraId="03DEDF50" w14:textId="0DA4A14A" w:rsidR="005F3B2E" w:rsidRPr="00131BB2" w:rsidRDefault="000B6C6D" w:rsidP="004631DE">
            <w:pPr>
              <w:jc w:val="left"/>
              <w:rPr>
                <w:bCs/>
                <w:lang w:val="es-CO"/>
              </w:rPr>
            </w:pPr>
            <w:r w:rsidRPr="00131BB2">
              <w:rPr>
                <w:b/>
                <w:lang w:val="es-CO"/>
              </w:rPr>
              <w:t>Recomendaciones</w:t>
            </w:r>
            <w:r w:rsidR="00F47E0B" w:rsidRPr="00131BB2">
              <w:rPr>
                <w:b/>
                <w:lang w:val="es-CO"/>
              </w:rPr>
              <w:br/>
            </w:r>
          </w:p>
        </w:tc>
      </w:tr>
      <w:tr w:rsidR="005F3B2E" w:rsidRPr="002954F6" w14:paraId="4F5ED689" w14:textId="77777777" w:rsidTr="007E6DFA">
        <w:trPr>
          <w:trHeight w:val="526"/>
        </w:trPr>
        <w:tc>
          <w:tcPr>
            <w:tcW w:w="5000" w:type="pct"/>
            <w:shd w:val="clear" w:color="auto" w:fill="EFDEEB" w:themeFill="accent4" w:themeFillTint="33"/>
          </w:tcPr>
          <w:p w14:paraId="2443CB6F" w14:textId="408346F2" w:rsidR="005F3B2E" w:rsidRPr="00131BB2" w:rsidRDefault="000B6C6D" w:rsidP="00782E4F">
            <w:pPr>
              <w:rPr>
                <w:b/>
                <w:lang w:val="es-CO"/>
              </w:rPr>
            </w:pPr>
            <w:r w:rsidRPr="00131BB2">
              <w:rPr>
                <w:b/>
                <w:lang w:val="es-CO"/>
              </w:rPr>
              <w:t xml:space="preserve">Criterio de evaluación </w:t>
            </w:r>
            <w:r w:rsidR="00264356" w:rsidRPr="00131BB2">
              <w:rPr>
                <w:b/>
                <w:lang w:val="es-CO"/>
              </w:rPr>
              <w:t>13(a)(</w:t>
            </w:r>
            <w:r w:rsidR="005F3B2E" w:rsidRPr="00131BB2">
              <w:rPr>
                <w:b/>
                <w:lang w:val="es-CO"/>
              </w:rPr>
              <w:t>d):</w:t>
            </w:r>
          </w:p>
          <w:p w14:paraId="57E03505" w14:textId="60594518" w:rsidR="005F3B2E" w:rsidRPr="00131BB2" w:rsidRDefault="00086022" w:rsidP="00782E4F">
            <w:pPr>
              <w:rPr>
                <w:b/>
                <w:lang w:val="es-CO"/>
              </w:rPr>
            </w:pPr>
            <w:r w:rsidRPr="00131BB2">
              <w:rPr>
                <w:lang w:val="es-CO"/>
              </w:rPr>
              <w:t>Los plazos especificados para la presentación y revisión de impugnaciones y para las apelaciones y emisión de decisiones no retrasan de forma indebida el proceso de contratación</w:t>
            </w:r>
            <w:r w:rsidR="005F3B2E" w:rsidRPr="00131BB2">
              <w:rPr>
                <w:lang w:val="es-CO"/>
              </w:rPr>
              <w:t>.</w:t>
            </w:r>
          </w:p>
        </w:tc>
      </w:tr>
      <w:tr w:rsidR="00B651BD" w:rsidRPr="00131BB2" w14:paraId="75CBB620" w14:textId="77777777" w:rsidTr="00ED45EE">
        <w:trPr>
          <w:trHeight w:val="366"/>
        </w:trPr>
        <w:tc>
          <w:tcPr>
            <w:tcW w:w="5000" w:type="pct"/>
          </w:tcPr>
          <w:p w14:paraId="63B6C5B6" w14:textId="1E8559FE" w:rsidR="00B651BD" w:rsidRPr="00131BB2" w:rsidRDefault="00B651BD" w:rsidP="00ED45EE">
            <w:pPr>
              <w:rPr>
                <w:lang w:val="es-CO"/>
              </w:rPr>
            </w:pPr>
            <w:r w:rsidRPr="00131BB2">
              <w:rPr>
                <w:b/>
                <w:lang w:val="es-CO"/>
              </w:rPr>
              <w:t>Conclusión</w:t>
            </w:r>
            <w:r w:rsidRPr="00131BB2">
              <w:rPr>
                <w:lang w:val="es-CO"/>
              </w:rPr>
              <w:t xml:space="preserve">: </w:t>
            </w:r>
            <w:sdt>
              <w:sdtPr>
                <w:rPr>
                  <w:lang w:val="es-CO"/>
                </w:rPr>
                <w:alias w:val="Conclusion"/>
                <w:tag w:val="Conclusion"/>
                <w:id w:val="-129087937"/>
                <w:placeholder>
                  <w:docPart w:val="EFE5079B3A9B4116B08C930A10F13339"/>
                </w:placeholder>
                <w:showingPlcHdr/>
                <w:dropDownList>
                  <w:listItem w:value="Choose an item."/>
                  <w:listItem w:displayText="Brecha de alto riesgo + bandera roja" w:value="Brecha de alto riesgo + bandera roja"/>
                  <w:listItem w:displayText="Brecha de alto riesgo" w:value="Brecha de alto riesgo"/>
                  <w:listItem w:displayText="Brecha de riesgo medio" w:value="Brecha de riesgo medio"/>
                  <w:listItem w:displayText="Brecha de bajo riesgo" w:value="Brecha de bajo riesgo"/>
                  <w:listItem w:displayText="Sin brecha" w:value="Sin brecha"/>
                </w:dropDownList>
              </w:sdtPr>
              <w:sdtEndPr/>
              <w:sdtContent>
                <w:r w:rsidR="00BF0FB0" w:rsidRPr="00131BB2">
                  <w:rPr>
                    <w:rStyle w:val="PlaceholderText"/>
                    <w:lang w:val="es-CO"/>
                  </w:rPr>
                  <w:t>Choose an item.</w:t>
                </w:r>
              </w:sdtContent>
            </w:sdt>
          </w:p>
        </w:tc>
      </w:tr>
      <w:tr w:rsidR="005F3B2E" w:rsidRPr="00131BB2" w14:paraId="5841EA8F" w14:textId="77777777" w:rsidTr="007E6DFA">
        <w:trPr>
          <w:trHeight w:val="526"/>
        </w:trPr>
        <w:tc>
          <w:tcPr>
            <w:tcW w:w="5000" w:type="pct"/>
          </w:tcPr>
          <w:p w14:paraId="01A2A934" w14:textId="3256BB01" w:rsidR="005F3B2E" w:rsidRPr="00131BB2" w:rsidRDefault="000B6C6D" w:rsidP="004631DE">
            <w:pPr>
              <w:jc w:val="left"/>
              <w:rPr>
                <w:bCs/>
                <w:lang w:val="es-CO"/>
              </w:rPr>
            </w:pPr>
            <w:r w:rsidRPr="00131BB2">
              <w:rPr>
                <w:b/>
                <w:lang w:val="es-CO"/>
              </w:rPr>
              <w:t>Análisis cualitativo</w:t>
            </w:r>
            <w:r w:rsidR="00F47E0B" w:rsidRPr="00131BB2">
              <w:rPr>
                <w:b/>
                <w:lang w:val="es-CO"/>
              </w:rPr>
              <w:br/>
            </w:r>
          </w:p>
        </w:tc>
      </w:tr>
      <w:tr w:rsidR="005F3B2E" w:rsidRPr="00131BB2" w14:paraId="7F560330" w14:textId="77777777" w:rsidTr="007E6DFA">
        <w:trPr>
          <w:trHeight w:val="526"/>
        </w:trPr>
        <w:tc>
          <w:tcPr>
            <w:tcW w:w="5000" w:type="pct"/>
          </w:tcPr>
          <w:p w14:paraId="58BA54DA" w14:textId="1C718A78" w:rsidR="005F3B2E" w:rsidRPr="00131BB2" w:rsidRDefault="000B6C6D" w:rsidP="004631DE">
            <w:pPr>
              <w:jc w:val="left"/>
              <w:rPr>
                <w:bCs/>
                <w:lang w:val="es-CO"/>
              </w:rPr>
            </w:pPr>
            <w:r w:rsidRPr="00131BB2">
              <w:rPr>
                <w:b/>
                <w:lang w:val="es-CO"/>
              </w:rPr>
              <w:t>Análisis de brechas</w:t>
            </w:r>
            <w:r w:rsidR="00F47E0B" w:rsidRPr="00131BB2">
              <w:rPr>
                <w:b/>
                <w:lang w:val="es-CO"/>
              </w:rPr>
              <w:br/>
            </w:r>
          </w:p>
        </w:tc>
      </w:tr>
      <w:tr w:rsidR="005F3B2E" w:rsidRPr="00131BB2" w14:paraId="671500F5" w14:textId="77777777" w:rsidTr="007E6DFA">
        <w:trPr>
          <w:trHeight w:val="526"/>
        </w:trPr>
        <w:tc>
          <w:tcPr>
            <w:tcW w:w="5000" w:type="pct"/>
          </w:tcPr>
          <w:p w14:paraId="26500678" w14:textId="4A0B850F" w:rsidR="005F3B2E" w:rsidRPr="00131BB2" w:rsidRDefault="000B6C6D" w:rsidP="004631DE">
            <w:pPr>
              <w:jc w:val="left"/>
              <w:rPr>
                <w:bCs/>
                <w:lang w:val="es-CO"/>
              </w:rPr>
            </w:pPr>
            <w:r w:rsidRPr="00131BB2">
              <w:rPr>
                <w:b/>
                <w:lang w:val="es-CO"/>
              </w:rPr>
              <w:t>Recomendaciones</w:t>
            </w:r>
            <w:r w:rsidR="00F47E0B" w:rsidRPr="00131BB2">
              <w:rPr>
                <w:b/>
                <w:lang w:val="es-CO"/>
              </w:rPr>
              <w:br/>
            </w:r>
          </w:p>
        </w:tc>
      </w:tr>
      <w:tr w:rsidR="00782E4F" w:rsidRPr="008D3B82" w14:paraId="176661C0" w14:textId="77777777" w:rsidTr="007E6DFA">
        <w:trPr>
          <w:trHeight w:val="527"/>
        </w:trPr>
        <w:tc>
          <w:tcPr>
            <w:tcW w:w="5000" w:type="pct"/>
            <w:shd w:val="clear" w:color="auto" w:fill="CF9DC5" w:themeFill="accent4" w:themeFillTint="99"/>
          </w:tcPr>
          <w:p w14:paraId="1D7B8E84" w14:textId="2F0F3D6C" w:rsidR="00782E4F" w:rsidRPr="00131BB2" w:rsidRDefault="000B6C6D" w:rsidP="00782E4F">
            <w:pPr>
              <w:jc w:val="center"/>
              <w:rPr>
                <w:b/>
                <w:lang w:val="es-CO"/>
              </w:rPr>
            </w:pPr>
            <w:r w:rsidRPr="00131BB2">
              <w:rPr>
                <w:b/>
                <w:lang w:val="es-CO"/>
              </w:rPr>
              <w:t>Subindicador</w:t>
            </w:r>
            <w:r w:rsidR="00782E4F" w:rsidRPr="00131BB2">
              <w:rPr>
                <w:b/>
                <w:lang w:val="es-CO"/>
              </w:rPr>
              <w:t xml:space="preserve"> 13(b) </w:t>
            </w:r>
          </w:p>
          <w:p w14:paraId="0B27DABE" w14:textId="77777777" w:rsidR="00086022" w:rsidRPr="00131BB2" w:rsidRDefault="00086022" w:rsidP="00782E4F">
            <w:pPr>
              <w:tabs>
                <w:tab w:val="left" w:pos="8138"/>
              </w:tabs>
              <w:spacing w:line="0" w:lineRule="atLeast"/>
              <w:jc w:val="center"/>
              <w:rPr>
                <w:b/>
                <w:lang w:val="es-CO"/>
              </w:rPr>
            </w:pPr>
            <w:r w:rsidRPr="00131BB2">
              <w:rPr>
                <w:b/>
                <w:lang w:val="es-CO"/>
              </w:rPr>
              <w:t xml:space="preserve">Independencia y capacidad del órgano de apelaciones </w:t>
            </w:r>
          </w:p>
          <w:p w14:paraId="28170D4F" w14:textId="698FEF6F" w:rsidR="00782E4F" w:rsidRPr="00131BB2" w:rsidRDefault="00086022" w:rsidP="00782E4F">
            <w:pPr>
              <w:tabs>
                <w:tab w:val="left" w:pos="8138"/>
              </w:tabs>
              <w:spacing w:line="0" w:lineRule="atLeast"/>
              <w:jc w:val="center"/>
              <w:rPr>
                <w:lang w:val="es-CO"/>
              </w:rPr>
            </w:pPr>
            <w:r w:rsidRPr="00131BB2">
              <w:rPr>
                <w:lang w:val="es-CO"/>
              </w:rPr>
              <w:t>El órgano de apelaciones</w:t>
            </w:r>
            <w:r w:rsidR="00782E4F" w:rsidRPr="00131BB2">
              <w:rPr>
                <w:lang w:val="es-CO"/>
              </w:rPr>
              <w:t>:</w:t>
            </w:r>
          </w:p>
        </w:tc>
      </w:tr>
      <w:tr w:rsidR="005F3B2E" w:rsidRPr="002954F6" w14:paraId="7EF730C3" w14:textId="77777777" w:rsidTr="007E6DFA">
        <w:trPr>
          <w:trHeight w:val="299"/>
        </w:trPr>
        <w:tc>
          <w:tcPr>
            <w:tcW w:w="5000" w:type="pct"/>
            <w:shd w:val="clear" w:color="auto" w:fill="EFDEEB" w:themeFill="accent4" w:themeFillTint="33"/>
          </w:tcPr>
          <w:p w14:paraId="4D0FB559" w14:textId="5E53A9D0" w:rsidR="005F3B2E" w:rsidRPr="00131BB2" w:rsidRDefault="000B6C6D" w:rsidP="00782E4F">
            <w:pPr>
              <w:rPr>
                <w:b/>
                <w:lang w:val="es-CO"/>
              </w:rPr>
            </w:pPr>
            <w:r w:rsidRPr="00131BB2">
              <w:rPr>
                <w:b/>
                <w:lang w:val="es-CO"/>
              </w:rPr>
              <w:t xml:space="preserve">Criterio de evaluación </w:t>
            </w:r>
            <w:r w:rsidR="00264356" w:rsidRPr="00131BB2">
              <w:rPr>
                <w:b/>
                <w:lang w:val="es-CO"/>
              </w:rPr>
              <w:t>13(b)(</w:t>
            </w:r>
            <w:r w:rsidR="005F3B2E" w:rsidRPr="00131BB2">
              <w:rPr>
                <w:b/>
                <w:lang w:val="es-CO"/>
              </w:rPr>
              <w:t>a):</w:t>
            </w:r>
          </w:p>
          <w:p w14:paraId="6EAD071F" w14:textId="22B396AA" w:rsidR="005F3B2E" w:rsidRPr="00131BB2" w:rsidRDefault="00086022" w:rsidP="00782E4F">
            <w:pPr>
              <w:rPr>
                <w:lang w:val="es-CO"/>
              </w:rPr>
            </w:pPr>
            <w:r w:rsidRPr="00131BB2">
              <w:rPr>
                <w:lang w:val="es-CO"/>
              </w:rPr>
              <w:t>No participa de ninguna forma en las transacciones de contratación ni en el proceso que lleva a las decisiones de adjudicación de contratos.</w:t>
            </w:r>
          </w:p>
        </w:tc>
      </w:tr>
      <w:tr w:rsidR="00B651BD" w:rsidRPr="00131BB2" w14:paraId="456AF41A" w14:textId="77777777" w:rsidTr="00ED45EE">
        <w:trPr>
          <w:trHeight w:val="366"/>
        </w:trPr>
        <w:tc>
          <w:tcPr>
            <w:tcW w:w="5000" w:type="pct"/>
          </w:tcPr>
          <w:p w14:paraId="10D48E7C" w14:textId="0CF114EA" w:rsidR="00B651BD" w:rsidRPr="00131BB2" w:rsidRDefault="00B651BD" w:rsidP="00ED45EE">
            <w:pPr>
              <w:rPr>
                <w:lang w:val="es-CO"/>
              </w:rPr>
            </w:pPr>
            <w:r w:rsidRPr="00131BB2">
              <w:rPr>
                <w:b/>
                <w:lang w:val="es-CO"/>
              </w:rPr>
              <w:t>Conclusión</w:t>
            </w:r>
            <w:r w:rsidRPr="00131BB2">
              <w:rPr>
                <w:lang w:val="es-CO"/>
              </w:rPr>
              <w:t xml:space="preserve">: </w:t>
            </w:r>
            <w:sdt>
              <w:sdtPr>
                <w:rPr>
                  <w:lang w:val="es-CO"/>
                </w:rPr>
                <w:alias w:val="Conclusion"/>
                <w:tag w:val="Conclusion"/>
                <w:id w:val="88675905"/>
                <w:placeholder>
                  <w:docPart w:val="40DD1439E3564AFD842AB18A16BBB4F9"/>
                </w:placeholder>
                <w:showingPlcHdr/>
                <w:dropDownList>
                  <w:listItem w:value="Choose an item."/>
                  <w:listItem w:displayText="Brecha de alto riesgo + bandera roja" w:value="Brecha de alto riesgo + bandera roja"/>
                  <w:listItem w:displayText="Brecha de alto riesgo" w:value="Brecha de alto riesgo"/>
                  <w:listItem w:displayText="Brecha de riesgo medio" w:value="Brecha de riesgo medio"/>
                  <w:listItem w:displayText="Brecha de bajo riesgo" w:value="Brecha de bajo riesgo"/>
                  <w:listItem w:displayText="Sin brecha" w:value="Sin brecha"/>
                </w:dropDownList>
              </w:sdtPr>
              <w:sdtEndPr/>
              <w:sdtContent>
                <w:r w:rsidR="00BF0FB0" w:rsidRPr="00131BB2">
                  <w:rPr>
                    <w:rStyle w:val="PlaceholderText"/>
                    <w:lang w:val="es-CO"/>
                  </w:rPr>
                  <w:t>Choose an item.</w:t>
                </w:r>
              </w:sdtContent>
            </w:sdt>
          </w:p>
        </w:tc>
      </w:tr>
      <w:tr w:rsidR="005F3B2E" w:rsidRPr="00131BB2" w14:paraId="5A26DA4C" w14:textId="77777777" w:rsidTr="007E6DFA">
        <w:trPr>
          <w:trHeight w:val="770"/>
        </w:trPr>
        <w:tc>
          <w:tcPr>
            <w:tcW w:w="5000" w:type="pct"/>
          </w:tcPr>
          <w:p w14:paraId="115A8ED9" w14:textId="52E9A28C" w:rsidR="005F3B2E" w:rsidRPr="00131BB2" w:rsidRDefault="000B6C6D" w:rsidP="004631DE">
            <w:pPr>
              <w:jc w:val="left"/>
              <w:rPr>
                <w:bCs/>
                <w:lang w:val="es-CO"/>
              </w:rPr>
            </w:pPr>
            <w:r w:rsidRPr="00131BB2">
              <w:rPr>
                <w:b/>
                <w:lang w:val="es-CO"/>
              </w:rPr>
              <w:t>Análisis cualitativo</w:t>
            </w:r>
            <w:r w:rsidR="00F47E0B" w:rsidRPr="00131BB2">
              <w:rPr>
                <w:b/>
                <w:lang w:val="es-CO"/>
              </w:rPr>
              <w:br/>
            </w:r>
          </w:p>
        </w:tc>
      </w:tr>
      <w:tr w:rsidR="005F3B2E" w:rsidRPr="00131BB2" w14:paraId="114076AD" w14:textId="77777777" w:rsidTr="007E6DFA">
        <w:trPr>
          <w:trHeight w:val="856"/>
        </w:trPr>
        <w:tc>
          <w:tcPr>
            <w:tcW w:w="5000" w:type="pct"/>
          </w:tcPr>
          <w:p w14:paraId="5B66C92C" w14:textId="0179373E" w:rsidR="005F3B2E" w:rsidRPr="00131BB2" w:rsidRDefault="000B6C6D" w:rsidP="004631DE">
            <w:pPr>
              <w:jc w:val="left"/>
              <w:rPr>
                <w:bCs/>
                <w:lang w:val="es-CO"/>
              </w:rPr>
            </w:pPr>
            <w:r w:rsidRPr="00131BB2">
              <w:rPr>
                <w:b/>
                <w:lang w:val="es-CO"/>
              </w:rPr>
              <w:lastRenderedPageBreak/>
              <w:t>Análisis de brechas</w:t>
            </w:r>
            <w:r w:rsidR="00F47E0B" w:rsidRPr="00131BB2">
              <w:rPr>
                <w:b/>
                <w:lang w:val="es-CO"/>
              </w:rPr>
              <w:br/>
            </w:r>
          </w:p>
        </w:tc>
      </w:tr>
      <w:tr w:rsidR="005F3B2E" w:rsidRPr="00131BB2" w14:paraId="5694C564" w14:textId="77777777" w:rsidTr="007E6DFA">
        <w:trPr>
          <w:trHeight w:val="526"/>
        </w:trPr>
        <w:tc>
          <w:tcPr>
            <w:tcW w:w="5000" w:type="pct"/>
          </w:tcPr>
          <w:p w14:paraId="630BCBC2" w14:textId="2B64B384" w:rsidR="005F3B2E" w:rsidRPr="00131BB2" w:rsidRDefault="000B6C6D" w:rsidP="004631DE">
            <w:pPr>
              <w:jc w:val="left"/>
              <w:rPr>
                <w:bCs/>
                <w:lang w:val="es-CO"/>
              </w:rPr>
            </w:pPr>
            <w:r w:rsidRPr="00131BB2">
              <w:rPr>
                <w:b/>
                <w:lang w:val="es-CO"/>
              </w:rPr>
              <w:t>Recomendaciones</w:t>
            </w:r>
            <w:r w:rsidR="00F47E0B" w:rsidRPr="00131BB2">
              <w:rPr>
                <w:b/>
                <w:lang w:val="es-CO"/>
              </w:rPr>
              <w:br/>
            </w:r>
          </w:p>
        </w:tc>
      </w:tr>
      <w:tr w:rsidR="005F3B2E" w:rsidRPr="002954F6" w14:paraId="4DE6873D" w14:textId="77777777" w:rsidTr="007E6DFA">
        <w:trPr>
          <w:trHeight w:val="526"/>
        </w:trPr>
        <w:tc>
          <w:tcPr>
            <w:tcW w:w="5000" w:type="pct"/>
            <w:shd w:val="clear" w:color="auto" w:fill="EFDEEB" w:themeFill="accent4" w:themeFillTint="33"/>
          </w:tcPr>
          <w:p w14:paraId="6130CE6C" w14:textId="3AA537A2" w:rsidR="005F3B2E" w:rsidRPr="00131BB2" w:rsidRDefault="000B6C6D" w:rsidP="00782E4F">
            <w:pPr>
              <w:rPr>
                <w:b/>
                <w:lang w:val="es-CO"/>
              </w:rPr>
            </w:pPr>
            <w:r w:rsidRPr="00131BB2">
              <w:rPr>
                <w:b/>
                <w:lang w:val="es-CO"/>
              </w:rPr>
              <w:t xml:space="preserve">Criterio de evaluación </w:t>
            </w:r>
            <w:r w:rsidR="00264356" w:rsidRPr="00131BB2">
              <w:rPr>
                <w:b/>
                <w:lang w:val="es-CO"/>
              </w:rPr>
              <w:t>13(b)(</w:t>
            </w:r>
            <w:r w:rsidR="005F3B2E" w:rsidRPr="00131BB2">
              <w:rPr>
                <w:b/>
                <w:lang w:val="es-CO"/>
              </w:rPr>
              <w:t>b):</w:t>
            </w:r>
          </w:p>
          <w:p w14:paraId="286BE2BF" w14:textId="7DDE220F" w:rsidR="005F3B2E" w:rsidRPr="00131BB2" w:rsidRDefault="00086022" w:rsidP="00782E4F">
            <w:pPr>
              <w:rPr>
                <w:lang w:val="es-CO"/>
              </w:rPr>
            </w:pPr>
            <w:r w:rsidRPr="00131BB2">
              <w:rPr>
                <w:lang w:val="es-CO"/>
              </w:rPr>
              <w:t>No cobra tarifas que impidan el acceso de las partes afectadas.</w:t>
            </w:r>
          </w:p>
        </w:tc>
      </w:tr>
      <w:tr w:rsidR="00B651BD" w:rsidRPr="00131BB2" w14:paraId="07870C00" w14:textId="77777777" w:rsidTr="00ED45EE">
        <w:trPr>
          <w:trHeight w:val="366"/>
        </w:trPr>
        <w:tc>
          <w:tcPr>
            <w:tcW w:w="5000" w:type="pct"/>
          </w:tcPr>
          <w:p w14:paraId="22FE0EB5" w14:textId="48958552" w:rsidR="00B651BD" w:rsidRPr="00131BB2" w:rsidRDefault="00B651BD" w:rsidP="00ED45EE">
            <w:pPr>
              <w:rPr>
                <w:lang w:val="es-CO"/>
              </w:rPr>
            </w:pPr>
            <w:r w:rsidRPr="00131BB2">
              <w:rPr>
                <w:b/>
                <w:lang w:val="es-CO"/>
              </w:rPr>
              <w:t>Conclusión</w:t>
            </w:r>
            <w:r w:rsidRPr="00131BB2">
              <w:rPr>
                <w:lang w:val="es-CO"/>
              </w:rPr>
              <w:t xml:space="preserve">: </w:t>
            </w:r>
            <w:sdt>
              <w:sdtPr>
                <w:rPr>
                  <w:lang w:val="es-CO"/>
                </w:rPr>
                <w:alias w:val="Conclusion"/>
                <w:tag w:val="Conclusion"/>
                <w:id w:val="1986593637"/>
                <w:placeholder>
                  <w:docPart w:val="92C980C68DAF431884A1AA7F7908BE3D"/>
                </w:placeholder>
                <w:showingPlcHdr/>
                <w:dropDownList>
                  <w:listItem w:value="Choose an item."/>
                  <w:listItem w:displayText="Brecha de alto riesgo + bandera roja" w:value="Brecha de alto riesgo + bandera roja"/>
                  <w:listItem w:displayText="Brecha de alto riesgo" w:value="Brecha de alto riesgo"/>
                  <w:listItem w:displayText="Brecha de riesgo medio" w:value="Brecha de riesgo medio"/>
                  <w:listItem w:displayText="Brecha de bajo riesgo" w:value="Brecha de bajo riesgo"/>
                  <w:listItem w:displayText="Sin brecha" w:value="Sin brecha"/>
                </w:dropDownList>
              </w:sdtPr>
              <w:sdtEndPr/>
              <w:sdtContent>
                <w:r w:rsidR="00BF0FB0" w:rsidRPr="00131BB2">
                  <w:rPr>
                    <w:rStyle w:val="PlaceholderText"/>
                    <w:lang w:val="es-CO"/>
                  </w:rPr>
                  <w:t>Choose an item.</w:t>
                </w:r>
              </w:sdtContent>
            </w:sdt>
          </w:p>
        </w:tc>
      </w:tr>
      <w:tr w:rsidR="005F3B2E" w:rsidRPr="00131BB2" w14:paraId="655DB34C" w14:textId="77777777" w:rsidTr="007E6DFA">
        <w:trPr>
          <w:trHeight w:val="526"/>
        </w:trPr>
        <w:tc>
          <w:tcPr>
            <w:tcW w:w="5000" w:type="pct"/>
          </w:tcPr>
          <w:p w14:paraId="76ACFC73" w14:textId="21E25B8B" w:rsidR="005F3B2E" w:rsidRPr="00131BB2" w:rsidRDefault="000B6C6D" w:rsidP="004631DE">
            <w:pPr>
              <w:jc w:val="left"/>
              <w:rPr>
                <w:bCs/>
                <w:lang w:val="es-CO"/>
              </w:rPr>
            </w:pPr>
            <w:r w:rsidRPr="00131BB2">
              <w:rPr>
                <w:b/>
                <w:lang w:val="es-CO"/>
              </w:rPr>
              <w:t>Análisis cualitativo</w:t>
            </w:r>
            <w:r w:rsidR="00F47E0B" w:rsidRPr="00131BB2">
              <w:rPr>
                <w:b/>
                <w:lang w:val="es-CO"/>
              </w:rPr>
              <w:br/>
            </w:r>
          </w:p>
        </w:tc>
      </w:tr>
      <w:tr w:rsidR="005F3B2E" w:rsidRPr="00131BB2" w14:paraId="43E59809" w14:textId="77777777" w:rsidTr="007E6DFA">
        <w:trPr>
          <w:trHeight w:val="526"/>
        </w:trPr>
        <w:tc>
          <w:tcPr>
            <w:tcW w:w="5000" w:type="pct"/>
          </w:tcPr>
          <w:p w14:paraId="34052191" w14:textId="628CF6B5" w:rsidR="005F3B2E" w:rsidRPr="00131BB2" w:rsidRDefault="000B6C6D" w:rsidP="004631DE">
            <w:pPr>
              <w:jc w:val="left"/>
              <w:rPr>
                <w:bCs/>
                <w:lang w:val="es-CO"/>
              </w:rPr>
            </w:pPr>
            <w:r w:rsidRPr="00131BB2">
              <w:rPr>
                <w:b/>
                <w:lang w:val="es-CO"/>
              </w:rPr>
              <w:t>Análisis de brechas</w:t>
            </w:r>
            <w:r w:rsidR="00F47E0B" w:rsidRPr="00131BB2">
              <w:rPr>
                <w:b/>
                <w:lang w:val="es-CO"/>
              </w:rPr>
              <w:br/>
            </w:r>
          </w:p>
        </w:tc>
      </w:tr>
      <w:tr w:rsidR="005F3B2E" w:rsidRPr="00131BB2" w14:paraId="76E2DFD3" w14:textId="77777777" w:rsidTr="007E6DFA">
        <w:trPr>
          <w:trHeight w:val="526"/>
        </w:trPr>
        <w:tc>
          <w:tcPr>
            <w:tcW w:w="5000" w:type="pct"/>
          </w:tcPr>
          <w:p w14:paraId="4314252C" w14:textId="5B7593DC" w:rsidR="005F3B2E" w:rsidRPr="00131BB2" w:rsidRDefault="000B6C6D" w:rsidP="004631DE">
            <w:pPr>
              <w:jc w:val="left"/>
              <w:rPr>
                <w:bCs/>
                <w:lang w:val="es-CO"/>
              </w:rPr>
            </w:pPr>
            <w:r w:rsidRPr="00131BB2">
              <w:rPr>
                <w:b/>
                <w:lang w:val="es-CO"/>
              </w:rPr>
              <w:t>Recomendaciones</w:t>
            </w:r>
            <w:r w:rsidR="00F47E0B" w:rsidRPr="00131BB2">
              <w:rPr>
                <w:b/>
                <w:lang w:val="es-CO"/>
              </w:rPr>
              <w:br/>
            </w:r>
          </w:p>
        </w:tc>
      </w:tr>
      <w:tr w:rsidR="005F3B2E" w:rsidRPr="002954F6" w14:paraId="58206EDA" w14:textId="77777777" w:rsidTr="007E6DFA">
        <w:trPr>
          <w:trHeight w:val="526"/>
        </w:trPr>
        <w:tc>
          <w:tcPr>
            <w:tcW w:w="5000" w:type="pct"/>
            <w:shd w:val="clear" w:color="auto" w:fill="EFDEEB" w:themeFill="accent4" w:themeFillTint="33"/>
          </w:tcPr>
          <w:p w14:paraId="4EDAE011" w14:textId="164AA6A1" w:rsidR="005F3B2E" w:rsidRPr="00131BB2" w:rsidRDefault="000B6C6D" w:rsidP="00782E4F">
            <w:pPr>
              <w:rPr>
                <w:b/>
                <w:lang w:val="es-CO"/>
              </w:rPr>
            </w:pPr>
            <w:r w:rsidRPr="00131BB2">
              <w:rPr>
                <w:b/>
                <w:lang w:val="es-CO"/>
              </w:rPr>
              <w:t xml:space="preserve">Criterio de evaluación </w:t>
            </w:r>
            <w:r w:rsidR="00264356" w:rsidRPr="00131BB2">
              <w:rPr>
                <w:b/>
                <w:lang w:val="es-CO"/>
              </w:rPr>
              <w:t>13(b)(</w:t>
            </w:r>
            <w:r w:rsidR="005F3B2E" w:rsidRPr="00131BB2">
              <w:rPr>
                <w:b/>
                <w:lang w:val="es-CO"/>
              </w:rPr>
              <w:t>c):</w:t>
            </w:r>
          </w:p>
          <w:p w14:paraId="3DD2B96D" w14:textId="157F7E2A" w:rsidR="005F3B2E" w:rsidRPr="00131BB2" w:rsidRDefault="00086022" w:rsidP="00782E4F">
            <w:pPr>
              <w:rPr>
                <w:b/>
                <w:lang w:val="es-CO"/>
              </w:rPr>
            </w:pPr>
            <w:r w:rsidRPr="00131BB2">
              <w:rPr>
                <w:lang w:val="es-CO"/>
              </w:rPr>
              <w:t xml:space="preserve">Sigue procedimientos claramente definidos y disponibles públicamente para la presentación y resolución de reclamos. </w:t>
            </w:r>
          </w:p>
        </w:tc>
      </w:tr>
      <w:tr w:rsidR="00B651BD" w:rsidRPr="00131BB2" w14:paraId="6DB59238" w14:textId="77777777" w:rsidTr="00ED45EE">
        <w:trPr>
          <w:trHeight w:val="366"/>
        </w:trPr>
        <w:tc>
          <w:tcPr>
            <w:tcW w:w="5000" w:type="pct"/>
          </w:tcPr>
          <w:p w14:paraId="6F74C4FA" w14:textId="1CB2DB7D" w:rsidR="00B651BD" w:rsidRPr="00131BB2" w:rsidRDefault="00B651BD" w:rsidP="00ED45EE">
            <w:pPr>
              <w:rPr>
                <w:lang w:val="es-CO"/>
              </w:rPr>
            </w:pPr>
            <w:r w:rsidRPr="00131BB2">
              <w:rPr>
                <w:b/>
                <w:lang w:val="es-CO"/>
              </w:rPr>
              <w:t>Conclusión</w:t>
            </w:r>
            <w:r w:rsidRPr="00131BB2">
              <w:rPr>
                <w:lang w:val="es-CO"/>
              </w:rPr>
              <w:t xml:space="preserve">: </w:t>
            </w:r>
            <w:sdt>
              <w:sdtPr>
                <w:rPr>
                  <w:lang w:val="es-CO"/>
                </w:rPr>
                <w:alias w:val="Conclusion"/>
                <w:tag w:val="Conclusion"/>
                <w:id w:val="1239446947"/>
                <w:placeholder>
                  <w:docPart w:val="CA7C3927C7244DC1945792B52388C15D"/>
                </w:placeholder>
                <w:showingPlcHdr/>
                <w:dropDownList>
                  <w:listItem w:value="Choose an item."/>
                  <w:listItem w:displayText="Brecha de alto riesgo + bandera roja" w:value="Brecha de alto riesgo + bandera roja"/>
                  <w:listItem w:displayText="Brecha de alto riesgo" w:value="Brecha de alto riesgo"/>
                  <w:listItem w:displayText="Brecha de riesgo medio" w:value="Brecha de riesgo medio"/>
                  <w:listItem w:displayText="Brecha de bajo riesgo" w:value="Brecha de bajo riesgo"/>
                  <w:listItem w:displayText="Sin brecha" w:value="Sin brecha"/>
                </w:dropDownList>
              </w:sdtPr>
              <w:sdtEndPr/>
              <w:sdtContent>
                <w:r w:rsidR="00BF0FB0" w:rsidRPr="00131BB2">
                  <w:rPr>
                    <w:rStyle w:val="PlaceholderText"/>
                    <w:lang w:val="es-CO"/>
                  </w:rPr>
                  <w:t>Choose an item.</w:t>
                </w:r>
              </w:sdtContent>
            </w:sdt>
          </w:p>
        </w:tc>
      </w:tr>
      <w:tr w:rsidR="005F3B2E" w:rsidRPr="00131BB2" w14:paraId="4DB8C8C2" w14:textId="77777777" w:rsidTr="007E6DFA">
        <w:trPr>
          <w:trHeight w:val="526"/>
        </w:trPr>
        <w:tc>
          <w:tcPr>
            <w:tcW w:w="5000" w:type="pct"/>
          </w:tcPr>
          <w:p w14:paraId="47B6DFE9" w14:textId="7DD04384" w:rsidR="005F3B2E" w:rsidRPr="00131BB2" w:rsidRDefault="000B6C6D" w:rsidP="004631DE">
            <w:pPr>
              <w:jc w:val="left"/>
              <w:rPr>
                <w:bCs/>
                <w:lang w:val="es-CO"/>
              </w:rPr>
            </w:pPr>
            <w:r w:rsidRPr="00131BB2">
              <w:rPr>
                <w:b/>
                <w:lang w:val="es-CO"/>
              </w:rPr>
              <w:t>Análisis cualitativo</w:t>
            </w:r>
            <w:r w:rsidR="00F47E0B" w:rsidRPr="00131BB2">
              <w:rPr>
                <w:b/>
                <w:lang w:val="es-CO"/>
              </w:rPr>
              <w:br/>
            </w:r>
          </w:p>
        </w:tc>
      </w:tr>
      <w:tr w:rsidR="005F3B2E" w:rsidRPr="00131BB2" w14:paraId="1A24F49C" w14:textId="77777777" w:rsidTr="007E6DFA">
        <w:trPr>
          <w:trHeight w:val="526"/>
        </w:trPr>
        <w:tc>
          <w:tcPr>
            <w:tcW w:w="5000" w:type="pct"/>
          </w:tcPr>
          <w:p w14:paraId="412DEE8A" w14:textId="7CB8E389" w:rsidR="005F3B2E" w:rsidRPr="00131BB2" w:rsidRDefault="000B6C6D" w:rsidP="004631DE">
            <w:pPr>
              <w:jc w:val="left"/>
              <w:rPr>
                <w:bCs/>
                <w:lang w:val="es-CO"/>
              </w:rPr>
            </w:pPr>
            <w:r w:rsidRPr="00131BB2">
              <w:rPr>
                <w:b/>
                <w:lang w:val="es-CO"/>
              </w:rPr>
              <w:t>Análisis de brechas</w:t>
            </w:r>
            <w:r w:rsidR="00F47E0B" w:rsidRPr="00131BB2">
              <w:rPr>
                <w:b/>
                <w:lang w:val="es-CO"/>
              </w:rPr>
              <w:br/>
            </w:r>
          </w:p>
        </w:tc>
      </w:tr>
      <w:tr w:rsidR="005F3B2E" w:rsidRPr="00131BB2" w14:paraId="2348901F" w14:textId="77777777" w:rsidTr="007E6DFA">
        <w:trPr>
          <w:trHeight w:val="526"/>
        </w:trPr>
        <w:tc>
          <w:tcPr>
            <w:tcW w:w="5000" w:type="pct"/>
          </w:tcPr>
          <w:p w14:paraId="2DC6160C" w14:textId="6CEA75B4" w:rsidR="005F3B2E" w:rsidRPr="00131BB2" w:rsidRDefault="000B6C6D" w:rsidP="004631DE">
            <w:pPr>
              <w:jc w:val="left"/>
              <w:rPr>
                <w:bCs/>
                <w:lang w:val="es-CO"/>
              </w:rPr>
            </w:pPr>
            <w:r w:rsidRPr="00131BB2">
              <w:rPr>
                <w:b/>
                <w:lang w:val="es-CO"/>
              </w:rPr>
              <w:t>Recomendaciones</w:t>
            </w:r>
            <w:r w:rsidR="00F47E0B" w:rsidRPr="00131BB2">
              <w:rPr>
                <w:b/>
                <w:lang w:val="es-CO"/>
              </w:rPr>
              <w:br/>
            </w:r>
          </w:p>
        </w:tc>
      </w:tr>
      <w:tr w:rsidR="005F3B2E" w:rsidRPr="002954F6" w14:paraId="20316A72" w14:textId="77777777" w:rsidTr="007E6DFA">
        <w:trPr>
          <w:trHeight w:val="526"/>
        </w:trPr>
        <w:tc>
          <w:tcPr>
            <w:tcW w:w="5000" w:type="pct"/>
            <w:shd w:val="clear" w:color="auto" w:fill="EFDEEB" w:themeFill="accent4" w:themeFillTint="33"/>
          </w:tcPr>
          <w:p w14:paraId="3A6D4538" w14:textId="3D00329B" w:rsidR="005F3B2E" w:rsidRPr="00131BB2" w:rsidRDefault="000B6C6D" w:rsidP="00782E4F">
            <w:pPr>
              <w:rPr>
                <w:b/>
                <w:lang w:val="es-CO"/>
              </w:rPr>
            </w:pPr>
            <w:r w:rsidRPr="00131BB2">
              <w:rPr>
                <w:b/>
                <w:lang w:val="es-CO"/>
              </w:rPr>
              <w:t xml:space="preserve">Criterio de evaluación </w:t>
            </w:r>
            <w:r w:rsidR="00264356" w:rsidRPr="00131BB2">
              <w:rPr>
                <w:b/>
                <w:lang w:val="es-CO"/>
              </w:rPr>
              <w:t>13(b)(</w:t>
            </w:r>
            <w:r w:rsidR="005F3B2E" w:rsidRPr="00131BB2">
              <w:rPr>
                <w:b/>
                <w:lang w:val="es-CO"/>
              </w:rPr>
              <w:t>d):</w:t>
            </w:r>
          </w:p>
          <w:p w14:paraId="0D055242" w14:textId="11F40EEB" w:rsidR="005F3B2E" w:rsidRPr="00131BB2" w:rsidRDefault="00086022" w:rsidP="00782E4F">
            <w:pPr>
              <w:rPr>
                <w:b/>
                <w:lang w:val="es-CO"/>
              </w:rPr>
            </w:pPr>
            <w:r w:rsidRPr="00131BB2">
              <w:rPr>
                <w:lang w:val="es-CO"/>
              </w:rPr>
              <w:t xml:space="preserve">Ejerce su autoridad legal para suspender los procedimientos de contratación e imponer rectificaciones. </w:t>
            </w:r>
          </w:p>
        </w:tc>
      </w:tr>
      <w:tr w:rsidR="00B651BD" w:rsidRPr="00131BB2" w14:paraId="723AD3DA" w14:textId="77777777" w:rsidTr="00ED45EE">
        <w:trPr>
          <w:trHeight w:val="366"/>
        </w:trPr>
        <w:tc>
          <w:tcPr>
            <w:tcW w:w="5000" w:type="pct"/>
          </w:tcPr>
          <w:p w14:paraId="6E69F722" w14:textId="40A74F9F" w:rsidR="00B651BD" w:rsidRPr="00131BB2" w:rsidRDefault="00B651BD" w:rsidP="00ED45EE">
            <w:pPr>
              <w:rPr>
                <w:lang w:val="es-CO"/>
              </w:rPr>
            </w:pPr>
            <w:r w:rsidRPr="00131BB2">
              <w:rPr>
                <w:b/>
                <w:lang w:val="es-CO"/>
              </w:rPr>
              <w:t>Conclusión</w:t>
            </w:r>
            <w:r w:rsidRPr="00131BB2">
              <w:rPr>
                <w:lang w:val="es-CO"/>
              </w:rPr>
              <w:t xml:space="preserve">: </w:t>
            </w:r>
            <w:sdt>
              <w:sdtPr>
                <w:rPr>
                  <w:lang w:val="es-CO"/>
                </w:rPr>
                <w:alias w:val="Conclusion"/>
                <w:tag w:val="Conclusion"/>
                <w:id w:val="1962610951"/>
                <w:placeholder>
                  <w:docPart w:val="E6ED00E5548F427DBE084B2238582E9E"/>
                </w:placeholder>
                <w:showingPlcHdr/>
                <w:dropDownList>
                  <w:listItem w:value="Choose an item."/>
                  <w:listItem w:displayText="Brecha de alto riesgo + bandera roja" w:value="Brecha de alto riesgo + bandera roja"/>
                  <w:listItem w:displayText="Brecha de alto riesgo" w:value="Brecha de alto riesgo"/>
                  <w:listItem w:displayText="Brecha de riesgo medio" w:value="Brecha de riesgo medio"/>
                  <w:listItem w:displayText="Brecha de bajo riesgo" w:value="Brecha de bajo riesgo"/>
                  <w:listItem w:displayText="Sin brecha" w:value="Sin brecha"/>
                </w:dropDownList>
              </w:sdtPr>
              <w:sdtEndPr/>
              <w:sdtContent>
                <w:r w:rsidR="00BF0FB0" w:rsidRPr="00131BB2">
                  <w:rPr>
                    <w:rStyle w:val="PlaceholderText"/>
                    <w:lang w:val="es-CO"/>
                  </w:rPr>
                  <w:t>Choose an item.</w:t>
                </w:r>
              </w:sdtContent>
            </w:sdt>
          </w:p>
        </w:tc>
      </w:tr>
      <w:tr w:rsidR="005F3B2E" w:rsidRPr="00131BB2" w14:paraId="221BA35E" w14:textId="77777777" w:rsidTr="007E6DFA">
        <w:trPr>
          <w:trHeight w:val="526"/>
        </w:trPr>
        <w:tc>
          <w:tcPr>
            <w:tcW w:w="5000" w:type="pct"/>
          </w:tcPr>
          <w:p w14:paraId="3032A61E" w14:textId="7E25F61A" w:rsidR="005F3B2E" w:rsidRPr="00131BB2" w:rsidRDefault="000B6C6D" w:rsidP="004631DE">
            <w:pPr>
              <w:jc w:val="left"/>
              <w:rPr>
                <w:bCs/>
                <w:lang w:val="es-CO"/>
              </w:rPr>
            </w:pPr>
            <w:r w:rsidRPr="00131BB2">
              <w:rPr>
                <w:b/>
                <w:lang w:val="es-CO"/>
              </w:rPr>
              <w:t>Análisis cualitativo</w:t>
            </w:r>
            <w:r w:rsidR="00F47E0B" w:rsidRPr="00131BB2">
              <w:rPr>
                <w:b/>
                <w:lang w:val="es-CO"/>
              </w:rPr>
              <w:br/>
            </w:r>
          </w:p>
        </w:tc>
      </w:tr>
      <w:tr w:rsidR="005F3B2E" w:rsidRPr="00131BB2" w14:paraId="118B19C1" w14:textId="77777777" w:rsidTr="007E6DFA">
        <w:trPr>
          <w:trHeight w:val="526"/>
        </w:trPr>
        <w:tc>
          <w:tcPr>
            <w:tcW w:w="5000" w:type="pct"/>
          </w:tcPr>
          <w:p w14:paraId="56E45B30" w14:textId="2EC026F2" w:rsidR="005F3B2E" w:rsidRPr="00131BB2" w:rsidRDefault="000B6C6D" w:rsidP="004631DE">
            <w:pPr>
              <w:jc w:val="left"/>
              <w:rPr>
                <w:bCs/>
                <w:lang w:val="es-CO"/>
              </w:rPr>
            </w:pPr>
            <w:r w:rsidRPr="00131BB2">
              <w:rPr>
                <w:b/>
                <w:lang w:val="es-CO"/>
              </w:rPr>
              <w:t>Análisis de brechas</w:t>
            </w:r>
            <w:r w:rsidR="00F47E0B" w:rsidRPr="00131BB2">
              <w:rPr>
                <w:b/>
                <w:lang w:val="es-CO"/>
              </w:rPr>
              <w:br/>
            </w:r>
          </w:p>
        </w:tc>
      </w:tr>
      <w:tr w:rsidR="005F3B2E" w:rsidRPr="00131BB2" w14:paraId="3FDB0591" w14:textId="77777777" w:rsidTr="007E6DFA">
        <w:trPr>
          <w:trHeight w:val="526"/>
        </w:trPr>
        <w:tc>
          <w:tcPr>
            <w:tcW w:w="5000" w:type="pct"/>
          </w:tcPr>
          <w:p w14:paraId="487EB463" w14:textId="66E4C0FB" w:rsidR="005F3B2E" w:rsidRPr="00131BB2" w:rsidRDefault="000B6C6D" w:rsidP="004631DE">
            <w:pPr>
              <w:jc w:val="left"/>
              <w:rPr>
                <w:bCs/>
                <w:lang w:val="es-CO"/>
              </w:rPr>
            </w:pPr>
            <w:r w:rsidRPr="00131BB2">
              <w:rPr>
                <w:b/>
                <w:lang w:val="es-CO"/>
              </w:rPr>
              <w:t>Recomendaciones</w:t>
            </w:r>
            <w:r w:rsidR="00F47E0B" w:rsidRPr="00131BB2">
              <w:rPr>
                <w:b/>
                <w:lang w:val="es-CO"/>
              </w:rPr>
              <w:br/>
            </w:r>
          </w:p>
        </w:tc>
      </w:tr>
      <w:tr w:rsidR="005F3B2E" w:rsidRPr="00131BB2" w14:paraId="6CF61BBD" w14:textId="77777777" w:rsidTr="007E6DFA">
        <w:trPr>
          <w:trHeight w:val="526"/>
        </w:trPr>
        <w:tc>
          <w:tcPr>
            <w:tcW w:w="5000" w:type="pct"/>
            <w:shd w:val="clear" w:color="auto" w:fill="EFDEEB" w:themeFill="accent4" w:themeFillTint="33"/>
          </w:tcPr>
          <w:p w14:paraId="104E1ECC" w14:textId="19ACEC4F" w:rsidR="005F3B2E" w:rsidRPr="00131BB2" w:rsidRDefault="000B6C6D" w:rsidP="00782E4F">
            <w:pPr>
              <w:rPr>
                <w:b/>
                <w:lang w:val="es-CO"/>
              </w:rPr>
            </w:pPr>
            <w:r w:rsidRPr="00131BB2">
              <w:rPr>
                <w:b/>
                <w:lang w:val="es-CO"/>
              </w:rPr>
              <w:t xml:space="preserve">Criterio de evaluación </w:t>
            </w:r>
            <w:r w:rsidR="00264356" w:rsidRPr="00131BB2">
              <w:rPr>
                <w:b/>
                <w:lang w:val="es-CO"/>
              </w:rPr>
              <w:t>13(b)(</w:t>
            </w:r>
            <w:r w:rsidR="005F3B2E" w:rsidRPr="00131BB2">
              <w:rPr>
                <w:b/>
                <w:lang w:val="es-CO"/>
              </w:rPr>
              <w:t>e):</w:t>
            </w:r>
          </w:p>
          <w:p w14:paraId="0F2DD94D" w14:textId="0E6B1E57" w:rsidR="005F3B2E" w:rsidRPr="00131BB2" w:rsidRDefault="00086022" w:rsidP="00782E4F">
            <w:pPr>
              <w:rPr>
                <w:b/>
                <w:lang w:val="es-CO"/>
              </w:rPr>
            </w:pPr>
            <w:r w:rsidRPr="00131BB2">
              <w:rPr>
                <w:lang w:val="es-CO"/>
              </w:rPr>
              <w:t xml:space="preserve">Emite decisiones dentro del plazo especificado en la ley/los reglamentos. </w:t>
            </w:r>
            <w:r w:rsidR="005F3B2E" w:rsidRPr="00131BB2">
              <w:rPr>
                <w:lang w:val="es-CO"/>
              </w:rPr>
              <w:t>*</w:t>
            </w:r>
          </w:p>
        </w:tc>
      </w:tr>
      <w:tr w:rsidR="00B651BD" w:rsidRPr="00131BB2" w14:paraId="742368E4" w14:textId="77777777" w:rsidTr="00ED45EE">
        <w:trPr>
          <w:trHeight w:val="366"/>
        </w:trPr>
        <w:tc>
          <w:tcPr>
            <w:tcW w:w="5000" w:type="pct"/>
          </w:tcPr>
          <w:p w14:paraId="7F8A3515" w14:textId="0F6B60C8" w:rsidR="00B651BD" w:rsidRPr="00131BB2" w:rsidRDefault="00B651BD" w:rsidP="00ED45EE">
            <w:pPr>
              <w:rPr>
                <w:lang w:val="es-CO"/>
              </w:rPr>
            </w:pPr>
            <w:r w:rsidRPr="00131BB2">
              <w:rPr>
                <w:b/>
                <w:lang w:val="es-CO"/>
              </w:rPr>
              <w:t>Conclusión</w:t>
            </w:r>
            <w:r w:rsidRPr="00131BB2">
              <w:rPr>
                <w:lang w:val="es-CO"/>
              </w:rPr>
              <w:t xml:space="preserve">: </w:t>
            </w:r>
            <w:sdt>
              <w:sdtPr>
                <w:rPr>
                  <w:lang w:val="es-CO"/>
                </w:rPr>
                <w:alias w:val="Conclusion"/>
                <w:tag w:val="Conclusion"/>
                <w:id w:val="359393403"/>
                <w:placeholder>
                  <w:docPart w:val="9FB51736E83147538796172465F8EBF9"/>
                </w:placeholder>
                <w:showingPlcHdr/>
                <w:dropDownList>
                  <w:listItem w:value="Choose an item."/>
                  <w:listItem w:displayText="Brecha de alto riesgo + bandera roja" w:value="Brecha de alto riesgo + bandera roja"/>
                  <w:listItem w:displayText="Brecha de alto riesgo" w:value="Brecha de alto riesgo"/>
                  <w:listItem w:displayText="Brecha de riesgo medio" w:value="Brecha de riesgo medio"/>
                  <w:listItem w:displayText="Brecha de bajo riesgo" w:value="Brecha de bajo riesgo"/>
                  <w:listItem w:displayText="Sin brecha" w:value="Sin brecha"/>
                </w:dropDownList>
              </w:sdtPr>
              <w:sdtEndPr/>
              <w:sdtContent>
                <w:r w:rsidR="00BF0FB0" w:rsidRPr="00131BB2">
                  <w:rPr>
                    <w:rStyle w:val="PlaceholderText"/>
                    <w:lang w:val="es-CO"/>
                  </w:rPr>
                  <w:t>Choose an item.</w:t>
                </w:r>
              </w:sdtContent>
            </w:sdt>
          </w:p>
        </w:tc>
      </w:tr>
      <w:tr w:rsidR="005F3B2E" w:rsidRPr="00131BB2" w14:paraId="33010604" w14:textId="77777777" w:rsidTr="007E6DFA">
        <w:trPr>
          <w:trHeight w:val="526"/>
        </w:trPr>
        <w:tc>
          <w:tcPr>
            <w:tcW w:w="5000" w:type="pct"/>
          </w:tcPr>
          <w:p w14:paraId="622EA872" w14:textId="5109B1AB" w:rsidR="005F3B2E" w:rsidRPr="00131BB2" w:rsidRDefault="000B6C6D" w:rsidP="004631DE">
            <w:pPr>
              <w:jc w:val="left"/>
              <w:rPr>
                <w:bCs/>
                <w:lang w:val="es-CO"/>
              </w:rPr>
            </w:pPr>
            <w:r w:rsidRPr="00131BB2">
              <w:rPr>
                <w:b/>
                <w:lang w:val="es-CO"/>
              </w:rPr>
              <w:t>Análisis cualitativo</w:t>
            </w:r>
            <w:r w:rsidR="00F47E0B" w:rsidRPr="00131BB2">
              <w:rPr>
                <w:b/>
                <w:lang w:val="es-CO"/>
              </w:rPr>
              <w:br/>
            </w:r>
          </w:p>
        </w:tc>
      </w:tr>
      <w:tr w:rsidR="005F3B2E" w:rsidRPr="00131BB2" w14:paraId="77A5145D" w14:textId="77777777" w:rsidTr="007E6DFA">
        <w:trPr>
          <w:trHeight w:val="526"/>
        </w:trPr>
        <w:tc>
          <w:tcPr>
            <w:tcW w:w="5000" w:type="pct"/>
            <w:shd w:val="clear" w:color="auto" w:fill="D9D9D9" w:themeFill="background1" w:themeFillShade="D9"/>
          </w:tcPr>
          <w:p w14:paraId="7D234102" w14:textId="7398C191" w:rsidR="005F3B2E" w:rsidRPr="00131BB2" w:rsidRDefault="005B5A9B" w:rsidP="00782E4F">
            <w:pPr>
              <w:rPr>
                <w:b/>
                <w:lang w:val="es-CO"/>
              </w:rPr>
            </w:pPr>
            <w:r w:rsidRPr="00131BB2">
              <w:rPr>
                <w:b/>
                <w:lang w:val="es-CO"/>
              </w:rPr>
              <w:t>Análisis cuantitativo</w:t>
            </w:r>
            <w:r w:rsidR="005F3B2E" w:rsidRPr="00131BB2">
              <w:rPr>
                <w:b/>
                <w:lang w:val="es-CO"/>
              </w:rPr>
              <w:t xml:space="preserve"> </w:t>
            </w:r>
          </w:p>
          <w:p w14:paraId="66BD444F" w14:textId="77777777" w:rsidR="005F3B2E" w:rsidRPr="00131BB2" w:rsidRDefault="005F3B2E" w:rsidP="00782E4F">
            <w:pPr>
              <w:rPr>
                <w:b/>
                <w:lang w:val="es-CO"/>
              </w:rPr>
            </w:pPr>
          </w:p>
          <w:p w14:paraId="6C2B3171" w14:textId="64D36AF9" w:rsidR="00086022" w:rsidRPr="00131BB2" w:rsidRDefault="008000E5" w:rsidP="00086022">
            <w:pPr>
              <w:rPr>
                <w:bCs/>
                <w:i/>
                <w:iCs/>
                <w:lang w:val="es-CO"/>
              </w:rPr>
            </w:pPr>
            <w:r>
              <w:rPr>
                <w:bCs/>
                <w:i/>
                <w:iCs/>
                <w:lang w:val="es-CO"/>
              </w:rPr>
              <w:t>*</w:t>
            </w:r>
            <w:r w:rsidR="00086022" w:rsidRPr="00131BB2">
              <w:rPr>
                <w:bCs/>
                <w:i/>
                <w:iCs/>
                <w:lang w:val="es-CO"/>
              </w:rPr>
              <w:t>Indicador cuantitativo para sustanciar la evaluación del subindicador 13(b), criterio de evaluación (e):</w:t>
            </w:r>
          </w:p>
          <w:p w14:paraId="1E56EF1A" w14:textId="383FB11F" w:rsidR="007301A9" w:rsidRPr="007301A9" w:rsidRDefault="00086022" w:rsidP="00E15569">
            <w:pPr>
              <w:pStyle w:val="ListParagraph"/>
              <w:numPr>
                <w:ilvl w:val="0"/>
                <w:numId w:val="11"/>
              </w:numPr>
              <w:rPr>
                <w:bCs/>
                <w:i/>
                <w:iCs/>
                <w:lang w:val="es-CO"/>
              </w:rPr>
            </w:pPr>
            <w:r w:rsidRPr="007301A9">
              <w:rPr>
                <w:bCs/>
                <w:i/>
                <w:iCs/>
                <w:lang w:val="es-CO"/>
              </w:rPr>
              <w:t xml:space="preserve">Apelaciones resueltas dentro del plazo especificado en la ley/fuera de este plazo/son resolver (número total y en porcentaje). </w:t>
            </w:r>
          </w:p>
          <w:p w14:paraId="76C0A71B" w14:textId="45AD2450" w:rsidR="005F3B2E" w:rsidRPr="00131BB2" w:rsidRDefault="00086022" w:rsidP="00086022">
            <w:pPr>
              <w:rPr>
                <w:bCs/>
                <w:i/>
                <w:iCs/>
                <w:lang w:val="es-CO"/>
              </w:rPr>
            </w:pPr>
            <w:r w:rsidRPr="00131BB2">
              <w:rPr>
                <w:bCs/>
                <w:i/>
                <w:iCs/>
                <w:lang w:val="es-CO"/>
              </w:rPr>
              <w:t>Fuente: Órgano de apelaciones</w:t>
            </w:r>
            <w:r w:rsidR="005F3B2E" w:rsidRPr="00131BB2">
              <w:rPr>
                <w:bCs/>
                <w:i/>
                <w:iCs/>
                <w:lang w:val="es-CO"/>
              </w:rPr>
              <w:t>.</w:t>
            </w:r>
          </w:p>
          <w:p w14:paraId="0A07BAAB" w14:textId="77777777" w:rsidR="00A11ECC" w:rsidRPr="00131BB2" w:rsidRDefault="00A11ECC" w:rsidP="00F41C2F">
            <w:pPr>
              <w:rPr>
                <w:b/>
                <w:lang w:val="es-CO"/>
              </w:rPr>
            </w:pPr>
          </w:p>
          <w:p w14:paraId="4EDC61E9" w14:textId="57D7BA02" w:rsidR="00A11ECC" w:rsidRPr="00131BB2" w:rsidRDefault="00A11ECC" w:rsidP="00F41C2F">
            <w:pPr>
              <w:rPr>
                <w:bCs/>
                <w:lang w:val="es-CO"/>
              </w:rPr>
            </w:pPr>
          </w:p>
        </w:tc>
      </w:tr>
      <w:tr w:rsidR="005F3B2E" w:rsidRPr="00131BB2" w14:paraId="64A1086B" w14:textId="77777777" w:rsidTr="007E6DFA">
        <w:trPr>
          <w:trHeight w:val="526"/>
        </w:trPr>
        <w:tc>
          <w:tcPr>
            <w:tcW w:w="5000" w:type="pct"/>
          </w:tcPr>
          <w:p w14:paraId="2D95BDD9" w14:textId="0324E143" w:rsidR="005F3B2E" w:rsidRPr="00131BB2" w:rsidRDefault="000B6C6D" w:rsidP="004631DE">
            <w:pPr>
              <w:jc w:val="left"/>
              <w:rPr>
                <w:bCs/>
                <w:lang w:val="es-CO"/>
              </w:rPr>
            </w:pPr>
            <w:r w:rsidRPr="00131BB2">
              <w:rPr>
                <w:b/>
                <w:lang w:val="es-CO"/>
              </w:rPr>
              <w:t>Análisis de brechas</w:t>
            </w:r>
            <w:r w:rsidR="00F47E0B" w:rsidRPr="00131BB2">
              <w:rPr>
                <w:b/>
                <w:lang w:val="es-CO"/>
              </w:rPr>
              <w:br/>
            </w:r>
          </w:p>
        </w:tc>
      </w:tr>
      <w:tr w:rsidR="005F3B2E" w:rsidRPr="00131BB2" w14:paraId="47F1B022" w14:textId="77777777" w:rsidTr="007E6DFA">
        <w:trPr>
          <w:trHeight w:val="526"/>
        </w:trPr>
        <w:tc>
          <w:tcPr>
            <w:tcW w:w="5000" w:type="pct"/>
          </w:tcPr>
          <w:p w14:paraId="17AC4C24" w14:textId="19A688A9" w:rsidR="005F3B2E" w:rsidRPr="00131BB2" w:rsidRDefault="000B6C6D" w:rsidP="004631DE">
            <w:pPr>
              <w:jc w:val="left"/>
              <w:rPr>
                <w:bCs/>
                <w:lang w:val="es-CO"/>
              </w:rPr>
            </w:pPr>
            <w:r w:rsidRPr="00131BB2">
              <w:rPr>
                <w:b/>
                <w:lang w:val="es-CO"/>
              </w:rPr>
              <w:lastRenderedPageBreak/>
              <w:t>Recomendaciones</w:t>
            </w:r>
            <w:r w:rsidR="00F47E0B" w:rsidRPr="00131BB2">
              <w:rPr>
                <w:b/>
                <w:lang w:val="es-CO"/>
              </w:rPr>
              <w:br/>
            </w:r>
          </w:p>
        </w:tc>
      </w:tr>
      <w:tr w:rsidR="005F3B2E" w:rsidRPr="002954F6" w14:paraId="5AB4DE39" w14:textId="77777777" w:rsidTr="007E6DFA">
        <w:trPr>
          <w:trHeight w:val="526"/>
        </w:trPr>
        <w:tc>
          <w:tcPr>
            <w:tcW w:w="5000" w:type="pct"/>
            <w:shd w:val="clear" w:color="auto" w:fill="EFDEEB" w:themeFill="accent4" w:themeFillTint="33"/>
          </w:tcPr>
          <w:p w14:paraId="2989D235" w14:textId="5449E35D" w:rsidR="005F3B2E" w:rsidRPr="00131BB2" w:rsidRDefault="000B6C6D" w:rsidP="00782E4F">
            <w:pPr>
              <w:rPr>
                <w:b/>
                <w:lang w:val="es-CO"/>
              </w:rPr>
            </w:pPr>
            <w:r w:rsidRPr="00131BB2">
              <w:rPr>
                <w:b/>
                <w:lang w:val="es-CO"/>
              </w:rPr>
              <w:t xml:space="preserve">Criterio de evaluación </w:t>
            </w:r>
            <w:r w:rsidR="00264356" w:rsidRPr="00131BB2">
              <w:rPr>
                <w:b/>
                <w:lang w:val="es-CO"/>
              </w:rPr>
              <w:t>13(b)(</w:t>
            </w:r>
            <w:r w:rsidR="005F3B2E" w:rsidRPr="00131BB2">
              <w:rPr>
                <w:b/>
                <w:lang w:val="es-CO"/>
              </w:rPr>
              <w:t>f):</w:t>
            </w:r>
          </w:p>
          <w:p w14:paraId="082A52BD" w14:textId="1E75AA1A" w:rsidR="005F3B2E" w:rsidRPr="00131BB2" w:rsidRDefault="00086022" w:rsidP="00782E4F">
            <w:pPr>
              <w:rPr>
                <w:b/>
                <w:lang w:val="es-CO"/>
              </w:rPr>
            </w:pPr>
            <w:r w:rsidRPr="00131BB2">
              <w:rPr>
                <w:lang w:val="es-CO"/>
              </w:rPr>
              <w:t xml:space="preserve">Emite decisiones que son vinculantes para todas las partes. </w:t>
            </w:r>
          </w:p>
        </w:tc>
      </w:tr>
      <w:tr w:rsidR="00B651BD" w:rsidRPr="00131BB2" w14:paraId="43C71B9D" w14:textId="77777777" w:rsidTr="00ED45EE">
        <w:trPr>
          <w:trHeight w:val="366"/>
        </w:trPr>
        <w:tc>
          <w:tcPr>
            <w:tcW w:w="5000" w:type="pct"/>
          </w:tcPr>
          <w:p w14:paraId="083A687C" w14:textId="6EE1F965" w:rsidR="00B651BD" w:rsidRPr="00131BB2" w:rsidRDefault="00B651BD" w:rsidP="00ED45EE">
            <w:pPr>
              <w:rPr>
                <w:lang w:val="es-CO"/>
              </w:rPr>
            </w:pPr>
            <w:r w:rsidRPr="00131BB2">
              <w:rPr>
                <w:b/>
                <w:lang w:val="es-CO"/>
              </w:rPr>
              <w:t>Conclusión</w:t>
            </w:r>
            <w:r w:rsidRPr="00131BB2">
              <w:rPr>
                <w:lang w:val="es-CO"/>
              </w:rPr>
              <w:t xml:space="preserve">: </w:t>
            </w:r>
            <w:sdt>
              <w:sdtPr>
                <w:rPr>
                  <w:lang w:val="es-CO"/>
                </w:rPr>
                <w:alias w:val="Conclusion"/>
                <w:tag w:val="Conclusion"/>
                <w:id w:val="-15070740"/>
                <w:placeholder>
                  <w:docPart w:val="DE247C4AE3EC459D9433FBE2AB2098CC"/>
                </w:placeholder>
                <w:showingPlcHdr/>
                <w:dropDownList>
                  <w:listItem w:value="Choose an item."/>
                  <w:listItem w:displayText="Brecha de alto riesgo + bandera roja" w:value="Brecha de alto riesgo + bandera roja"/>
                  <w:listItem w:displayText="Brecha de alto riesgo" w:value="Brecha de alto riesgo"/>
                  <w:listItem w:displayText="Brecha de riesgo medio" w:value="Brecha de riesgo medio"/>
                  <w:listItem w:displayText="Brecha de bajo riesgo" w:value="Brecha de bajo riesgo"/>
                  <w:listItem w:displayText="Sin brecha" w:value="Sin brecha"/>
                </w:dropDownList>
              </w:sdtPr>
              <w:sdtEndPr/>
              <w:sdtContent>
                <w:r w:rsidR="00BF0FB0" w:rsidRPr="00131BB2">
                  <w:rPr>
                    <w:rStyle w:val="PlaceholderText"/>
                    <w:lang w:val="es-CO"/>
                  </w:rPr>
                  <w:t>Choose an item.</w:t>
                </w:r>
              </w:sdtContent>
            </w:sdt>
          </w:p>
        </w:tc>
      </w:tr>
      <w:tr w:rsidR="005F3B2E" w:rsidRPr="00131BB2" w14:paraId="4A32FB1B" w14:textId="77777777" w:rsidTr="007E6DFA">
        <w:trPr>
          <w:trHeight w:val="526"/>
        </w:trPr>
        <w:tc>
          <w:tcPr>
            <w:tcW w:w="5000" w:type="pct"/>
          </w:tcPr>
          <w:p w14:paraId="77671F91" w14:textId="020F57AC" w:rsidR="005F3B2E" w:rsidRPr="00131BB2" w:rsidRDefault="000B6C6D" w:rsidP="004631DE">
            <w:pPr>
              <w:jc w:val="left"/>
              <w:rPr>
                <w:bCs/>
                <w:lang w:val="es-CO"/>
              </w:rPr>
            </w:pPr>
            <w:r w:rsidRPr="00131BB2">
              <w:rPr>
                <w:b/>
                <w:lang w:val="es-CO"/>
              </w:rPr>
              <w:t>Análisis cualitativo</w:t>
            </w:r>
            <w:r w:rsidR="00F47E0B" w:rsidRPr="00131BB2">
              <w:rPr>
                <w:b/>
                <w:lang w:val="es-CO"/>
              </w:rPr>
              <w:br/>
            </w:r>
          </w:p>
        </w:tc>
      </w:tr>
      <w:tr w:rsidR="005F3B2E" w:rsidRPr="00131BB2" w14:paraId="47BC4994" w14:textId="77777777" w:rsidTr="007E6DFA">
        <w:trPr>
          <w:trHeight w:val="526"/>
        </w:trPr>
        <w:tc>
          <w:tcPr>
            <w:tcW w:w="5000" w:type="pct"/>
          </w:tcPr>
          <w:p w14:paraId="7403901B" w14:textId="7CC743EE" w:rsidR="005F3B2E" w:rsidRPr="00131BB2" w:rsidRDefault="000B6C6D" w:rsidP="004631DE">
            <w:pPr>
              <w:jc w:val="left"/>
              <w:rPr>
                <w:bCs/>
                <w:lang w:val="es-CO"/>
              </w:rPr>
            </w:pPr>
            <w:r w:rsidRPr="00131BB2">
              <w:rPr>
                <w:b/>
                <w:lang w:val="es-CO"/>
              </w:rPr>
              <w:t>Análisis de brechas</w:t>
            </w:r>
            <w:r w:rsidR="00F47E0B" w:rsidRPr="00131BB2">
              <w:rPr>
                <w:b/>
                <w:lang w:val="es-CO"/>
              </w:rPr>
              <w:br/>
            </w:r>
          </w:p>
        </w:tc>
      </w:tr>
      <w:tr w:rsidR="005F3B2E" w:rsidRPr="00131BB2" w14:paraId="45112511" w14:textId="77777777" w:rsidTr="007E6DFA">
        <w:trPr>
          <w:trHeight w:val="526"/>
        </w:trPr>
        <w:tc>
          <w:tcPr>
            <w:tcW w:w="5000" w:type="pct"/>
          </w:tcPr>
          <w:p w14:paraId="14DB8885" w14:textId="41F18B06" w:rsidR="005F3B2E" w:rsidRPr="00131BB2" w:rsidRDefault="000B6C6D" w:rsidP="004631DE">
            <w:pPr>
              <w:jc w:val="left"/>
              <w:rPr>
                <w:bCs/>
                <w:lang w:val="es-CO"/>
              </w:rPr>
            </w:pPr>
            <w:r w:rsidRPr="00131BB2">
              <w:rPr>
                <w:b/>
                <w:lang w:val="es-CO"/>
              </w:rPr>
              <w:t>Recomendaciones</w:t>
            </w:r>
            <w:r w:rsidR="00F47E0B" w:rsidRPr="00131BB2">
              <w:rPr>
                <w:b/>
                <w:lang w:val="es-CO"/>
              </w:rPr>
              <w:br/>
            </w:r>
          </w:p>
        </w:tc>
      </w:tr>
      <w:tr w:rsidR="005F3B2E" w:rsidRPr="00131BB2" w14:paraId="38101135" w14:textId="77777777" w:rsidTr="007E6DFA">
        <w:trPr>
          <w:trHeight w:val="526"/>
        </w:trPr>
        <w:tc>
          <w:tcPr>
            <w:tcW w:w="5000" w:type="pct"/>
            <w:shd w:val="clear" w:color="auto" w:fill="EFDEEB" w:themeFill="accent4" w:themeFillTint="33"/>
          </w:tcPr>
          <w:p w14:paraId="708365E2" w14:textId="20F63758" w:rsidR="005F3B2E" w:rsidRPr="00131BB2" w:rsidRDefault="000B6C6D" w:rsidP="00782E4F">
            <w:pPr>
              <w:rPr>
                <w:b/>
                <w:lang w:val="es-CO"/>
              </w:rPr>
            </w:pPr>
            <w:r w:rsidRPr="00131BB2">
              <w:rPr>
                <w:b/>
                <w:lang w:val="es-CO"/>
              </w:rPr>
              <w:t xml:space="preserve">Criterio de evaluación </w:t>
            </w:r>
            <w:r w:rsidR="00264356" w:rsidRPr="00131BB2">
              <w:rPr>
                <w:b/>
                <w:lang w:val="es-CO"/>
              </w:rPr>
              <w:t>13(b)(</w:t>
            </w:r>
            <w:r w:rsidR="005F3B2E" w:rsidRPr="00131BB2">
              <w:rPr>
                <w:b/>
                <w:lang w:val="es-CO"/>
              </w:rPr>
              <w:t>g):</w:t>
            </w:r>
          </w:p>
          <w:p w14:paraId="55D06DC5" w14:textId="3BB732A3" w:rsidR="005F3B2E" w:rsidRPr="00131BB2" w:rsidRDefault="005F3B2E" w:rsidP="00782E4F">
            <w:pPr>
              <w:rPr>
                <w:b/>
                <w:lang w:val="es-CO"/>
              </w:rPr>
            </w:pPr>
            <w:r w:rsidRPr="00131BB2">
              <w:rPr>
                <w:lang w:val="es-CO"/>
              </w:rPr>
              <w:t>i</w:t>
            </w:r>
            <w:r w:rsidR="00086022" w:rsidRPr="00131BB2">
              <w:rPr>
                <w:lang w:val="es-CO"/>
              </w:rPr>
              <w:t xml:space="preserve"> Cuenta con los recursos y el personal adecuado para cumplir con sus funciones</w:t>
            </w:r>
            <w:r w:rsidRPr="00131BB2">
              <w:rPr>
                <w:lang w:val="es-CO"/>
              </w:rPr>
              <w:t>.</w:t>
            </w:r>
          </w:p>
        </w:tc>
      </w:tr>
      <w:tr w:rsidR="00B651BD" w:rsidRPr="00131BB2" w14:paraId="444C8D37" w14:textId="77777777" w:rsidTr="00ED45EE">
        <w:trPr>
          <w:trHeight w:val="366"/>
        </w:trPr>
        <w:tc>
          <w:tcPr>
            <w:tcW w:w="5000" w:type="pct"/>
          </w:tcPr>
          <w:p w14:paraId="44B3E45D" w14:textId="74CCB4C7" w:rsidR="00B651BD" w:rsidRPr="00131BB2" w:rsidRDefault="00B651BD" w:rsidP="00ED45EE">
            <w:pPr>
              <w:rPr>
                <w:lang w:val="es-CO"/>
              </w:rPr>
            </w:pPr>
            <w:r w:rsidRPr="00131BB2">
              <w:rPr>
                <w:b/>
                <w:lang w:val="es-CO"/>
              </w:rPr>
              <w:t>Conclusión</w:t>
            </w:r>
            <w:r w:rsidRPr="00131BB2">
              <w:rPr>
                <w:lang w:val="es-CO"/>
              </w:rPr>
              <w:t xml:space="preserve">: </w:t>
            </w:r>
            <w:sdt>
              <w:sdtPr>
                <w:rPr>
                  <w:lang w:val="es-CO"/>
                </w:rPr>
                <w:alias w:val="Conclusion"/>
                <w:tag w:val="Conclusion"/>
                <w:id w:val="810058195"/>
                <w:placeholder>
                  <w:docPart w:val="4166027CA6BB4EE59B813C41041EA346"/>
                </w:placeholder>
                <w:showingPlcHdr/>
                <w:dropDownList>
                  <w:listItem w:value="Choose an item."/>
                  <w:listItem w:displayText="Brecha de alto riesgo + bandera roja" w:value="Brecha de alto riesgo + bandera roja"/>
                  <w:listItem w:displayText="Brecha de alto riesgo" w:value="Brecha de alto riesgo"/>
                  <w:listItem w:displayText="Brecha de riesgo medio" w:value="Brecha de riesgo medio"/>
                  <w:listItem w:displayText="Brecha de bajo riesgo" w:value="Brecha de bajo riesgo"/>
                  <w:listItem w:displayText="Sin brecha" w:value="Sin brecha"/>
                </w:dropDownList>
              </w:sdtPr>
              <w:sdtEndPr/>
              <w:sdtContent>
                <w:r w:rsidR="00BF0FB0" w:rsidRPr="00131BB2">
                  <w:rPr>
                    <w:rStyle w:val="PlaceholderText"/>
                    <w:lang w:val="es-CO"/>
                  </w:rPr>
                  <w:t>Choose an item.</w:t>
                </w:r>
              </w:sdtContent>
            </w:sdt>
          </w:p>
        </w:tc>
      </w:tr>
      <w:tr w:rsidR="005F3B2E" w:rsidRPr="00131BB2" w14:paraId="37F9BE74" w14:textId="77777777" w:rsidTr="007E6DFA">
        <w:trPr>
          <w:trHeight w:val="526"/>
        </w:trPr>
        <w:tc>
          <w:tcPr>
            <w:tcW w:w="5000" w:type="pct"/>
          </w:tcPr>
          <w:p w14:paraId="322B08B4" w14:textId="5B46A77C" w:rsidR="005F3B2E" w:rsidRPr="00131BB2" w:rsidRDefault="000B6C6D" w:rsidP="004631DE">
            <w:pPr>
              <w:jc w:val="left"/>
              <w:rPr>
                <w:bCs/>
                <w:lang w:val="es-CO"/>
              </w:rPr>
            </w:pPr>
            <w:r w:rsidRPr="00131BB2">
              <w:rPr>
                <w:b/>
                <w:lang w:val="es-CO"/>
              </w:rPr>
              <w:t>Análisis cualitativo</w:t>
            </w:r>
            <w:r w:rsidR="00F47E0B" w:rsidRPr="00131BB2">
              <w:rPr>
                <w:b/>
                <w:lang w:val="es-CO"/>
              </w:rPr>
              <w:br/>
            </w:r>
          </w:p>
        </w:tc>
      </w:tr>
      <w:tr w:rsidR="005F3B2E" w:rsidRPr="00131BB2" w14:paraId="08E9FFB3" w14:textId="77777777" w:rsidTr="007E6DFA">
        <w:trPr>
          <w:trHeight w:val="526"/>
        </w:trPr>
        <w:tc>
          <w:tcPr>
            <w:tcW w:w="5000" w:type="pct"/>
          </w:tcPr>
          <w:p w14:paraId="3471B2ED" w14:textId="008622AB" w:rsidR="005F3B2E" w:rsidRPr="00131BB2" w:rsidRDefault="000B6C6D" w:rsidP="004631DE">
            <w:pPr>
              <w:jc w:val="left"/>
              <w:rPr>
                <w:bCs/>
                <w:lang w:val="es-CO"/>
              </w:rPr>
            </w:pPr>
            <w:r w:rsidRPr="00131BB2">
              <w:rPr>
                <w:b/>
                <w:lang w:val="es-CO"/>
              </w:rPr>
              <w:t>Análisis de brechas</w:t>
            </w:r>
            <w:r w:rsidR="00F47E0B" w:rsidRPr="00131BB2">
              <w:rPr>
                <w:b/>
                <w:lang w:val="es-CO"/>
              </w:rPr>
              <w:br/>
            </w:r>
          </w:p>
        </w:tc>
      </w:tr>
      <w:tr w:rsidR="005F3B2E" w:rsidRPr="00131BB2" w14:paraId="3CB62BA0" w14:textId="77777777" w:rsidTr="007E6DFA">
        <w:trPr>
          <w:trHeight w:val="526"/>
        </w:trPr>
        <w:tc>
          <w:tcPr>
            <w:tcW w:w="5000" w:type="pct"/>
          </w:tcPr>
          <w:p w14:paraId="2D695387" w14:textId="422F5B57" w:rsidR="005F3B2E" w:rsidRPr="00131BB2" w:rsidRDefault="000B6C6D" w:rsidP="004631DE">
            <w:pPr>
              <w:jc w:val="left"/>
              <w:rPr>
                <w:bCs/>
                <w:lang w:val="es-CO"/>
              </w:rPr>
            </w:pPr>
            <w:r w:rsidRPr="00131BB2">
              <w:rPr>
                <w:b/>
                <w:lang w:val="es-CO"/>
              </w:rPr>
              <w:t>Recomendaciones</w:t>
            </w:r>
            <w:r w:rsidR="00F47E0B" w:rsidRPr="00131BB2">
              <w:rPr>
                <w:b/>
                <w:lang w:val="es-CO"/>
              </w:rPr>
              <w:br/>
            </w:r>
          </w:p>
        </w:tc>
      </w:tr>
      <w:tr w:rsidR="00782E4F" w:rsidRPr="002954F6" w14:paraId="45140819" w14:textId="77777777" w:rsidTr="007E6DFA">
        <w:trPr>
          <w:trHeight w:val="527"/>
        </w:trPr>
        <w:tc>
          <w:tcPr>
            <w:tcW w:w="5000" w:type="pct"/>
            <w:shd w:val="clear" w:color="auto" w:fill="CF9DC5" w:themeFill="accent4" w:themeFillTint="99"/>
          </w:tcPr>
          <w:p w14:paraId="50717014" w14:textId="46DE86C3" w:rsidR="00782E4F" w:rsidRPr="00131BB2" w:rsidRDefault="000B6C6D" w:rsidP="00782E4F">
            <w:pPr>
              <w:jc w:val="center"/>
              <w:rPr>
                <w:b/>
                <w:lang w:val="es-CO"/>
              </w:rPr>
            </w:pPr>
            <w:r w:rsidRPr="00131BB2">
              <w:rPr>
                <w:b/>
                <w:lang w:val="es-CO"/>
              </w:rPr>
              <w:t>Subindicador</w:t>
            </w:r>
            <w:r w:rsidR="00782E4F" w:rsidRPr="00131BB2">
              <w:rPr>
                <w:b/>
                <w:lang w:val="es-CO"/>
              </w:rPr>
              <w:t xml:space="preserve"> 1</w:t>
            </w:r>
            <w:r w:rsidR="00D26721" w:rsidRPr="00131BB2">
              <w:rPr>
                <w:b/>
                <w:lang w:val="es-CO"/>
              </w:rPr>
              <w:t>3</w:t>
            </w:r>
            <w:r w:rsidR="00782E4F" w:rsidRPr="00131BB2">
              <w:rPr>
                <w:b/>
                <w:lang w:val="es-CO"/>
              </w:rPr>
              <w:t xml:space="preserve">(c) </w:t>
            </w:r>
          </w:p>
          <w:p w14:paraId="1AEA4125" w14:textId="77777777" w:rsidR="006B6B2A" w:rsidRPr="00131BB2" w:rsidRDefault="006B6B2A" w:rsidP="00782E4F">
            <w:pPr>
              <w:tabs>
                <w:tab w:val="left" w:pos="8138"/>
              </w:tabs>
              <w:spacing w:line="0" w:lineRule="atLeast"/>
              <w:jc w:val="center"/>
              <w:rPr>
                <w:b/>
                <w:lang w:val="es-CO"/>
              </w:rPr>
            </w:pPr>
            <w:r w:rsidRPr="00131BB2">
              <w:rPr>
                <w:b/>
                <w:lang w:val="es-CO"/>
              </w:rPr>
              <w:t xml:space="preserve">Decisiones del órgano de apelaciones </w:t>
            </w:r>
          </w:p>
          <w:p w14:paraId="2AE59864" w14:textId="77285832" w:rsidR="00782E4F" w:rsidRPr="00131BB2" w:rsidRDefault="006B6B2A" w:rsidP="00782E4F">
            <w:pPr>
              <w:tabs>
                <w:tab w:val="left" w:pos="8138"/>
              </w:tabs>
              <w:spacing w:line="0" w:lineRule="atLeast"/>
              <w:jc w:val="center"/>
              <w:rPr>
                <w:lang w:val="es-CO"/>
              </w:rPr>
            </w:pPr>
            <w:r w:rsidRPr="00131BB2">
              <w:rPr>
                <w:lang w:val="es-CO"/>
              </w:rPr>
              <w:t>Los procedimientos que rigen el proceso de toma de decisiones del órgano de apelaciones establecen decisiones que:</w:t>
            </w:r>
          </w:p>
        </w:tc>
      </w:tr>
      <w:tr w:rsidR="005F3B2E" w:rsidRPr="002954F6" w14:paraId="348AF605" w14:textId="77777777" w:rsidTr="007E6DFA">
        <w:trPr>
          <w:trHeight w:val="299"/>
        </w:trPr>
        <w:tc>
          <w:tcPr>
            <w:tcW w:w="5000" w:type="pct"/>
            <w:shd w:val="clear" w:color="auto" w:fill="EFDEEB" w:themeFill="accent4" w:themeFillTint="33"/>
          </w:tcPr>
          <w:p w14:paraId="632105AE" w14:textId="6B8DFA57" w:rsidR="005F3B2E" w:rsidRPr="00131BB2" w:rsidRDefault="000B6C6D" w:rsidP="00782E4F">
            <w:pPr>
              <w:rPr>
                <w:b/>
                <w:lang w:val="es-CO"/>
              </w:rPr>
            </w:pPr>
            <w:r w:rsidRPr="00131BB2">
              <w:rPr>
                <w:b/>
                <w:lang w:val="es-CO"/>
              </w:rPr>
              <w:t xml:space="preserve">Criterio de evaluación </w:t>
            </w:r>
            <w:r w:rsidR="00264356" w:rsidRPr="00131BB2">
              <w:rPr>
                <w:b/>
                <w:lang w:val="es-CO"/>
              </w:rPr>
              <w:t>13(c)(</w:t>
            </w:r>
            <w:r w:rsidR="005F3B2E" w:rsidRPr="00131BB2">
              <w:rPr>
                <w:b/>
                <w:lang w:val="es-CO"/>
              </w:rPr>
              <w:t>a):</w:t>
            </w:r>
          </w:p>
          <w:p w14:paraId="04E3DC66" w14:textId="1EE31B16" w:rsidR="005F3B2E" w:rsidRPr="00131BB2" w:rsidRDefault="006B6B2A" w:rsidP="00782E4F">
            <w:pPr>
              <w:rPr>
                <w:lang w:val="es-CO"/>
              </w:rPr>
            </w:pPr>
            <w:r w:rsidRPr="00131BB2">
              <w:rPr>
                <w:lang w:val="es-CO"/>
              </w:rPr>
              <w:t>Se basan en información relevante al caso</w:t>
            </w:r>
            <w:r w:rsidR="005F3B2E" w:rsidRPr="00131BB2">
              <w:rPr>
                <w:lang w:val="es-CO"/>
              </w:rPr>
              <w:t>.</w:t>
            </w:r>
          </w:p>
        </w:tc>
      </w:tr>
      <w:tr w:rsidR="00B651BD" w:rsidRPr="00131BB2" w14:paraId="2844067E" w14:textId="77777777" w:rsidTr="00ED45EE">
        <w:trPr>
          <w:trHeight w:val="366"/>
        </w:trPr>
        <w:tc>
          <w:tcPr>
            <w:tcW w:w="5000" w:type="pct"/>
          </w:tcPr>
          <w:p w14:paraId="6D927FF7" w14:textId="43CA530A" w:rsidR="00B651BD" w:rsidRPr="00131BB2" w:rsidRDefault="00B651BD" w:rsidP="00ED45EE">
            <w:pPr>
              <w:rPr>
                <w:lang w:val="es-CO"/>
              </w:rPr>
            </w:pPr>
            <w:r w:rsidRPr="00131BB2">
              <w:rPr>
                <w:b/>
                <w:lang w:val="es-CO"/>
              </w:rPr>
              <w:t>Conclusión</w:t>
            </w:r>
            <w:r w:rsidRPr="00131BB2">
              <w:rPr>
                <w:lang w:val="es-CO"/>
              </w:rPr>
              <w:t xml:space="preserve">: </w:t>
            </w:r>
            <w:sdt>
              <w:sdtPr>
                <w:rPr>
                  <w:lang w:val="es-CO"/>
                </w:rPr>
                <w:alias w:val="Conclusion"/>
                <w:tag w:val="Conclusion"/>
                <w:id w:val="993538000"/>
                <w:placeholder>
                  <w:docPart w:val="C7A538416CC94A28A442169C0E694306"/>
                </w:placeholder>
                <w:showingPlcHdr/>
                <w:dropDownList>
                  <w:listItem w:value="Choose an item."/>
                  <w:listItem w:displayText="Brecha de alto riesgo + bandera roja" w:value="Brecha de alto riesgo + bandera roja"/>
                  <w:listItem w:displayText="Brecha de alto riesgo" w:value="Brecha de alto riesgo"/>
                  <w:listItem w:displayText="Brecha de riesgo medio" w:value="Brecha de riesgo medio"/>
                  <w:listItem w:displayText="Brecha de bajo riesgo" w:value="Brecha de bajo riesgo"/>
                  <w:listItem w:displayText="Sin brecha" w:value="Sin brecha"/>
                </w:dropDownList>
              </w:sdtPr>
              <w:sdtEndPr/>
              <w:sdtContent>
                <w:r w:rsidR="00BF0FB0" w:rsidRPr="00131BB2">
                  <w:rPr>
                    <w:rStyle w:val="PlaceholderText"/>
                    <w:lang w:val="es-CO"/>
                  </w:rPr>
                  <w:t>Choose an item.</w:t>
                </w:r>
              </w:sdtContent>
            </w:sdt>
          </w:p>
        </w:tc>
      </w:tr>
      <w:tr w:rsidR="005F3B2E" w:rsidRPr="00131BB2" w14:paraId="341E30DF" w14:textId="77777777" w:rsidTr="007E6DFA">
        <w:trPr>
          <w:trHeight w:val="770"/>
        </w:trPr>
        <w:tc>
          <w:tcPr>
            <w:tcW w:w="5000" w:type="pct"/>
          </w:tcPr>
          <w:p w14:paraId="1E336108" w14:textId="7362B3A0" w:rsidR="005F3B2E" w:rsidRPr="00131BB2" w:rsidRDefault="000B6C6D" w:rsidP="004631DE">
            <w:pPr>
              <w:jc w:val="left"/>
              <w:rPr>
                <w:bCs/>
                <w:lang w:val="es-CO"/>
              </w:rPr>
            </w:pPr>
            <w:r w:rsidRPr="00131BB2">
              <w:rPr>
                <w:b/>
                <w:lang w:val="es-CO"/>
              </w:rPr>
              <w:t>Análisis cualitativo</w:t>
            </w:r>
            <w:r w:rsidR="00F47E0B" w:rsidRPr="00131BB2">
              <w:rPr>
                <w:b/>
                <w:lang w:val="es-CO"/>
              </w:rPr>
              <w:br/>
            </w:r>
          </w:p>
        </w:tc>
      </w:tr>
      <w:tr w:rsidR="005F3B2E" w:rsidRPr="00131BB2" w14:paraId="4F45E3A6" w14:textId="77777777" w:rsidTr="007E6DFA">
        <w:trPr>
          <w:trHeight w:val="856"/>
        </w:trPr>
        <w:tc>
          <w:tcPr>
            <w:tcW w:w="5000" w:type="pct"/>
          </w:tcPr>
          <w:p w14:paraId="4146AC1E" w14:textId="75885690" w:rsidR="005F3B2E" w:rsidRPr="00131BB2" w:rsidRDefault="000B6C6D" w:rsidP="004631DE">
            <w:pPr>
              <w:jc w:val="left"/>
              <w:rPr>
                <w:bCs/>
                <w:lang w:val="es-CO"/>
              </w:rPr>
            </w:pPr>
            <w:r w:rsidRPr="00131BB2">
              <w:rPr>
                <w:b/>
                <w:lang w:val="es-CO"/>
              </w:rPr>
              <w:t>Análisis de brechas</w:t>
            </w:r>
            <w:r w:rsidR="00F47E0B" w:rsidRPr="00131BB2">
              <w:rPr>
                <w:b/>
                <w:lang w:val="es-CO"/>
              </w:rPr>
              <w:br/>
            </w:r>
          </w:p>
        </w:tc>
      </w:tr>
      <w:tr w:rsidR="005F3B2E" w:rsidRPr="00131BB2" w14:paraId="34D763A5" w14:textId="77777777" w:rsidTr="007E6DFA">
        <w:trPr>
          <w:trHeight w:val="526"/>
        </w:trPr>
        <w:tc>
          <w:tcPr>
            <w:tcW w:w="5000" w:type="pct"/>
          </w:tcPr>
          <w:p w14:paraId="44776E83" w14:textId="1CEA811A" w:rsidR="005F3B2E" w:rsidRPr="00131BB2" w:rsidRDefault="000B6C6D" w:rsidP="004631DE">
            <w:pPr>
              <w:jc w:val="left"/>
              <w:rPr>
                <w:bCs/>
                <w:lang w:val="es-CO"/>
              </w:rPr>
            </w:pPr>
            <w:r w:rsidRPr="00131BB2">
              <w:rPr>
                <w:b/>
                <w:lang w:val="es-CO"/>
              </w:rPr>
              <w:t>Recomendaciones</w:t>
            </w:r>
            <w:r w:rsidR="00F47E0B" w:rsidRPr="00131BB2">
              <w:rPr>
                <w:b/>
                <w:lang w:val="es-CO"/>
              </w:rPr>
              <w:br/>
            </w:r>
          </w:p>
        </w:tc>
      </w:tr>
      <w:tr w:rsidR="005F3B2E" w:rsidRPr="00131BB2" w14:paraId="64005F9B" w14:textId="77777777" w:rsidTr="007E6DFA">
        <w:trPr>
          <w:trHeight w:val="526"/>
        </w:trPr>
        <w:tc>
          <w:tcPr>
            <w:tcW w:w="5000" w:type="pct"/>
            <w:shd w:val="clear" w:color="auto" w:fill="EFDEEB" w:themeFill="accent4" w:themeFillTint="33"/>
          </w:tcPr>
          <w:p w14:paraId="6630B65B" w14:textId="7D1F86EE" w:rsidR="005F3B2E" w:rsidRPr="00131BB2" w:rsidRDefault="000B6C6D" w:rsidP="00782E4F">
            <w:pPr>
              <w:rPr>
                <w:b/>
                <w:lang w:val="es-CO"/>
              </w:rPr>
            </w:pPr>
            <w:r w:rsidRPr="00131BB2">
              <w:rPr>
                <w:b/>
                <w:lang w:val="es-CO"/>
              </w:rPr>
              <w:t xml:space="preserve">Criterio de evaluación </w:t>
            </w:r>
            <w:r w:rsidR="00264356" w:rsidRPr="00131BB2">
              <w:rPr>
                <w:b/>
                <w:lang w:val="es-CO"/>
              </w:rPr>
              <w:t>13(c)(</w:t>
            </w:r>
            <w:r w:rsidR="005F3B2E" w:rsidRPr="00131BB2">
              <w:rPr>
                <w:b/>
                <w:lang w:val="es-CO"/>
              </w:rPr>
              <w:t>b):</w:t>
            </w:r>
          </w:p>
          <w:p w14:paraId="75D0BD70" w14:textId="44763ECF" w:rsidR="005F3B2E" w:rsidRPr="00131BB2" w:rsidRDefault="006B6B2A" w:rsidP="00782E4F">
            <w:pPr>
              <w:rPr>
                <w:lang w:val="es-CO"/>
              </w:rPr>
            </w:pPr>
            <w:r w:rsidRPr="00131BB2">
              <w:rPr>
                <w:lang w:val="es-CO"/>
              </w:rPr>
              <w:t>Son equilibradas y no sesgadas teniendo en cuenta la información relevante</w:t>
            </w:r>
            <w:r w:rsidR="005F3B2E" w:rsidRPr="00131BB2">
              <w:rPr>
                <w:lang w:val="es-CO"/>
              </w:rPr>
              <w:t>.</w:t>
            </w:r>
            <w:r w:rsidRPr="00131BB2">
              <w:rPr>
                <w:lang w:val="es-CO"/>
              </w:rPr>
              <w:t xml:space="preserve"> </w:t>
            </w:r>
            <w:r w:rsidR="005F3B2E" w:rsidRPr="00131BB2">
              <w:rPr>
                <w:lang w:val="es-CO"/>
              </w:rPr>
              <w:t>*</w:t>
            </w:r>
          </w:p>
        </w:tc>
      </w:tr>
      <w:tr w:rsidR="00B651BD" w:rsidRPr="00131BB2" w14:paraId="79D6A2AF" w14:textId="77777777" w:rsidTr="00ED45EE">
        <w:trPr>
          <w:trHeight w:val="366"/>
        </w:trPr>
        <w:tc>
          <w:tcPr>
            <w:tcW w:w="5000" w:type="pct"/>
          </w:tcPr>
          <w:p w14:paraId="4A0D432B" w14:textId="5A842AA2" w:rsidR="00B651BD" w:rsidRPr="00131BB2" w:rsidRDefault="00B651BD" w:rsidP="00ED45EE">
            <w:pPr>
              <w:rPr>
                <w:lang w:val="es-CO"/>
              </w:rPr>
            </w:pPr>
            <w:r w:rsidRPr="00131BB2">
              <w:rPr>
                <w:b/>
                <w:lang w:val="es-CO"/>
              </w:rPr>
              <w:t>Conclusión</w:t>
            </w:r>
            <w:r w:rsidRPr="00131BB2">
              <w:rPr>
                <w:lang w:val="es-CO"/>
              </w:rPr>
              <w:t xml:space="preserve">: </w:t>
            </w:r>
            <w:sdt>
              <w:sdtPr>
                <w:rPr>
                  <w:lang w:val="es-CO"/>
                </w:rPr>
                <w:alias w:val="Conclusion"/>
                <w:tag w:val="Conclusion"/>
                <w:id w:val="-1024408308"/>
                <w:placeholder>
                  <w:docPart w:val="A563392CDB144743821120185BF69CA7"/>
                </w:placeholder>
                <w:showingPlcHdr/>
                <w:dropDownList>
                  <w:listItem w:value="Choose an item."/>
                  <w:listItem w:displayText="Brecha de alto riesgo + bandera roja" w:value="Brecha de alto riesgo + bandera roja"/>
                  <w:listItem w:displayText="Brecha de alto riesgo" w:value="Brecha de alto riesgo"/>
                  <w:listItem w:displayText="Brecha de riesgo medio" w:value="Brecha de riesgo medio"/>
                  <w:listItem w:displayText="Brecha de bajo riesgo" w:value="Brecha de bajo riesgo"/>
                  <w:listItem w:displayText="Sin brecha" w:value="Sin brecha"/>
                </w:dropDownList>
              </w:sdtPr>
              <w:sdtEndPr/>
              <w:sdtContent>
                <w:r w:rsidR="00BF0FB0" w:rsidRPr="00131BB2">
                  <w:rPr>
                    <w:rStyle w:val="PlaceholderText"/>
                    <w:lang w:val="es-CO"/>
                  </w:rPr>
                  <w:t>Choose an item.</w:t>
                </w:r>
              </w:sdtContent>
            </w:sdt>
          </w:p>
        </w:tc>
      </w:tr>
      <w:tr w:rsidR="005F3B2E" w:rsidRPr="00131BB2" w14:paraId="336A59F5" w14:textId="77777777" w:rsidTr="007E6DFA">
        <w:trPr>
          <w:trHeight w:val="526"/>
        </w:trPr>
        <w:tc>
          <w:tcPr>
            <w:tcW w:w="5000" w:type="pct"/>
          </w:tcPr>
          <w:p w14:paraId="033C17D1" w14:textId="2C810899" w:rsidR="005F3B2E" w:rsidRPr="00131BB2" w:rsidRDefault="000B6C6D" w:rsidP="004631DE">
            <w:pPr>
              <w:jc w:val="left"/>
              <w:rPr>
                <w:bCs/>
                <w:lang w:val="es-CO"/>
              </w:rPr>
            </w:pPr>
            <w:r w:rsidRPr="00131BB2">
              <w:rPr>
                <w:b/>
                <w:lang w:val="es-CO"/>
              </w:rPr>
              <w:t>Análisis cualitativo</w:t>
            </w:r>
            <w:r w:rsidR="00F47E0B" w:rsidRPr="00131BB2">
              <w:rPr>
                <w:b/>
                <w:lang w:val="es-CO"/>
              </w:rPr>
              <w:br/>
            </w:r>
          </w:p>
        </w:tc>
      </w:tr>
      <w:tr w:rsidR="005F3B2E" w:rsidRPr="007301A9" w14:paraId="23461C79" w14:textId="77777777" w:rsidTr="007E6DFA">
        <w:trPr>
          <w:trHeight w:val="526"/>
        </w:trPr>
        <w:tc>
          <w:tcPr>
            <w:tcW w:w="5000" w:type="pct"/>
            <w:shd w:val="clear" w:color="auto" w:fill="D9D9D9" w:themeFill="background1" w:themeFillShade="D9"/>
          </w:tcPr>
          <w:p w14:paraId="02176876" w14:textId="31716748" w:rsidR="005F3B2E" w:rsidRPr="00131BB2" w:rsidRDefault="005B5A9B" w:rsidP="00782E4F">
            <w:pPr>
              <w:rPr>
                <w:b/>
                <w:lang w:val="es-CO"/>
              </w:rPr>
            </w:pPr>
            <w:r w:rsidRPr="00131BB2">
              <w:rPr>
                <w:b/>
                <w:lang w:val="es-CO"/>
              </w:rPr>
              <w:t>Análisis cuantitativo</w:t>
            </w:r>
            <w:r w:rsidR="005F3B2E" w:rsidRPr="00131BB2">
              <w:rPr>
                <w:b/>
                <w:lang w:val="es-CO"/>
              </w:rPr>
              <w:t xml:space="preserve"> </w:t>
            </w:r>
          </w:p>
          <w:p w14:paraId="1685AA49" w14:textId="77777777" w:rsidR="005F3B2E" w:rsidRPr="00131BB2" w:rsidRDefault="005F3B2E" w:rsidP="00782E4F">
            <w:pPr>
              <w:rPr>
                <w:b/>
                <w:lang w:val="es-CO"/>
              </w:rPr>
            </w:pPr>
          </w:p>
          <w:p w14:paraId="7572E3AD" w14:textId="236E983F" w:rsidR="006B6B2A" w:rsidRPr="00131BB2" w:rsidRDefault="008000E5" w:rsidP="006B6B2A">
            <w:pPr>
              <w:rPr>
                <w:bCs/>
                <w:i/>
                <w:iCs/>
                <w:lang w:val="es-CO"/>
              </w:rPr>
            </w:pPr>
            <w:r>
              <w:rPr>
                <w:bCs/>
                <w:i/>
                <w:iCs/>
                <w:lang w:val="es-CO"/>
              </w:rPr>
              <w:t>*</w:t>
            </w:r>
            <w:r w:rsidR="006B6B2A" w:rsidRPr="00131BB2">
              <w:rPr>
                <w:bCs/>
                <w:i/>
                <w:iCs/>
                <w:lang w:val="es-CO"/>
              </w:rPr>
              <w:t>Indicador cuantitativo para sustanciar la evaluación del subindicador 13(c), criterio de</w:t>
            </w:r>
          </w:p>
          <w:p w14:paraId="53956BEB" w14:textId="78982DFB" w:rsidR="006B6B2A" w:rsidRPr="00131BB2" w:rsidRDefault="006B6B2A" w:rsidP="006B6B2A">
            <w:pPr>
              <w:rPr>
                <w:bCs/>
                <w:i/>
                <w:iCs/>
                <w:lang w:val="es-CO"/>
              </w:rPr>
            </w:pPr>
            <w:r w:rsidRPr="00131BB2">
              <w:rPr>
                <w:bCs/>
                <w:i/>
                <w:iCs/>
                <w:lang w:val="es-CO"/>
              </w:rPr>
              <w:t>evaluación (b):</w:t>
            </w:r>
            <w:r w:rsidR="004C479F" w:rsidRPr="00131BB2">
              <w:rPr>
                <w:bCs/>
                <w:i/>
                <w:iCs/>
                <w:lang w:val="es-CO"/>
              </w:rPr>
              <w:t xml:space="preserve"> </w:t>
            </w:r>
          </w:p>
          <w:p w14:paraId="2659EAD1" w14:textId="0726EA80" w:rsidR="006B6B2A" w:rsidRPr="007301A9" w:rsidRDefault="006B6B2A" w:rsidP="00E15569">
            <w:pPr>
              <w:pStyle w:val="ListParagraph"/>
              <w:numPr>
                <w:ilvl w:val="0"/>
                <w:numId w:val="11"/>
              </w:numPr>
              <w:rPr>
                <w:bCs/>
                <w:i/>
                <w:iCs/>
                <w:lang w:val="es-CO"/>
              </w:rPr>
            </w:pPr>
            <w:r w:rsidRPr="007301A9">
              <w:rPr>
                <w:bCs/>
                <w:i/>
                <w:iCs/>
                <w:lang w:val="es-CO"/>
              </w:rPr>
              <w:t>proporción de proveedores que perciben el Sistema de impugnaciones y apelaciones como confiable (en % de respuestas).</w:t>
            </w:r>
          </w:p>
          <w:p w14:paraId="55BAA8A2" w14:textId="77777777" w:rsidR="007301A9" w:rsidRDefault="006B6B2A" w:rsidP="00E15569">
            <w:pPr>
              <w:pStyle w:val="ListParagraph"/>
              <w:numPr>
                <w:ilvl w:val="0"/>
                <w:numId w:val="11"/>
              </w:numPr>
              <w:rPr>
                <w:bCs/>
                <w:i/>
                <w:iCs/>
                <w:lang w:val="es-CO"/>
              </w:rPr>
            </w:pPr>
            <w:r w:rsidRPr="007301A9">
              <w:rPr>
                <w:bCs/>
                <w:i/>
                <w:iCs/>
                <w:lang w:val="es-CO"/>
              </w:rPr>
              <w:t xml:space="preserve">proporción de proveedores que perciben las decisiones de apelaciones como coherentes (% de respuestas). </w:t>
            </w:r>
          </w:p>
          <w:p w14:paraId="21B7CD27" w14:textId="2F40803F" w:rsidR="00A11ECC" w:rsidRPr="00131BB2" w:rsidRDefault="006B6B2A" w:rsidP="007301A9">
            <w:pPr>
              <w:rPr>
                <w:bCs/>
                <w:lang w:val="es-CO"/>
              </w:rPr>
            </w:pPr>
            <w:r w:rsidRPr="007301A9">
              <w:rPr>
                <w:bCs/>
                <w:i/>
                <w:iCs/>
                <w:lang w:val="es-CO"/>
              </w:rPr>
              <w:t>Fuente: Encuesta</w:t>
            </w:r>
            <w:r w:rsidR="005F3B2E" w:rsidRPr="007301A9">
              <w:rPr>
                <w:bCs/>
                <w:i/>
                <w:iCs/>
                <w:lang w:val="es-CO"/>
              </w:rPr>
              <w:t>.</w:t>
            </w:r>
          </w:p>
        </w:tc>
      </w:tr>
      <w:tr w:rsidR="005F3B2E" w:rsidRPr="00131BB2" w14:paraId="62F6DB4D" w14:textId="77777777" w:rsidTr="007E6DFA">
        <w:trPr>
          <w:trHeight w:val="526"/>
        </w:trPr>
        <w:tc>
          <w:tcPr>
            <w:tcW w:w="5000" w:type="pct"/>
          </w:tcPr>
          <w:p w14:paraId="64CE8CA7" w14:textId="3A7F3195" w:rsidR="005F3B2E" w:rsidRPr="00131BB2" w:rsidRDefault="000B6C6D" w:rsidP="004631DE">
            <w:pPr>
              <w:jc w:val="left"/>
              <w:rPr>
                <w:bCs/>
                <w:lang w:val="es-CO"/>
              </w:rPr>
            </w:pPr>
            <w:r w:rsidRPr="00131BB2">
              <w:rPr>
                <w:b/>
                <w:lang w:val="es-CO"/>
              </w:rPr>
              <w:lastRenderedPageBreak/>
              <w:t>Análisis de brechas</w:t>
            </w:r>
            <w:r w:rsidR="00F47E0B" w:rsidRPr="00131BB2">
              <w:rPr>
                <w:b/>
                <w:lang w:val="es-CO"/>
              </w:rPr>
              <w:br/>
            </w:r>
          </w:p>
        </w:tc>
      </w:tr>
      <w:tr w:rsidR="005F3B2E" w:rsidRPr="00131BB2" w14:paraId="4AEF3D7A" w14:textId="77777777" w:rsidTr="007E6DFA">
        <w:trPr>
          <w:trHeight w:val="526"/>
        </w:trPr>
        <w:tc>
          <w:tcPr>
            <w:tcW w:w="5000" w:type="pct"/>
          </w:tcPr>
          <w:p w14:paraId="6CC48A01" w14:textId="736D3D50" w:rsidR="005F3B2E" w:rsidRPr="00131BB2" w:rsidRDefault="000B6C6D" w:rsidP="004631DE">
            <w:pPr>
              <w:jc w:val="left"/>
              <w:rPr>
                <w:bCs/>
                <w:lang w:val="es-CO"/>
              </w:rPr>
            </w:pPr>
            <w:r w:rsidRPr="00131BB2">
              <w:rPr>
                <w:b/>
                <w:lang w:val="es-CO"/>
              </w:rPr>
              <w:t>Recomendaciones</w:t>
            </w:r>
            <w:r w:rsidR="00F47E0B" w:rsidRPr="00131BB2">
              <w:rPr>
                <w:b/>
                <w:lang w:val="es-CO"/>
              </w:rPr>
              <w:br/>
            </w:r>
          </w:p>
        </w:tc>
      </w:tr>
      <w:tr w:rsidR="005F3B2E" w:rsidRPr="00131BB2" w14:paraId="0332E489" w14:textId="77777777" w:rsidTr="007E6DFA">
        <w:trPr>
          <w:trHeight w:val="526"/>
        </w:trPr>
        <w:tc>
          <w:tcPr>
            <w:tcW w:w="5000" w:type="pct"/>
            <w:shd w:val="clear" w:color="auto" w:fill="EFDEEB" w:themeFill="accent4" w:themeFillTint="33"/>
          </w:tcPr>
          <w:p w14:paraId="28D0E1DC" w14:textId="20A5506E" w:rsidR="005F3B2E" w:rsidRPr="00131BB2" w:rsidRDefault="000B6C6D" w:rsidP="00D26721">
            <w:pPr>
              <w:rPr>
                <w:b/>
                <w:lang w:val="es-CO"/>
              </w:rPr>
            </w:pPr>
            <w:r w:rsidRPr="00131BB2">
              <w:rPr>
                <w:b/>
                <w:lang w:val="es-CO"/>
              </w:rPr>
              <w:t xml:space="preserve">Criterio de evaluación </w:t>
            </w:r>
            <w:r w:rsidR="00264356" w:rsidRPr="00131BB2">
              <w:rPr>
                <w:b/>
                <w:lang w:val="es-CO"/>
              </w:rPr>
              <w:t>13(c)(</w:t>
            </w:r>
            <w:r w:rsidR="005F3B2E" w:rsidRPr="00131BB2">
              <w:rPr>
                <w:b/>
                <w:lang w:val="es-CO"/>
              </w:rPr>
              <w:t>c):</w:t>
            </w:r>
          </w:p>
          <w:p w14:paraId="14119FFA" w14:textId="7671D03A" w:rsidR="005F3B2E" w:rsidRPr="00131BB2" w:rsidRDefault="006B6B2A" w:rsidP="00D26721">
            <w:pPr>
              <w:rPr>
                <w:b/>
                <w:lang w:val="es-CO"/>
              </w:rPr>
            </w:pPr>
            <w:r w:rsidRPr="00131BB2">
              <w:rPr>
                <w:lang w:val="es-CO"/>
              </w:rPr>
              <w:t>Resultan en reparaciones, si se</w:t>
            </w:r>
            <w:r w:rsidR="004C479F" w:rsidRPr="00131BB2">
              <w:rPr>
                <w:lang w:val="es-CO"/>
              </w:rPr>
              <w:t xml:space="preserve"> </w:t>
            </w:r>
            <w:r w:rsidRPr="00131BB2">
              <w:rPr>
                <w:lang w:val="es-CO"/>
              </w:rPr>
              <w:t>requiere, que son relevantes para corregir la implementación del proceso o de los procedimientos</w:t>
            </w:r>
            <w:r w:rsidR="005F3B2E" w:rsidRPr="00131BB2">
              <w:rPr>
                <w:lang w:val="es-CO"/>
              </w:rPr>
              <w:t>.</w:t>
            </w:r>
            <w:r w:rsidRPr="00131BB2">
              <w:rPr>
                <w:lang w:val="es-CO"/>
              </w:rPr>
              <w:t xml:space="preserve"> </w:t>
            </w:r>
            <w:r w:rsidR="005F3B2E" w:rsidRPr="00131BB2">
              <w:rPr>
                <w:lang w:val="es-CO"/>
              </w:rPr>
              <w:t>*</w:t>
            </w:r>
          </w:p>
        </w:tc>
      </w:tr>
      <w:tr w:rsidR="00B651BD" w:rsidRPr="00131BB2" w14:paraId="66153992" w14:textId="77777777" w:rsidTr="00ED45EE">
        <w:trPr>
          <w:trHeight w:val="366"/>
        </w:trPr>
        <w:tc>
          <w:tcPr>
            <w:tcW w:w="5000" w:type="pct"/>
          </w:tcPr>
          <w:p w14:paraId="142838BC" w14:textId="65452279" w:rsidR="00B651BD" w:rsidRPr="00131BB2" w:rsidRDefault="00B651BD" w:rsidP="00ED45EE">
            <w:pPr>
              <w:rPr>
                <w:lang w:val="es-CO"/>
              </w:rPr>
            </w:pPr>
            <w:r w:rsidRPr="00131BB2">
              <w:rPr>
                <w:b/>
                <w:lang w:val="es-CO"/>
              </w:rPr>
              <w:t>Conclusión</w:t>
            </w:r>
            <w:r w:rsidRPr="00131BB2">
              <w:rPr>
                <w:lang w:val="es-CO"/>
              </w:rPr>
              <w:t xml:space="preserve">: </w:t>
            </w:r>
            <w:sdt>
              <w:sdtPr>
                <w:rPr>
                  <w:lang w:val="es-CO"/>
                </w:rPr>
                <w:alias w:val="Conclusion"/>
                <w:tag w:val="Conclusion"/>
                <w:id w:val="665287829"/>
                <w:placeholder>
                  <w:docPart w:val="87FC63AAF0A94C24AF1135648FBD3C6C"/>
                </w:placeholder>
                <w:showingPlcHdr/>
                <w:dropDownList>
                  <w:listItem w:value="Choose an item."/>
                  <w:listItem w:displayText="Brecha de alto riesgo + bandera roja" w:value="Brecha de alto riesgo + bandera roja"/>
                  <w:listItem w:displayText="Brecha de alto riesgo" w:value="Brecha de alto riesgo"/>
                  <w:listItem w:displayText="Brecha de riesgo medio" w:value="Brecha de riesgo medio"/>
                  <w:listItem w:displayText="Brecha de bajo riesgo" w:value="Brecha de bajo riesgo"/>
                  <w:listItem w:displayText="Sin brecha" w:value="Sin brecha"/>
                </w:dropDownList>
              </w:sdtPr>
              <w:sdtEndPr/>
              <w:sdtContent>
                <w:r w:rsidR="00BF0FB0" w:rsidRPr="00131BB2">
                  <w:rPr>
                    <w:rStyle w:val="PlaceholderText"/>
                    <w:lang w:val="es-CO"/>
                  </w:rPr>
                  <w:t>Choose an item.</w:t>
                </w:r>
              </w:sdtContent>
            </w:sdt>
          </w:p>
        </w:tc>
      </w:tr>
      <w:tr w:rsidR="005F3B2E" w:rsidRPr="00131BB2" w14:paraId="19341CC1" w14:textId="77777777" w:rsidTr="007E6DFA">
        <w:trPr>
          <w:trHeight w:val="526"/>
        </w:trPr>
        <w:tc>
          <w:tcPr>
            <w:tcW w:w="5000" w:type="pct"/>
          </w:tcPr>
          <w:p w14:paraId="0EBA3947" w14:textId="5F96347F" w:rsidR="005F3B2E" w:rsidRPr="00131BB2" w:rsidRDefault="000B6C6D" w:rsidP="004631DE">
            <w:pPr>
              <w:jc w:val="left"/>
              <w:rPr>
                <w:bCs/>
                <w:lang w:val="es-CO"/>
              </w:rPr>
            </w:pPr>
            <w:r w:rsidRPr="00131BB2">
              <w:rPr>
                <w:b/>
                <w:lang w:val="es-CO"/>
              </w:rPr>
              <w:t>Análisis cualitativo</w:t>
            </w:r>
            <w:r w:rsidR="00F47E0B" w:rsidRPr="00131BB2">
              <w:rPr>
                <w:b/>
                <w:lang w:val="es-CO"/>
              </w:rPr>
              <w:br/>
            </w:r>
          </w:p>
        </w:tc>
      </w:tr>
      <w:tr w:rsidR="005F3B2E" w:rsidRPr="00131BB2" w14:paraId="1546DE10" w14:textId="77777777" w:rsidTr="007E6DFA">
        <w:trPr>
          <w:trHeight w:val="526"/>
        </w:trPr>
        <w:tc>
          <w:tcPr>
            <w:tcW w:w="5000" w:type="pct"/>
            <w:shd w:val="clear" w:color="auto" w:fill="D9D9D9" w:themeFill="background1" w:themeFillShade="D9"/>
          </w:tcPr>
          <w:p w14:paraId="23DF021F" w14:textId="037F8191" w:rsidR="005F3B2E" w:rsidRPr="00131BB2" w:rsidRDefault="005B5A9B" w:rsidP="00D26721">
            <w:pPr>
              <w:rPr>
                <w:b/>
                <w:lang w:val="es-CO"/>
              </w:rPr>
            </w:pPr>
            <w:r w:rsidRPr="00131BB2">
              <w:rPr>
                <w:b/>
                <w:lang w:val="es-CO"/>
              </w:rPr>
              <w:t>Análisis cuantitativo</w:t>
            </w:r>
            <w:r w:rsidR="005F3B2E" w:rsidRPr="00131BB2">
              <w:rPr>
                <w:b/>
                <w:lang w:val="es-CO"/>
              </w:rPr>
              <w:t xml:space="preserve"> </w:t>
            </w:r>
          </w:p>
          <w:p w14:paraId="3D6117AF" w14:textId="77777777" w:rsidR="005F3B2E" w:rsidRPr="00131BB2" w:rsidRDefault="005F3B2E" w:rsidP="00D26721">
            <w:pPr>
              <w:rPr>
                <w:b/>
                <w:lang w:val="es-CO"/>
              </w:rPr>
            </w:pPr>
          </w:p>
          <w:p w14:paraId="51C57750" w14:textId="663F3F5C" w:rsidR="007060C1" w:rsidRDefault="008000E5" w:rsidP="006B6B2A">
            <w:pPr>
              <w:rPr>
                <w:bCs/>
                <w:i/>
                <w:iCs/>
                <w:lang w:val="es-CO"/>
              </w:rPr>
            </w:pPr>
            <w:r>
              <w:rPr>
                <w:bCs/>
                <w:i/>
                <w:iCs/>
                <w:lang w:val="es-CO"/>
              </w:rPr>
              <w:t>*</w:t>
            </w:r>
            <w:r w:rsidR="006B6B2A" w:rsidRPr="00131BB2">
              <w:rPr>
                <w:bCs/>
                <w:i/>
                <w:iCs/>
                <w:lang w:val="es-CO"/>
              </w:rPr>
              <w:t>Indicador cuantitativo para sustanciar la evaluación del subindicador 13(c), criterio de evaluación (c):</w:t>
            </w:r>
          </w:p>
          <w:p w14:paraId="1B0D9291" w14:textId="5DE5BE61" w:rsidR="006B6B2A" w:rsidRPr="007060C1" w:rsidRDefault="006B6B2A" w:rsidP="00E15569">
            <w:pPr>
              <w:pStyle w:val="ListParagraph"/>
              <w:numPr>
                <w:ilvl w:val="0"/>
                <w:numId w:val="12"/>
              </w:numPr>
              <w:rPr>
                <w:bCs/>
                <w:i/>
                <w:iCs/>
                <w:lang w:val="es-CO"/>
              </w:rPr>
            </w:pPr>
            <w:r w:rsidRPr="007060C1">
              <w:rPr>
                <w:bCs/>
                <w:i/>
                <w:iCs/>
                <w:lang w:val="es-CO"/>
              </w:rPr>
              <w:t>Resultado de las apelaciones (rechazada; decisión en favor de la entidad contratante; decisión en favor del demandante) (en porcentaje).</w:t>
            </w:r>
          </w:p>
          <w:p w14:paraId="55965B07" w14:textId="72BC8C74" w:rsidR="005F3B2E" w:rsidRPr="00131BB2" w:rsidRDefault="006B6B2A" w:rsidP="006B6B2A">
            <w:pPr>
              <w:rPr>
                <w:bCs/>
                <w:i/>
                <w:iCs/>
                <w:lang w:val="es-CO"/>
              </w:rPr>
            </w:pPr>
            <w:r w:rsidRPr="00131BB2">
              <w:rPr>
                <w:bCs/>
                <w:i/>
                <w:iCs/>
                <w:lang w:val="es-CO"/>
              </w:rPr>
              <w:t>Fuente: Órgano de apelaciones</w:t>
            </w:r>
            <w:r w:rsidR="005F3B2E" w:rsidRPr="00131BB2">
              <w:rPr>
                <w:bCs/>
                <w:i/>
                <w:iCs/>
                <w:lang w:val="es-CO"/>
              </w:rPr>
              <w:t>.</w:t>
            </w:r>
          </w:p>
          <w:p w14:paraId="18B68BAC" w14:textId="77777777" w:rsidR="00A11ECC" w:rsidRPr="00131BB2" w:rsidRDefault="00A11ECC" w:rsidP="00D26721">
            <w:pPr>
              <w:rPr>
                <w:b/>
                <w:lang w:val="es-CO"/>
              </w:rPr>
            </w:pPr>
          </w:p>
          <w:p w14:paraId="71FD1621" w14:textId="042EF696" w:rsidR="00A11ECC" w:rsidRPr="00131BB2" w:rsidRDefault="00A11ECC" w:rsidP="00D26721">
            <w:pPr>
              <w:rPr>
                <w:bCs/>
                <w:lang w:val="es-CO"/>
              </w:rPr>
            </w:pPr>
          </w:p>
        </w:tc>
      </w:tr>
      <w:tr w:rsidR="005F3B2E" w:rsidRPr="00131BB2" w14:paraId="2F14599F" w14:textId="77777777" w:rsidTr="007E6DFA">
        <w:trPr>
          <w:trHeight w:val="526"/>
        </w:trPr>
        <w:tc>
          <w:tcPr>
            <w:tcW w:w="5000" w:type="pct"/>
          </w:tcPr>
          <w:p w14:paraId="740997E0" w14:textId="068B5E5D" w:rsidR="005F3B2E" w:rsidRPr="00131BB2" w:rsidRDefault="000B6C6D" w:rsidP="004631DE">
            <w:pPr>
              <w:jc w:val="left"/>
              <w:rPr>
                <w:bCs/>
                <w:lang w:val="es-CO"/>
              </w:rPr>
            </w:pPr>
            <w:r w:rsidRPr="00131BB2">
              <w:rPr>
                <w:b/>
                <w:lang w:val="es-CO"/>
              </w:rPr>
              <w:t>Análisis de brechas</w:t>
            </w:r>
            <w:r w:rsidR="00F47E0B" w:rsidRPr="00131BB2">
              <w:rPr>
                <w:b/>
                <w:lang w:val="es-CO"/>
              </w:rPr>
              <w:br/>
            </w:r>
          </w:p>
        </w:tc>
      </w:tr>
      <w:tr w:rsidR="005F3B2E" w:rsidRPr="00131BB2" w14:paraId="3E9C39B7" w14:textId="77777777" w:rsidTr="007E6DFA">
        <w:trPr>
          <w:trHeight w:val="526"/>
        </w:trPr>
        <w:tc>
          <w:tcPr>
            <w:tcW w:w="5000" w:type="pct"/>
          </w:tcPr>
          <w:p w14:paraId="441D99A5" w14:textId="365F69E9" w:rsidR="005F3B2E" w:rsidRPr="00131BB2" w:rsidRDefault="000B6C6D" w:rsidP="004631DE">
            <w:pPr>
              <w:jc w:val="left"/>
              <w:rPr>
                <w:bCs/>
                <w:lang w:val="es-CO"/>
              </w:rPr>
            </w:pPr>
            <w:r w:rsidRPr="00131BB2">
              <w:rPr>
                <w:b/>
                <w:lang w:val="es-CO"/>
              </w:rPr>
              <w:t>Recomendaciones</w:t>
            </w:r>
            <w:r w:rsidR="00F47E0B" w:rsidRPr="00131BB2">
              <w:rPr>
                <w:b/>
                <w:lang w:val="es-CO"/>
              </w:rPr>
              <w:br/>
            </w:r>
          </w:p>
        </w:tc>
      </w:tr>
      <w:tr w:rsidR="005F3B2E" w:rsidRPr="00131BB2" w14:paraId="313FD51F" w14:textId="77777777" w:rsidTr="007E6DFA">
        <w:trPr>
          <w:trHeight w:val="526"/>
        </w:trPr>
        <w:tc>
          <w:tcPr>
            <w:tcW w:w="5000" w:type="pct"/>
            <w:shd w:val="clear" w:color="auto" w:fill="EFDEEB" w:themeFill="accent4" w:themeFillTint="33"/>
          </w:tcPr>
          <w:p w14:paraId="607BB3DF" w14:textId="5B15E18B" w:rsidR="005F3B2E" w:rsidRPr="00131BB2" w:rsidRDefault="000B6C6D" w:rsidP="00D26721">
            <w:pPr>
              <w:rPr>
                <w:b/>
                <w:lang w:val="es-CO"/>
              </w:rPr>
            </w:pPr>
            <w:r w:rsidRPr="00131BB2">
              <w:rPr>
                <w:b/>
                <w:lang w:val="es-CO"/>
              </w:rPr>
              <w:t xml:space="preserve">Criterio de evaluación </w:t>
            </w:r>
            <w:r w:rsidR="00264356" w:rsidRPr="00131BB2">
              <w:rPr>
                <w:b/>
                <w:lang w:val="es-CO"/>
              </w:rPr>
              <w:t>13(c)(</w:t>
            </w:r>
            <w:r w:rsidR="005F3B2E" w:rsidRPr="00131BB2">
              <w:rPr>
                <w:b/>
                <w:lang w:val="es-CO"/>
              </w:rPr>
              <w:t>d):</w:t>
            </w:r>
          </w:p>
          <w:p w14:paraId="61D486AF" w14:textId="497B799D" w:rsidR="005F3B2E" w:rsidRPr="00131BB2" w:rsidRDefault="006B6B2A" w:rsidP="00D26721">
            <w:pPr>
              <w:rPr>
                <w:b/>
                <w:lang w:val="es-CO"/>
              </w:rPr>
            </w:pPr>
            <w:r w:rsidRPr="00131BB2">
              <w:rPr>
                <w:lang w:val="es-CO"/>
              </w:rPr>
              <w:t>Se publican en el portal en línea centralizado del gobierno dentro de un periodo especificado y de acuerdo con lo que determine la ley</w:t>
            </w:r>
            <w:r w:rsidR="005F3B2E" w:rsidRPr="00131BB2">
              <w:rPr>
                <w:lang w:val="es-CO"/>
              </w:rPr>
              <w:t>.</w:t>
            </w:r>
            <w:r w:rsidRPr="00131BB2">
              <w:rPr>
                <w:lang w:val="es-CO"/>
              </w:rPr>
              <w:t xml:space="preserve"> </w:t>
            </w:r>
            <w:r w:rsidR="005F3B2E" w:rsidRPr="00131BB2">
              <w:rPr>
                <w:lang w:val="es-CO"/>
              </w:rPr>
              <w:t>*</w:t>
            </w:r>
          </w:p>
        </w:tc>
      </w:tr>
      <w:tr w:rsidR="00B651BD" w:rsidRPr="00131BB2" w14:paraId="56636412" w14:textId="77777777" w:rsidTr="00ED45EE">
        <w:trPr>
          <w:trHeight w:val="366"/>
        </w:trPr>
        <w:tc>
          <w:tcPr>
            <w:tcW w:w="5000" w:type="pct"/>
          </w:tcPr>
          <w:p w14:paraId="77C4DD1C" w14:textId="69D9E4A9" w:rsidR="00B651BD" w:rsidRPr="00131BB2" w:rsidRDefault="00B651BD" w:rsidP="00ED45EE">
            <w:pPr>
              <w:rPr>
                <w:lang w:val="es-CO"/>
              </w:rPr>
            </w:pPr>
            <w:r w:rsidRPr="00131BB2">
              <w:rPr>
                <w:b/>
                <w:lang w:val="es-CO"/>
              </w:rPr>
              <w:t>Conclusión</w:t>
            </w:r>
            <w:r w:rsidRPr="00131BB2">
              <w:rPr>
                <w:lang w:val="es-CO"/>
              </w:rPr>
              <w:t xml:space="preserve">: </w:t>
            </w:r>
            <w:sdt>
              <w:sdtPr>
                <w:rPr>
                  <w:lang w:val="es-CO"/>
                </w:rPr>
                <w:alias w:val="Conclusion"/>
                <w:tag w:val="Conclusion"/>
                <w:id w:val="-1268616136"/>
                <w:placeholder>
                  <w:docPart w:val="5D7C860672BA4B85850AAD11024454FB"/>
                </w:placeholder>
                <w:showingPlcHdr/>
                <w:dropDownList>
                  <w:listItem w:value="Choose an item."/>
                  <w:listItem w:displayText="Brecha de alto riesgo + bandera roja" w:value="Brecha de alto riesgo + bandera roja"/>
                  <w:listItem w:displayText="Brecha de alto riesgo" w:value="Brecha de alto riesgo"/>
                  <w:listItem w:displayText="Brecha de riesgo medio" w:value="Brecha de riesgo medio"/>
                  <w:listItem w:displayText="Brecha de bajo riesgo" w:value="Brecha de bajo riesgo"/>
                  <w:listItem w:displayText="Sin brecha" w:value="Sin brecha"/>
                </w:dropDownList>
              </w:sdtPr>
              <w:sdtEndPr/>
              <w:sdtContent>
                <w:r w:rsidR="00BF0FB0" w:rsidRPr="00131BB2">
                  <w:rPr>
                    <w:rStyle w:val="PlaceholderText"/>
                    <w:lang w:val="es-CO"/>
                  </w:rPr>
                  <w:t>Choose an item.</w:t>
                </w:r>
              </w:sdtContent>
            </w:sdt>
          </w:p>
        </w:tc>
      </w:tr>
      <w:tr w:rsidR="005F3B2E" w:rsidRPr="00131BB2" w14:paraId="19AABA7D" w14:textId="77777777" w:rsidTr="007E6DFA">
        <w:trPr>
          <w:trHeight w:val="526"/>
        </w:trPr>
        <w:tc>
          <w:tcPr>
            <w:tcW w:w="5000" w:type="pct"/>
          </w:tcPr>
          <w:p w14:paraId="4A4D7C6A" w14:textId="4347C8B6" w:rsidR="005F3B2E" w:rsidRPr="00131BB2" w:rsidRDefault="000B6C6D" w:rsidP="004631DE">
            <w:pPr>
              <w:jc w:val="left"/>
              <w:rPr>
                <w:bCs/>
                <w:lang w:val="es-CO"/>
              </w:rPr>
            </w:pPr>
            <w:r w:rsidRPr="00131BB2">
              <w:rPr>
                <w:b/>
                <w:lang w:val="es-CO"/>
              </w:rPr>
              <w:t>Análisis cualitativo</w:t>
            </w:r>
            <w:r w:rsidR="00F47E0B" w:rsidRPr="00131BB2">
              <w:rPr>
                <w:b/>
                <w:lang w:val="es-CO"/>
              </w:rPr>
              <w:br/>
            </w:r>
          </w:p>
        </w:tc>
      </w:tr>
      <w:tr w:rsidR="005F3B2E" w:rsidRPr="002954F6" w14:paraId="2B94649D" w14:textId="77777777" w:rsidTr="007E6DFA">
        <w:trPr>
          <w:trHeight w:val="526"/>
        </w:trPr>
        <w:tc>
          <w:tcPr>
            <w:tcW w:w="5000" w:type="pct"/>
            <w:shd w:val="clear" w:color="auto" w:fill="D9D9D9" w:themeFill="background1" w:themeFillShade="D9"/>
          </w:tcPr>
          <w:p w14:paraId="68BA6E6A" w14:textId="091E8093" w:rsidR="005F3B2E" w:rsidRPr="00131BB2" w:rsidRDefault="005B5A9B" w:rsidP="00D26721">
            <w:pPr>
              <w:rPr>
                <w:b/>
                <w:lang w:val="es-CO"/>
              </w:rPr>
            </w:pPr>
            <w:r w:rsidRPr="00131BB2">
              <w:rPr>
                <w:b/>
                <w:lang w:val="es-CO"/>
              </w:rPr>
              <w:t>Análisis cuantitativo</w:t>
            </w:r>
            <w:r w:rsidR="005F3B2E" w:rsidRPr="00131BB2">
              <w:rPr>
                <w:b/>
                <w:lang w:val="es-CO"/>
              </w:rPr>
              <w:t xml:space="preserve"> </w:t>
            </w:r>
          </w:p>
          <w:p w14:paraId="532AC47B" w14:textId="77777777" w:rsidR="005F3B2E" w:rsidRPr="00131BB2" w:rsidRDefault="005F3B2E" w:rsidP="00D26721">
            <w:pPr>
              <w:rPr>
                <w:b/>
                <w:lang w:val="es-CO"/>
              </w:rPr>
            </w:pPr>
          </w:p>
          <w:p w14:paraId="5E822B07" w14:textId="778C8E62" w:rsidR="006B6B2A" w:rsidRPr="00131BB2" w:rsidRDefault="008000E5" w:rsidP="006B6B2A">
            <w:pPr>
              <w:rPr>
                <w:bCs/>
                <w:i/>
                <w:iCs/>
                <w:lang w:val="es-CO"/>
              </w:rPr>
            </w:pPr>
            <w:r>
              <w:rPr>
                <w:bCs/>
                <w:i/>
                <w:iCs/>
                <w:lang w:val="es-CO"/>
              </w:rPr>
              <w:t>*</w:t>
            </w:r>
            <w:r w:rsidR="006B6B2A" w:rsidRPr="00131BB2">
              <w:rPr>
                <w:bCs/>
                <w:i/>
                <w:iCs/>
                <w:lang w:val="es-CO"/>
              </w:rPr>
              <w:t>Indicador cuantitativo para sustanciar la evaluación del subindicador 13(c), criterio de</w:t>
            </w:r>
          </w:p>
          <w:p w14:paraId="42B9848F" w14:textId="77777777" w:rsidR="006B6B2A" w:rsidRPr="00131BB2" w:rsidRDefault="006B6B2A" w:rsidP="006B6B2A">
            <w:pPr>
              <w:rPr>
                <w:bCs/>
                <w:i/>
                <w:iCs/>
                <w:lang w:val="es-CO"/>
              </w:rPr>
            </w:pPr>
            <w:r w:rsidRPr="00131BB2">
              <w:rPr>
                <w:bCs/>
                <w:i/>
                <w:iCs/>
                <w:lang w:val="es-CO"/>
              </w:rPr>
              <w:t>evaluación (d):</w:t>
            </w:r>
          </w:p>
          <w:p w14:paraId="621F33B2" w14:textId="5E728F29" w:rsidR="006B6B2A" w:rsidRPr="007060C1" w:rsidRDefault="006B6B2A" w:rsidP="00E15569">
            <w:pPr>
              <w:pStyle w:val="ListParagraph"/>
              <w:numPr>
                <w:ilvl w:val="0"/>
                <w:numId w:val="12"/>
              </w:numPr>
              <w:rPr>
                <w:bCs/>
                <w:i/>
                <w:iCs/>
                <w:lang w:val="es-CO"/>
              </w:rPr>
            </w:pPr>
            <w:r w:rsidRPr="007060C1">
              <w:rPr>
                <w:bCs/>
                <w:i/>
                <w:iCs/>
                <w:lang w:val="es-CO"/>
              </w:rPr>
              <w:t>Proporción de decisiones de apelaciones publicadas en una plataforma central en línea dentro de los plazos especificados por la ley (en porcentaje).</w:t>
            </w:r>
          </w:p>
          <w:p w14:paraId="0F6CE309" w14:textId="777FF448" w:rsidR="005F3B2E" w:rsidRPr="00131BB2" w:rsidRDefault="006B6B2A" w:rsidP="006B6B2A">
            <w:pPr>
              <w:rPr>
                <w:bCs/>
                <w:i/>
                <w:iCs/>
                <w:lang w:val="es-CO"/>
              </w:rPr>
            </w:pPr>
            <w:r w:rsidRPr="00131BB2">
              <w:rPr>
                <w:bCs/>
                <w:i/>
                <w:iCs/>
                <w:lang w:val="es-CO"/>
              </w:rPr>
              <w:t>Fuente: Portal en línea centralizado</w:t>
            </w:r>
            <w:r w:rsidR="005F3B2E" w:rsidRPr="00131BB2">
              <w:rPr>
                <w:bCs/>
                <w:i/>
                <w:iCs/>
                <w:lang w:val="es-CO"/>
              </w:rPr>
              <w:t>.</w:t>
            </w:r>
          </w:p>
          <w:p w14:paraId="6029FEB0" w14:textId="77777777" w:rsidR="00A11ECC" w:rsidRPr="00131BB2" w:rsidRDefault="00A11ECC" w:rsidP="00D26721">
            <w:pPr>
              <w:rPr>
                <w:b/>
                <w:lang w:val="es-CO"/>
              </w:rPr>
            </w:pPr>
          </w:p>
          <w:p w14:paraId="0F723628" w14:textId="5F4E76A2" w:rsidR="00A11ECC" w:rsidRPr="00131BB2" w:rsidRDefault="00A11ECC" w:rsidP="00D26721">
            <w:pPr>
              <w:rPr>
                <w:bCs/>
                <w:lang w:val="es-CO"/>
              </w:rPr>
            </w:pPr>
          </w:p>
        </w:tc>
      </w:tr>
      <w:tr w:rsidR="005F3B2E" w:rsidRPr="00131BB2" w14:paraId="634D5C0F" w14:textId="77777777" w:rsidTr="007E6DFA">
        <w:trPr>
          <w:trHeight w:val="526"/>
        </w:trPr>
        <w:tc>
          <w:tcPr>
            <w:tcW w:w="5000" w:type="pct"/>
          </w:tcPr>
          <w:p w14:paraId="225CF5C5" w14:textId="3528B9B6" w:rsidR="005F3B2E" w:rsidRPr="00131BB2" w:rsidRDefault="000B6C6D" w:rsidP="004631DE">
            <w:pPr>
              <w:jc w:val="left"/>
              <w:rPr>
                <w:bCs/>
                <w:lang w:val="es-CO"/>
              </w:rPr>
            </w:pPr>
            <w:r w:rsidRPr="00131BB2">
              <w:rPr>
                <w:b/>
                <w:lang w:val="es-CO"/>
              </w:rPr>
              <w:t>Análisis de brechas</w:t>
            </w:r>
            <w:r w:rsidR="00F47E0B" w:rsidRPr="00131BB2">
              <w:rPr>
                <w:b/>
                <w:lang w:val="es-CO"/>
              </w:rPr>
              <w:br/>
            </w:r>
          </w:p>
        </w:tc>
      </w:tr>
      <w:tr w:rsidR="005F3B2E" w:rsidRPr="00131BB2" w14:paraId="2715AD37" w14:textId="77777777" w:rsidTr="007E6DFA">
        <w:trPr>
          <w:trHeight w:val="526"/>
        </w:trPr>
        <w:tc>
          <w:tcPr>
            <w:tcW w:w="5000" w:type="pct"/>
          </w:tcPr>
          <w:p w14:paraId="27DB6746" w14:textId="790492FD" w:rsidR="005F3B2E" w:rsidRPr="00131BB2" w:rsidRDefault="000B6C6D" w:rsidP="004631DE">
            <w:pPr>
              <w:jc w:val="left"/>
              <w:rPr>
                <w:bCs/>
                <w:lang w:val="es-CO"/>
              </w:rPr>
            </w:pPr>
            <w:r w:rsidRPr="00131BB2">
              <w:rPr>
                <w:b/>
                <w:lang w:val="es-CO"/>
              </w:rPr>
              <w:t>Recomendaciones</w:t>
            </w:r>
            <w:r w:rsidR="00F47E0B" w:rsidRPr="00131BB2">
              <w:rPr>
                <w:b/>
                <w:lang w:val="es-CO"/>
              </w:rPr>
              <w:br/>
            </w:r>
          </w:p>
        </w:tc>
      </w:tr>
    </w:tbl>
    <w:p w14:paraId="2B1859AC" w14:textId="77777777" w:rsidR="005F3B2E" w:rsidRPr="00131BB2" w:rsidRDefault="005F3B2E" w:rsidP="005D3198">
      <w:pPr>
        <w:rPr>
          <w:lang w:val="es-CO"/>
        </w:rPr>
      </w:pPr>
    </w:p>
    <w:p w14:paraId="2ED1E876" w14:textId="3E5D8C89" w:rsidR="00736B35" w:rsidRPr="00131BB2" w:rsidRDefault="000B6C6D" w:rsidP="005D3198">
      <w:pPr>
        <w:pStyle w:val="Heading2"/>
        <w:rPr>
          <w:lang w:val="es-CO"/>
        </w:rPr>
      </w:pPr>
      <w:bookmarkStart w:id="20" w:name="_Toc191029211"/>
      <w:r w:rsidRPr="00131BB2">
        <w:rPr>
          <w:lang w:val="es-CO"/>
        </w:rPr>
        <w:t>Indicador</w:t>
      </w:r>
      <w:r w:rsidR="005F3B2E" w:rsidRPr="00131BB2">
        <w:rPr>
          <w:lang w:val="es-CO"/>
        </w:rPr>
        <w:t xml:space="preserve"> 14. </w:t>
      </w:r>
      <w:r w:rsidR="00514375" w:rsidRPr="00131BB2">
        <w:rPr>
          <w:lang w:val="es-CO"/>
        </w:rPr>
        <w:t>El país cuenta con medidas éticas y de lucha contra la corrupción</w:t>
      </w:r>
      <w:r w:rsidR="00EC4DFD">
        <w:rPr>
          <w:lang w:val="es-CO"/>
        </w:rPr>
        <w:t>.</w:t>
      </w:r>
      <w:bookmarkEnd w:id="20"/>
    </w:p>
    <w:tbl>
      <w:tblPr>
        <w:tblStyle w:val="GridTable1Light-Accent3"/>
        <w:tblW w:w="4799" w:type="pct"/>
        <w:tblInd w:w="421" w:type="dxa"/>
        <w:tblLook w:val="0000" w:firstRow="0" w:lastRow="0" w:firstColumn="0" w:lastColumn="0" w:noHBand="0" w:noVBand="0"/>
      </w:tblPr>
      <w:tblGrid>
        <w:gridCol w:w="10036"/>
      </w:tblGrid>
      <w:tr w:rsidR="00D26721" w:rsidRPr="00131BB2" w14:paraId="4D54EFAD" w14:textId="77777777" w:rsidTr="007E6DFA">
        <w:trPr>
          <w:trHeight w:val="527"/>
        </w:trPr>
        <w:tc>
          <w:tcPr>
            <w:tcW w:w="5000" w:type="pct"/>
            <w:shd w:val="clear" w:color="auto" w:fill="CF9DC5" w:themeFill="accent4" w:themeFillTint="99"/>
          </w:tcPr>
          <w:p w14:paraId="556DC99C" w14:textId="57FFF4F8" w:rsidR="00D26721" w:rsidRPr="00131BB2" w:rsidRDefault="000B6C6D" w:rsidP="00C72936">
            <w:pPr>
              <w:jc w:val="center"/>
              <w:rPr>
                <w:b/>
                <w:lang w:val="es-CO"/>
              </w:rPr>
            </w:pPr>
            <w:r w:rsidRPr="00131BB2">
              <w:rPr>
                <w:b/>
                <w:lang w:val="es-CO"/>
              </w:rPr>
              <w:t>Subindicador</w:t>
            </w:r>
            <w:r w:rsidR="00D26721" w:rsidRPr="00131BB2">
              <w:rPr>
                <w:b/>
                <w:lang w:val="es-CO"/>
              </w:rPr>
              <w:t xml:space="preserve"> 14(a) </w:t>
            </w:r>
          </w:p>
          <w:p w14:paraId="6EBB9EBA" w14:textId="77777777" w:rsidR="00514375" w:rsidRPr="00131BB2" w:rsidRDefault="00514375" w:rsidP="00C72936">
            <w:pPr>
              <w:tabs>
                <w:tab w:val="left" w:pos="8138"/>
              </w:tabs>
              <w:spacing w:line="0" w:lineRule="atLeast"/>
              <w:jc w:val="center"/>
              <w:rPr>
                <w:b/>
                <w:lang w:val="es-CO"/>
              </w:rPr>
            </w:pPr>
            <w:r w:rsidRPr="00131BB2">
              <w:rPr>
                <w:b/>
                <w:lang w:val="es-CO"/>
              </w:rPr>
              <w:t xml:space="preserve">Definición legal de las prácticas prohibidas, conflictos de intereses y responsabilidades inherentes, rendición de cuentas y sanciones </w:t>
            </w:r>
          </w:p>
          <w:p w14:paraId="739C46CC" w14:textId="41860D8B" w:rsidR="00D26721" w:rsidRPr="00131BB2" w:rsidRDefault="00514375" w:rsidP="00C72936">
            <w:pPr>
              <w:tabs>
                <w:tab w:val="left" w:pos="8138"/>
              </w:tabs>
              <w:spacing w:line="0" w:lineRule="atLeast"/>
              <w:jc w:val="center"/>
              <w:rPr>
                <w:lang w:val="es-CO"/>
              </w:rPr>
            </w:pPr>
            <w:r w:rsidRPr="00131BB2">
              <w:rPr>
                <w:lang w:val="es-CO"/>
              </w:rPr>
              <w:t>El marco jurídico/regulatorio contempla que haya</w:t>
            </w:r>
            <w:r w:rsidR="00B6131B" w:rsidRPr="00131BB2">
              <w:rPr>
                <w:lang w:val="es-CO"/>
              </w:rPr>
              <w:t>:</w:t>
            </w:r>
          </w:p>
        </w:tc>
      </w:tr>
      <w:tr w:rsidR="005F3B2E" w:rsidRPr="002954F6" w14:paraId="7C63E9A1" w14:textId="77777777" w:rsidTr="007E6DFA">
        <w:trPr>
          <w:trHeight w:val="299"/>
        </w:trPr>
        <w:tc>
          <w:tcPr>
            <w:tcW w:w="5000" w:type="pct"/>
            <w:shd w:val="clear" w:color="auto" w:fill="EFDEEB" w:themeFill="accent4" w:themeFillTint="33"/>
          </w:tcPr>
          <w:p w14:paraId="1EF8F016" w14:textId="49B5CA39" w:rsidR="005F3B2E" w:rsidRPr="00131BB2" w:rsidRDefault="000B6C6D" w:rsidP="00C72936">
            <w:pPr>
              <w:rPr>
                <w:b/>
                <w:lang w:val="es-CO"/>
              </w:rPr>
            </w:pPr>
            <w:r w:rsidRPr="00131BB2">
              <w:rPr>
                <w:b/>
                <w:lang w:val="es-CO"/>
              </w:rPr>
              <w:t xml:space="preserve">Criterio de evaluación </w:t>
            </w:r>
            <w:r w:rsidR="00264356" w:rsidRPr="00131BB2">
              <w:rPr>
                <w:b/>
                <w:lang w:val="es-CO"/>
              </w:rPr>
              <w:t>14(a)(</w:t>
            </w:r>
            <w:r w:rsidR="005F3B2E" w:rsidRPr="00131BB2">
              <w:rPr>
                <w:b/>
                <w:lang w:val="es-CO"/>
              </w:rPr>
              <w:t>a):</w:t>
            </w:r>
          </w:p>
          <w:p w14:paraId="4F1F3C94" w14:textId="38C3C501" w:rsidR="005F3B2E" w:rsidRPr="00131BB2" w:rsidRDefault="00514375" w:rsidP="00C72936">
            <w:pPr>
              <w:rPr>
                <w:lang w:val="es-CO"/>
              </w:rPr>
            </w:pPr>
            <w:r w:rsidRPr="00131BB2">
              <w:rPr>
                <w:lang w:val="es-CO"/>
              </w:rPr>
              <w:lastRenderedPageBreak/>
              <w:t>Una definición de fraude, corrupción y otras prácticas prohibidas en materia de contratación, en concordancia con las obligaciones que se derivan de los acuerdos anticorrupción internacionales legalmente vinculantes</w:t>
            </w:r>
            <w:r w:rsidR="005F3B2E" w:rsidRPr="00131BB2">
              <w:rPr>
                <w:lang w:val="es-CO"/>
              </w:rPr>
              <w:t>.</w:t>
            </w:r>
          </w:p>
        </w:tc>
      </w:tr>
      <w:tr w:rsidR="00B651BD" w:rsidRPr="00131BB2" w14:paraId="3730D07E" w14:textId="77777777" w:rsidTr="00ED45EE">
        <w:trPr>
          <w:trHeight w:val="366"/>
        </w:trPr>
        <w:tc>
          <w:tcPr>
            <w:tcW w:w="5000" w:type="pct"/>
          </w:tcPr>
          <w:p w14:paraId="3E2F49D9" w14:textId="323D7C4D" w:rsidR="00B651BD" w:rsidRPr="00131BB2" w:rsidRDefault="00B651BD" w:rsidP="00ED45EE">
            <w:pPr>
              <w:rPr>
                <w:lang w:val="es-CO"/>
              </w:rPr>
            </w:pPr>
            <w:r w:rsidRPr="00131BB2">
              <w:rPr>
                <w:b/>
                <w:lang w:val="es-CO"/>
              </w:rPr>
              <w:lastRenderedPageBreak/>
              <w:t>Conclusión</w:t>
            </w:r>
            <w:r w:rsidRPr="00131BB2">
              <w:rPr>
                <w:lang w:val="es-CO"/>
              </w:rPr>
              <w:t xml:space="preserve">: </w:t>
            </w:r>
            <w:sdt>
              <w:sdtPr>
                <w:rPr>
                  <w:lang w:val="es-CO"/>
                </w:rPr>
                <w:alias w:val="Conclusion"/>
                <w:tag w:val="Conclusion"/>
                <w:id w:val="1150099045"/>
                <w:placeholder>
                  <w:docPart w:val="04890ABCB98D478FA50FC75CACD02B4C"/>
                </w:placeholder>
                <w:showingPlcHdr/>
                <w:dropDownList>
                  <w:listItem w:value="Choose an item."/>
                  <w:listItem w:displayText="Brecha de alto riesgo + bandera roja" w:value="Brecha de alto riesgo + bandera roja"/>
                  <w:listItem w:displayText="Brecha de alto riesgo" w:value="Brecha de alto riesgo"/>
                  <w:listItem w:displayText="Brecha de riesgo medio" w:value="Brecha de riesgo medio"/>
                  <w:listItem w:displayText="Brecha de bajo riesgo" w:value="Brecha de bajo riesgo"/>
                  <w:listItem w:displayText="Sin brecha" w:value="Sin brecha"/>
                </w:dropDownList>
              </w:sdtPr>
              <w:sdtEndPr/>
              <w:sdtContent>
                <w:r w:rsidR="00BF0FB0" w:rsidRPr="00131BB2">
                  <w:rPr>
                    <w:rStyle w:val="PlaceholderText"/>
                    <w:lang w:val="es-CO"/>
                  </w:rPr>
                  <w:t>Choose an item.</w:t>
                </w:r>
              </w:sdtContent>
            </w:sdt>
          </w:p>
        </w:tc>
      </w:tr>
      <w:tr w:rsidR="005F3B2E" w:rsidRPr="00131BB2" w14:paraId="2DD68322" w14:textId="77777777" w:rsidTr="007E6DFA">
        <w:trPr>
          <w:trHeight w:val="770"/>
        </w:trPr>
        <w:tc>
          <w:tcPr>
            <w:tcW w:w="5000" w:type="pct"/>
          </w:tcPr>
          <w:p w14:paraId="33F08978" w14:textId="514DF474" w:rsidR="005F3B2E" w:rsidRPr="00131BB2" w:rsidRDefault="000B6C6D" w:rsidP="004631DE">
            <w:pPr>
              <w:jc w:val="left"/>
              <w:rPr>
                <w:bCs/>
                <w:lang w:val="es-CO"/>
              </w:rPr>
            </w:pPr>
            <w:r w:rsidRPr="00131BB2">
              <w:rPr>
                <w:b/>
                <w:lang w:val="es-CO"/>
              </w:rPr>
              <w:t>Análisis cualitativo</w:t>
            </w:r>
            <w:r w:rsidR="00F47E0B" w:rsidRPr="00131BB2">
              <w:rPr>
                <w:b/>
                <w:lang w:val="es-CO"/>
              </w:rPr>
              <w:br/>
            </w:r>
          </w:p>
        </w:tc>
      </w:tr>
      <w:tr w:rsidR="005F3B2E" w:rsidRPr="00131BB2" w14:paraId="2CB7DD0D" w14:textId="77777777" w:rsidTr="007E6DFA">
        <w:trPr>
          <w:trHeight w:val="856"/>
        </w:trPr>
        <w:tc>
          <w:tcPr>
            <w:tcW w:w="5000" w:type="pct"/>
          </w:tcPr>
          <w:p w14:paraId="18A929DE" w14:textId="59DA9032" w:rsidR="005F3B2E" w:rsidRPr="00131BB2" w:rsidRDefault="000B6C6D" w:rsidP="004631DE">
            <w:pPr>
              <w:jc w:val="left"/>
              <w:rPr>
                <w:bCs/>
                <w:lang w:val="es-CO"/>
              </w:rPr>
            </w:pPr>
            <w:r w:rsidRPr="00131BB2">
              <w:rPr>
                <w:b/>
                <w:lang w:val="es-CO"/>
              </w:rPr>
              <w:t>Análisis de brechas</w:t>
            </w:r>
            <w:r w:rsidR="00F47E0B" w:rsidRPr="00131BB2">
              <w:rPr>
                <w:b/>
                <w:lang w:val="es-CO"/>
              </w:rPr>
              <w:br/>
            </w:r>
          </w:p>
        </w:tc>
      </w:tr>
      <w:tr w:rsidR="005F3B2E" w:rsidRPr="00131BB2" w14:paraId="18993D06" w14:textId="77777777" w:rsidTr="007E6DFA">
        <w:trPr>
          <w:trHeight w:val="526"/>
        </w:trPr>
        <w:tc>
          <w:tcPr>
            <w:tcW w:w="5000" w:type="pct"/>
          </w:tcPr>
          <w:p w14:paraId="5D0B611B" w14:textId="26A96985" w:rsidR="005F3B2E" w:rsidRPr="00131BB2" w:rsidRDefault="000B6C6D" w:rsidP="004631DE">
            <w:pPr>
              <w:jc w:val="left"/>
              <w:rPr>
                <w:bCs/>
                <w:lang w:val="es-CO"/>
              </w:rPr>
            </w:pPr>
            <w:r w:rsidRPr="00131BB2">
              <w:rPr>
                <w:b/>
                <w:lang w:val="es-CO"/>
              </w:rPr>
              <w:t>Recomendaciones</w:t>
            </w:r>
            <w:r w:rsidR="00F47E0B" w:rsidRPr="00131BB2">
              <w:rPr>
                <w:b/>
                <w:lang w:val="es-CO"/>
              </w:rPr>
              <w:br/>
            </w:r>
          </w:p>
        </w:tc>
      </w:tr>
      <w:tr w:rsidR="005F3B2E" w:rsidRPr="002954F6" w14:paraId="2732841C" w14:textId="77777777" w:rsidTr="007E6DFA">
        <w:trPr>
          <w:trHeight w:val="526"/>
        </w:trPr>
        <w:tc>
          <w:tcPr>
            <w:tcW w:w="5000" w:type="pct"/>
            <w:shd w:val="clear" w:color="auto" w:fill="EFDEEB" w:themeFill="accent4" w:themeFillTint="33"/>
          </w:tcPr>
          <w:p w14:paraId="6D50E8B9" w14:textId="484A8CC3" w:rsidR="005F3B2E" w:rsidRPr="00131BB2" w:rsidRDefault="000B6C6D" w:rsidP="00C72936">
            <w:pPr>
              <w:rPr>
                <w:b/>
                <w:lang w:val="es-CO"/>
              </w:rPr>
            </w:pPr>
            <w:r w:rsidRPr="00131BB2">
              <w:rPr>
                <w:b/>
                <w:lang w:val="es-CO"/>
              </w:rPr>
              <w:t xml:space="preserve">Criterio de evaluación </w:t>
            </w:r>
            <w:r w:rsidR="00264356" w:rsidRPr="00131BB2">
              <w:rPr>
                <w:b/>
                <w:lang w:val="es-CO"/>
              </w:rPr>
              <w:t>14(a)(</w:t>
            </w:r>
            <w:r w:rsidR="005F3B2E" w:rsidRPr="00131BB2">
              <w:rPr>
                <w:b/>
                <w:lang w:val="es-CO"/>
              </w:rPr>
              <w:t>b):</w:t>
            </w:r>
          </w:p>
          <w:p w14:paraId="53FCE037" w14:textId="4552366A" w:rsidR="005F3B2E" w:rsidRPr="00131BB2" w:rsidRDefault="00514375" w:rsidP="00C72936">
            <w:pPr>
              <w:rPr>
                <w:lang w:val="es-CO"/>
              </w:rPr>
            </w:pPr>
            <w:r w:rsidRPr="00131BB2">
              <w:rPr>
                <w:lang w:val="es-CO"/>
              </w:rPr>
              <w:t>Una definición de las responsabilidades individuales, rendición de cuentas y sanciones para los empleados del gobierno y las firmas privadas o los individuos que se hallen culpables de fraude, corrupción o de otras prácticas prohibidas en materia de contratación, sin prejuicio de otras disposiciones establecidas en la ley penal</w:t>
            </w:r>
            <w:r w:rsidR="005F3B2E" w:rsidRPr="00131BB2">
              <w:rPr>
                <w:lang w:val="es-CO"/>
              </w:rPr>
              <w:t>.</w:t>
            </w:r>
          </w:p>
        </w:tc>
      </w:tr>
      <w:tr w:rsidR="00B651BD" w:rsidRPr="00131BB2" w14:paraId="2C030CBD" w14:textId="77777777" w:rsidTr="00ED45EE">
        <w:trPr>
          <w:trHeight w:val="366"/>
        </w:trPr>
        <w:tc>
          <w:tcPr>
            <w:tcW w:w="5000" w:type="pct"/>
          </w:tcPr>
          <w:p w14:paraId="0313DC9C" w14:textId="4B1BBAC9" w:rsidR="00B651BD" w:rsidRPr="00131BB2" w:rsidRDefault="00B651BD" w:rsidP="00ED45EE">
            <w:pPr>
              <w:rPr>
                <w:lang w:val="es-CO"/>
              </w:rPr>
            </w:pPr>
            <w:r w:rsidRPr="00131BB2">
              <w:rPr>
                <w:b/>
                <w:lang w:val="es-CO"/>
              </w:rPr>
              <w:t>Conclusión</w:t>
            </w:r>
            <w:r w:rsidRPr="00131BB2">
              <w:rPr>
                <w:lang w:val="es-CO"/>
              </w:rPr>
              <w:t xml:space="preserve">: </w:t>
            </w:r>
            <w:sdt>
              <w:sdtPr>
                <w:rPr>
                  <w:lang w:val="es-CO"/>
                </w:rPr>
                <w:alias w:val="Conclusion"/>
                <w:tag w:val="Conclusion"/>
                <w:id w:val="-594018657"/>
                <w:placeholder>
                  <w:docPart w:val="22C3007075E34F3E84039D492B0ECAE1"/>
                </w:placeholder>
                <w:showingPlcHdr/>
                <w:dropDownList>
                  <w:listItem w:value="Choose an item."/>
                  <w:listItem w:displayText="Brecha de alto riesgo + bandera roja" w:value="Brecha de alto riesgo + bandera roja"/>
                  <w:listItem w:displayText="Brecha de alto riesgo" w:value="Brecha de alto riesgo"/>
                  <w:listItem w:displayText="Brecha de riesgo medio" w:value="Brecha de riesgo medio"/>
                  <w:listItem w:displayText="Brecha de bajo riesgo" w:value="Brecha de bajo riesgo"/>
                  <w:listItem w:displayText="Sin brecha" w:value="Sin brecha"/>
                </w:dropDownList>
              </w:sdtPr>
              <w:sdtEndPr/>
              <w:sdtContent>
                <w:r w:rsidR="00BF0FB0" w:rsidRPr="00131BB2">
                  <w:rPr>
                    <w:rStyle w:val="PlaceholderText"/>
                    <w:lang w:val="es-CO"/>
                  </w:rPr>
                  <w:t>Choose an item.</w:t>
                </w:r>
              </w:sdtContent>
            </w:sdt>
          </w:p>
        </w:tc>
      </w:tr>
      <w:tr w:rsidR="005F3B2E" w:rsidRPr="00131BB2" w14:paraId="073C8430" w14:textId="77777777" w:rsidTr="007E6DFA">
        <w:trPr>
          <w:trHeight w:val="526"/>
        </w:trPr>
        <w:tc>
          <w:tcPr>
            <w:tcW w:w="5000" w:type="pct"/>
          </w:tcPr>
          <w:p w14:paraId="5B668656" w14:textId="7FFEC9DD" w:rsidR="005F3B2E" w:rsidRPr="00131BB2" w:rsidRDefault="000B6C6D" w:rsidP="004631DE">
            <w:pPr>
              <w:jc w:val="left"/>
              <w:rPr>
                <w:bCs/>
                <w:lang w:val="es-CO"/>
              </w:rPr>
            </w:pPr>
            <w:r w:rsidRPr="00131BB2">
              <w:rPr>
                <w:b/>
                <w:lang w:val="es-CO"/>
              </w:rPr>
              <w:t>Análisis cualitativo</w:t>
            </w:r>
            <w:r w:rsidR="00F47E0B" w:rsidRPr="00131BB2">
              <w:rPr>
                <w:b/>
                <w:lang w:val="es-CO"/>
              </w:rPr>
              <w:br/>
            </w:r>
          </w:p>
        </w:tc>
      </w:tr>
      <w:tr w:rsidR="005F3B2E" w:rsidRPr="00131BB2" w14:paraId="65CB010A" w14:textId="77777777" w:rsidTr="007E6DFA">
        <w:trPr>
          <w:trHeight w:val="526"/>
        </w:trPr>
        <w:tc>
          <w:tcPr>
            <w:tcW w:w="5000" w:type="pct"/>
          </w:tcPr>
          <w:p w14:paraId="4A06111A" w14:textId="56D1FCB8" w:rsidR="005F3B2E" w:rsidRPr="00131BB2" w:rsidRDefault="000B6C6D" w:rsidP="004631DE">
            <w:pPr>
              <w:jc w:val="left"/>
              <w:rPr>
                <w:bCs/>
                <w:lang w:val="es-CO"/>
              </w:rPr>
            </w:pPr>
            <w:r w:rsidRPr="00131BB2">
              <w:rPr>
                <w:b/>
                <w:lang w:val="es-CO"/>
              </w:rPr>
              <w:t>Análisis de brechas</w:t>
            </w:r>
            <w:r w:rsidR="00F47E0B" w:rsidRPr="00131BB2">
              <w:rPr>
                <w:b/>
                <w:lang w:val="es-CO"/>
              </w:rPr>
              <w:br/>
            </w:r>
          </w:p>
        </w:tc>
      </w:tr>
      <w:tr w:rsidR="005F3B2E" w:rsidRPr="00131BB2" w14:paraId="197AA932" w14:textId="77777777" w:rsidTr="007E6DFA">
        <w:trPr>
          <w:trHeight w:val="526"/>
        </w:trPr>
        <w:tc>
          <w:tcPr>
            <w:tcW w:w="5000" w:type="pct"/>
          </w:tcPr>
          <w:p w14:paraId="1C418AE8" w14:textId="45829B22" w:rsidR="005F3B2E" w:rsidRPr="00131BB2" w:rsidRDefault="000B6C6D" w:rsidP="004631DE">
            <w:pPr>
              <w:jc w:val="left"/>
              <w:rPr>
                <w:bCs/>
                <w:lang w:val="es-CO"/>
              </w:rPr>
            </w:pPr>
            <w:r w:rsidRPr="00131BB2">
              <w:rPr>
                <w:b/>
                <w:lang w:val="es-CO"/>
              </w:rPr>
              <w:t>Recomendaciones</w:t>
            </w:r>
            <w:r w:rsidR="00F47E0B" w:rsidRPr="00131BB2">
              <w:rPr>
                <w:b/>
                <w:lang w:val="es-CO"/>
              </w:rPr>
              <w:br/>
            </w:r>
          </w:p>
        </w:tc>
      </w:tr>
      <w:tr w:rsidR="005F3B2E" w:rsidRPr="00131BB2" w14:paraId="5FF63218" w14:textId="77777777" w:rsidTr="007E6DFA">
        <w:trPr>
          <w:trHeight w:val="526"/>
        </w:trPr>
        <w:tc>
          <w:tcPr>
            <w:tcW w:w="5000" w:type="pct"/>
            <w:shd w:val="clear" w:color="auto" w:fill="EFDEEB" w:themeFill="accent4" w:themeFillTint="33"/>
          </w:tcPr>
          <w:p w14:paraId="1902B5AC" w14:textId="5E63D5A3" w:rsidR="005F3B2E" w:rsidRPr="00131BB2" w:rsidRDefault="000B6C6D" w:rsidP="00C72936">
            <w:pPr>
              <w:rPr>
                <w:b/>
                <w:lang w:val="es-CO"/>
              </w:rPr>
            </w:pPr>
            <w:r w:rsidRPr="00131BB2">
              <w:rPr>
                <w:b/>
                <w:lang w:val="es-CO"/>
              </w:rPr>
              <w:t xml:space="preserve">Criterio de evaluación </w:t>
            </w:r>
            <w:r w:rsidR="00264356" w:rsidRPr="00131BB2">
              <w:rPr>
                <w:b/>
                <w:lang w:val="es-CO"/>
              </w:rPr>
              <w:t>14(a)(</w:t>
            </w:r>
            <w:r w:rsidR="005F3B2E" w:rsidRPr="00131BB2">
              <w:rPr>
                <w:b/>
                <w:lang w:val="es-CO"/>
              </w:rPr>
              <w:t>c):</w:t>
            </w:r>
          </w:p>
          <w:p w14:paraId="713ADEA1" w14:textId="77777777" w:rsidR="00400035" w:rsidRPr="004B200E" w:rsidRDefault="00514375" w:rsidP="00400035">
            <w:pPr>
              <w:jc w:val="left"/>
              <w:rPr>
                <w:rFonts w:ascii="Segoe UI" w:eastAsia="Times New Roman" w:hAnsi="Segoe UI" w:cs="Segoe UI"/>
                <w:i/>
                <w:color w:val="auto"/>
                <w:sz w:val="21"/>
                <w:szCs w:val="21"/>
                <w:lang w:val="es-CO" w:eastAsia="en-US"/>
              </w:rPr>
            </w:pPr>
            <w:r w:rsidRPr="00131BB2">
              <w:rPr>
                <w:lang w:val="es-CO"/>
              </w:rPr>
              <w:t xml:space="preserve">Definiciones y disposiciones relacionadas con conflictos de intereses, incluyendo un período de </w:t>
            </w:r>
            <w:r w:rsidR="00400035" w:rsidRPr="004B200E">
              <w:rPr>
                <w:rFonts w:ascii="Segoe UI" w:eastAsia="Times New Roman" w:hAnsi="Segoe UI" w:cs="Segoe UI"/>
                <w:color w:val="auto"/>
                <w:sz w:val="21"/>
                <w:szCs w:val="21"/>
                <w:lang w:val="es-CO" w:eastAsia="en-US"/>
              </w:rPr>
              <w:t>enfriamiento</w:t>
            </w:r>
          </w:p>
          <w:p w14:paraId="18005629" w14:textId="6C7E223D" w:rsidR="005F3B2E" w:rsidRPr="00131BB2" w:rsidRDefault="00514375" w:rsidP="00C72936">
            <w:pPr>
              <w:rPr>
                <w:b/>
                <w:lang w:val="es-CO"/>
              </w:rPr>
            </w:pPr>
            <w:r w:rsidRPr="00131BB2">
              <w:rPr>
                <w:lang w:val="es-CO"/>
              </w:rPr>
              <w:t xml:space="preserve">para </w:t>
            </w:r>
            <w:r w:rsidR="00EC4DFD">
              <w:rPr>
                <w:lang w:val="es-CO"/>
              </w:rPr>
              <w:t>ex</w:t>
            </w:r>
            <w:r w:rsidRPr="00131BB2">
              <w:rPr>
                <w:lang w:val="es-CO"/>
              </w:rPr>
              <w:t>funcionarios públicos</w:t>
            </w:r>
            <w:r w:rsidR="005F3B2E" w:rsidRPr="00131BB2">
              <w:rPr>
                <w:lang w:val="es-CO"/>
              </w:rPr>
              <w:t>.</w:t>
            </w:r>
          </w:p>
        </w:tc>
      </w:tr>
      <w:tr w:rsidR="00B651BD" w:rsidRPr="00131BB2" w14:paraId="0A67EB9E" w14:textId="77777777" w:rsidTr="00ED45EE">
        <w:trPr>
          <w:trHeight w:val="366"/>
        </w:trPr>
        <w:tc>
          <w:tcPr>
            <w:tcW w:w="5000" w:type="pct"/>
          </w:tcPr>
          <w:p w14:paraId="433CB13B" w14:textId="68449E3C" w:rsidR="00B651BD" w:rsidRPr="00131BB2" w:rsidRDefault="00B651BD" w:rsidP="00ED45EE">
            <w:pPr>
              <w:rPr>
                <w:lang w:val="es-CO"/>
              </w:rPr>
            </w:pPr>
            <w:r w:rsidRPr="00131BB2">
              <w:rPr>
                <w:b/>
                <w:lang w:val="es-CO"/>
              </w:rPr>
              <w:t>Conclusión</w:t>
            </w:r>
            <w:r w:rsidRPr="00131BB2">
              <w:rPr>
                <w:lang w:val="es-CO"/>
              </w:rPr>
              <w:t xml:space="preserve">: </w:t>
            </w:r>
            <w:sdt>
              <w:sdtPr>
                <w:rPr>
                  <w:lang w:val="es-CO"/>
                </w:rPr>
                <w:alias w:val="Conclusion"/>
                <w:tag w:val="Conclusion"/>
                <w:id w:val="323558169"/>
                <w:placeholder>
                  <w:docPart w:val="DD9844056BE34D71BDD593C4BE662475"/>
                </w:placeholder>
                <w:showingPlcHdr/>
                <w:dropDownList>
                  <w:listItem w:value="Choose an item."/>
                  <w:listItem w:displayText="Brecha de alto riesgo + bandera roja" w:value="Brecha de alto riesgo + bandera roja"/>
                  <w:listItem w:displayText="Brecha de alto riesgo" w:value="Brecha de alto riesgo"/>
                  <w:listItem w:displayText="Brecha de riesgo medio" w:value="Brecha de riesgo medio"/>
                  <w:listItem w:displayText="Brecha de bajo riesgo" w:value="Brecha de bajo riesgo"/>
                  <w:listItem w:displayText="Sin brecha" w:value="Sin brecha"/>
                </w:dropDownList>
              </w:sdtPr>
              <w:sdtEndPr/>
              <w:sdtContent>
                <w:r w:rsidR="00BF0FB0" w:rsidRPr="00131BB2">
                  <w:rPr>
                    <w:rStyle w:val="PlaceholderText"/>
                    <w:lang w:val="es-CO"/>
                  </w:rPr>
                  <w:t>Choose an item.</w:t>
                </w:r>
              </w:sdtContent>
            </w:sdt>
          </w:p>
        </w:tc>
      </w:tr>
      <w:tr w:rsidR="005F3B2E" w:rsidRPr="00131BB2" w14:paraId="34867D30" w14:textId="77777777" w:rsidTr="007E6DFA">
        <w:trPr>
          <w:trHeight w:val="526"/>
        </w:trPr>
        <w:tc>
          <w:tcPr>
            <w:tcW w:w="5000" w:type="pct"/>
          </w:tcPr>
          <w:p w14:paraId="4A22CFB0" w14:textId="0CAC6022" w:rsidR="005F3B2E" w:rsidRPr="00131BB2" w:rsidRDefault="000B6C6D" w:rsidP="004631DE">
            <w:pPr>
              <w:jc w:val="left"/>
              <w:rPr>
                <w:bCs/>
                <w:lang w:val="es-CO"/>
              </w:rPr>
            </w:pPr>
            <w:r w:rsidRPr="00131BB2">
              <w:rPr>
                <w:b/>
                <w:lang w:val="es-CO"/>
              </w:rPr>
              <w:t>Análisis cualitativo</w:t>
            </w:r>
            <w:r w:rsidR="00F47E0B" w:rsidRPr="00131BB2">
              <w:rPr>
                <w:b/>
                <w:lang w:val="es-CO"/>
              </w:rPr>
              <w:br/>
            </w:r>
          </w:p>
        </w:tc>
      </w:tr>
      <w:tr w:rsidR="005F3B2E" w:rsidRPr="00131BB2" w14:paraId="3A1DD5A7" w14:textId="77777777" w:rsidTr="007E6DFA">
        <w:trPr>
          <w:trHeight w:val="526"/>
        </w:trPr>
        <w:tc>
          <w:tcPr>
            <w:tcW w:w="5000" w:type="pct"/>
          </w:tcPr>
          <w:p w14:paraId="0E50501B" w14:textId="28B489A5" w:rsidR="005F3B2E" w:rsidRPr="00131BB2" w:rsidRDefault="000B6C6D" w:rsidP="004631DE">
            <w:pPr>
              <w:jc w:val="left"/>
              <w:rPr>
                <w:bCs/>
                <w:lang w:val="es-CO"/>
              </w:rPr>
            </w:pPr>
            <w:r w:rsidRPr="00131BB2">
              <w:rPr>
                <w:b/>
                <w:lang w:val="es-CO"/>
              </w:rPr>
              <w:t>Análisis de brechas</w:t>
            </w:r>
            <w:r w:rsidR="00F47E0B" w:rsidRPr="00131BB2">
              <w:rPr>
                <w:b/>
                <w:lang w:val="es-CO"/>
              </w:rPr>
              <w:br/>
            </w:r>
          </w:p>
        </w:tc>
      </w:tr>
      <w:tr w:rsidR="005F3B2E" w:rsidRPr="00131BB2" w14:paraId="2034F143" w14:textId="77777777" w:rsidTr="007E6DFA">
        <w:trPr>
          <w:trHeight w:val="526"/>
        </w:trPr>
        <w:tc>
          <w:tcPr>
            <w:tcW w:w="5000" w:type="pct"/>
          </w:tcPr>
          <w:p w14:paraId="2B1D5AE6" w14:textId="4F6E089C" w:rsidR="005F3B2E" w:rsidRPr="00131BB2" w:rsidRDefault="000B6C6D" w:rsidP="004631DE">
            <w:pPr>
              <w:jc w:val="left"/>
              <w:rPr>
                <w:bCs/>
                <w:lang w:val="es-CO"/>
              </w:rPr>
            </w:pPr>
            <w:r w:rsidRPr="00131BB2">
              <w:rPr>
                <w:b/>
                <w:lang w:val="es-CO"/>
              </w:rPr>
              <w:t>Recomendaciones</w:t>
            </w:r>
            <w:r w:rsidR="00F47E0B" w:rsidRPr="00131BB2">
              <w:rPr>
                <w:b/>
                <w:lang w:val="es-CO"/>
              </w:rPr>
              <w:br/>
            </w:r>
          </w:p>
        </w:tc>
      </w:tr>
      <w:tr w:rsidR="00D26721" w:rsidRPr="002954F6" w14:paraId="5FBC38A7" w14:textId="77777777" w:rsidTr="007E6DFA">
        <w:trPr>
          <w:trHeight w:val="527"/>
        </w:trPr>
        <w:tc>
          <w:tcPr>
            <w:tcW w:w="5000" w:type="pct"/>
            <w:shd w:val="clear" w:color="auto" w:fill="CF9DC5" w:themeFill="accent4" w:themeFillTint="99"/>
          </w:tcPr>
          <w:p w14:paraId="371E7037" w14:textId="5A6CDC18" w:rsidR="00D26721" w:rsidRPr="00131BB2" w:rsidRDefault="000B6C6D" w:rsidP="00C72936">
            <w:pPr>
              <w:jc w:val="center"/>
              <w:rPr>
                <w:b/>
                <w:lang w:val="es-CO"/>
              </w:rPr>
            </w:pPr>
            <w:r w:rsidRPr="00131BB2">
              <w:rPr>
                <w:b/>
                <w:lang w:val="es-CO"/>
              </w:rPr>
              <w:t>Subindicador</w:t>
            </w:r>
            <w:r w:rsidR="00B6131B" w:rsidRPr="00131BB2">
              <w:rPr>
                <w:b/>
                <w:lang w:val="es-CO"/>
              </w:rPr>
              <w:t xml:space="preserve"> 14</w:t>
            </w:r>
            <w:r w:rsidR="00D26721" w:rsidRPr="00131BB2">
              <w:rPr>
                <w:b/>
                <w:lang w:val="es-CO"/>
              </w:rPr>
              <w:t xml:space="preserve">(b) </w:t>
            </w:r>
          </w:p>
          <w:p w14:paraId="25C3B324" w14:textId="50DE96D7" w:rsidR="00D26721" w:rsidRPr="00131BB2" w:rsidRDefault="00514375" w:rsidP="00C72936">
            <w:pPr>
              <w:tabs>
                <w:tab w:val="left" w:pos="8138"/>
              </w:tabs>
              <w:spacing w:line="0" w:lineRule="atLeast"/>
              <w:jc w:val="center"/>
              <w:rPr>
                <w:b/>
                <w:lang w:val="es-CO"/>
              </w:rPr>
            </w:pPr>
            <w:r w:rsidRPr="00131BB2">
              <w:rPr>
                <w:b/>
                <w:lang w:val="es-CO"/>
              </w:rPr>
              <w:t>Disposiciones sobre prácticas prohibidas en los documentos de contratación</w:t>
            </w:r>
          </w:p>
        </w:tc>
      </w:tr>
      <w:tr w:rsidR="005F3B2E" w:rsidRPr="002954F6" w14:paraId="4E74AB46" w14:textId="77777777" w:rsidTr="007E6DFA">
        <w:trPr>
          <w:trHeight w:val="299"/>
        </w:trPr>
        <w:tc>
          <w:tcPr>
            <w:tcW w:w="5000" w:type="pct"/>
            <w:shd w:val="clear" w:color="auto" w:fill="EFDEEB" w:themeFill="accent4" w:themeFillTint="33"/>
          </w:tcPr>
          <w:p w14:paraId="21567640" w14:textId="304465CA" w:rsidR="005F3B2E" w:rsidRPr="00131BB2" w:rsidRDefault="000B6C6D" w:rsidP="00C72936">
            <w:pPr>
              <w:rPr>
                <w:b/>
                <w:lang w:val="es-CO"/>
              </w:rPr>
            </w:pPr>
            <w:r w:rsidRPr="00131BB2">
              <w:rPr>
                <w:b/>
                <w:lang w:val="es-CO"/>
              </w:rPr>
              <w:t xml:space="preserve">Criterio de evaluación </w:t>
            </w:r>
            <w:r w:rsidR="00264356" w:rsidRPr="00131BB2">
              <w:rPr>
                <w:b/>
                <w:lang w:val="es-CO"/>
              </w:rPr>
              <w:t>14(b)(</w:t>
            </w:r>
            <w:r w:rsidR="005F3B2E" w:rsidRPr="00131BB2">
              <w:rPr>
                <w:b/>
                <w:lang w:val="es-CO"/>
              </w:rPr>
              <w:t>a):</w:t>
            </w:r>
          </w:p>
          <w:p w14:paraId="0D0330D2" w14:textId="6AED4F18" w:rsidR="005F3B2E" w:rsidRPr="00C70EE2" w:rsidRDefault="00966F2A" w:rsidP="00C70EE2">
            <w:pPr>
              <w:autoSpaceDE w:val="0"/>
              <w:autoSpaceDN w:val="0"/>
              <w:adjustRightInd w:val="0"/>
              <w:jc w:val="left"/>
              <w:rPr>
                <w:rFonts w:asciiTheme="majorHAnsi" w:hAnsiTheme="majorHAnsi" w:cstheme="majorHAnsi"/>
                <w:color w:val="3D3C3B"/>
                <w:lang w:val="fr-FR"/>
              </w:rPr>
            </w:pPr>
            <w:r w:rsidRPr="00C70EE2">
              <w:rPr>
                <w:rFonts w:asciiTheme="majorHAnsi" w:hAnsiTheme="majorHAnsi" w:cstheme="majorHAnsi"/>
                <w:color w:val="3D3C3B"/>
                <w:lang w:val="fr-FR"/>
              </w:rPr>
              <w:t>El marco legislativo / reglamentario especifica el requisito obligatorio de incorporar disposiciones sobre fraude,</w:t>
            </w:r>
            <w:r w:rsidRPr="004B200E">
              <w:rPr>
                <w:rFonts w:asciiTheme="majorHAnsi" w:hAnsiTheme="majorHAnsi" w:cstheme="majorHAnsi"/>
                <w:color w:val="3D3C3B"/>
                <w:lang w:val="es-CO"/>
              </w:rPr>
              <w:t xml:space="preserve"> </w:t>
            </w:r>
            <w:r w:rsidRPr="00C70EE2">
              <w:rPr>
                <w:rFonts w:asciiTheme="majorHAnsi" w:hAnsiTheme="majorHAnsi" w:cstheme="majorHAnsi"/>
                <w:color w:val="3D3C3B"/>
                <w:lang w:val="fr-FR"/>
              </w:rPr>
              <w:t>corrupción y otras prácticas prohibidas en los documentos de licitación y documentos contractuales; y</w:t>
            </w:r>
            <w:r w:rsidRPr="004B200E">
              <w:rPr>
                <w:rFonts w:asciiTheme="majorHAnsi" w:hAnsiTheme="majorHAnsi" w:cstheme="majorHAnsi"/>
                <w:color w:val="3D3C3B"/>
                <w:lang w:val="es-CO"/>
              </w:rPr>
              <w:t xml:space="preserve"> </w:t>
            </w:r>
            <w:r w:rsidRPr="00C70EE2">
              <w:rPr>
                <w:rFonts w:asciiTheme="majorHAnsi" w:hAnsiTheme="majorHAnsi" w:cstheme="majorHAnsi"/>
                <w:color w:val="3D3C3B"/>
                <w:lang w:val="fr-FR"/>
              </w:rPr>
              <w:t>proporciona instrucciones específicas sobre cómo hacer esto.</w:t>
            </w:r>
          </w:p>
        </w:tc>
      </w:tr>
      <w:tr w:rsidR="00B651BD" w:rsidRPr="00131BB2" w14:paraId="59209C23" w14:textId="77777777" w:rsidTr="00ED45EE">
        <w:trPr>
          <w:trHeight w:val="366"/>
        </w:trPr>
        <w:tc>
          <w:tcPr>
            <w:tcW w:w="5000" w:type="pct"/>
          </w:tcPr>
          <w:p w14:paraId="307023F8" w14:textId="2CA733EA" w:rsidR="00B651BD" w:rsidRPr="00131BB2" w:rsidRDefault="00B651BD" w:rsidP="00ED45EE">
            <w:pPr>
              <w:rPr>
                <w:lang w:val="es-CO"/>
              </w:rPr>
            </w:pPr>
            <w:r w:rsidRPr="00131BB2">
              <w:rPr>
                <w:b/>
                <w:lang w:val="es-CO"/>
              </w:rPr>
              <w:t>Conclusión</w:t>
            </w:r>
            <w:r w:rsidRPr="00131BB2">
              <w:rPr>
                <w:lang w:val="es-CO"/>
              </w:rPr>
              <w:t xml:space="preserve">: </w:t>
            </w:r>
            <w:sdt>
              <w:sdtPr>
                <w:rPr>
                  <w:lang w:val="es-CO"/>
                </w:rPr>
                <w:alias w:val="Conclusion"/>
                <w:tag w:val="Conclusion"/>
                <w:id w:val="513264332"/>
                <w:placeholder>
                  <w:docPart w:val="03221A64D294449797D03B36CE11C52C"/>
                </w:placeholder>
                <w:showingPlcHdr/>
                <w:dropDownList>
                  <w:listItem w:value="Choose an item."/>
                  <w:listItem w:displayText="Brecha de alto riesgo + bandera roja" w:value="Brecha de alto riesgo + bandera roja"/>
                  <w:listItem w:displayText="Brecha de alto riesgo" w:value="Brecha de alto riesgo"/>
                  <w:listItem w:displayText="Brecha de riesgo medio" w:value="Brecha de riesgo medio"/>
                  <w:listItem w:displayText="Brecha de bajo riesgo" w:value="Brecha de bajo riesgo"/>
                  <w:listItem w:displayText="Sin brecha" w:value="Sin brecha"/>
                </w:dropDownList>
              </w:sdtPr>
              <w:sdtEndPr/>
              <w:sdtContent>
                <w:r w:rsidR="00BF0FB0" w:rsidRPr="00131BB2">
                  <w:rPr>
                    <w:rStyle w:val="PlaceholderText"/>
                    <w:lang w:val="es-CO"/>
                  </w:rPr>
                  <w:t>Choose an item.</w:t>
                </w:r>
              </w:sdtContent>
            </w:sdt>
          </w:p>
        </w:tc>
      </w:tr>
      <w:tr w:rsidR="005F3B2E" w:rsidRPr="00131BB2" w14:paraId="60B119CA" w14:textId="77777777" w:rsidTr="007E6DFA">
        <w:trPr>
          <w:trHeight w:val="770"/>
        </w:trPr>
        <w:tc>
          <w:tcPr>
            <w:tcW w:w="5000" w:type="pct"/>
          </w:tcPr>
          <w:p w14:paraId="3F0FEAD7" w14:textId="2B3D7BC1" w:rsidR="005F3B2E" w:rsidRPr="00131BB2" w:rsidRDefault="000B6C6D" w:rsidP="004631DE">
            <w:pPr>
              <w:jc w:val="left"/>
              <w:rPr>
                <w:bCs/>
                <w:lang w:val="es-CO"/>
              </w:rPr>
            </w:pPr>
            <w:r w:rsidRPr="00131BB2">
              <w:rPr>
                <w:b/>
                <w:lang w:val="es-CO"/>
              </w:rPr>
              <w:t>Análisis cualitativo</w:t>
            </w:r>
            <w:r w:rsidR="00F47E0B" w:rsidRPr="00131BB2">
              <w:rPr>
                <w:b/>
                <w:lang w:val="es-CO"/>
              </w:rPr>
              <w:br/>
            </w:r>
          </w:p>
        </w:tc>
      </w:tr>
      <w:tr w:rsidR="005F3B2E" w:rsidRPr="00131BB2" w14:paraId="325F26ED" w14:textId="77777777" w:rsidTr="007E6DFA">
        <w:trPr>
          <w:trHeight w:val="856"/>
        </w:trPr>
        <w:tc>
          <w:tcPr>
            <w:tcW w:w="5000" w:type="pct"/>
          </w:tcPr>
          <w:p w14:paraId="7B9586BE" w14:textId="538A9953" w:rsidR="005F3B2E" w:rsidRPr="00131BB2" w:rsidRDefault="000B6C6D" w:rsidP="004631DE">
            <w:pPr>
              <w:jc w:val="left"/>
              <w:rPr>
                <w:bCs/>
                <w:lang w:val="es-CO"/>
              </w:rPr>
            </w:pPr>
            <w:r w:rsidRPr="00131BB2">
              <w:rPr>
                <w:b/>
                <w:lang w:val="es-CO"/>
              </w:rPr>
              <w:t>Análisis de brechas</w:t>
            </w:r>
            <w:r w:rsidR="00F47E0B" w:rsidRPr="00131BB2">
              <w:rPr>
                <w:b/>
                <w:lang w:val="es-CO"/>
              </w:rPr>
              <w:br/>
            </w:r>
          </w:p>
        </w:tc>
      </w:tr>
      <w:tr w:rsidR="005F3B2E" w:rsidRPr="00131BB2" w14:paraId="169178D1" w14:textId="77777777" w:rsidTr="007E6DFA">
        <w:trPr>
          <w:trHeight w:val="526"/>
        </w:trPr>
        <w:tc>
          <w:tcPr>
            <w:tcW w:w="5000" w:type="pct"/>
          </w:tcPr>
          <w:p w14:paraId="4FAF63B8" w14:textId="07A54846" w:rsidR="005F3B2E" w:rsidRPr="00131BB2" w:rsidRDefault="000B6C6D" w:rsidP="004631DE">
            <w:pPr>
              <w:jc w:val="left"/>
              <w:rPr>
                <w:bCs/>
                <w:lang w:val="es-CO"/>
              </w:rPr>
            </w:pPr>
            <w:r w:rsidRPr="00131BB2">
              <w:rPr>
                <w:b/>
                <w:lang w:val="es-CO"/>
              </w:rPr>
              <w:t>Recomendaciones</w:t>
            </w:r>
            <w:r w:rsidR="00F47E0B" w:rsidRPr="00131BB2">
              <w:rPr>
                <w:b/>
                <w:lang w:val="es-CO"/>
              </w:rPr>
              <w:br/>
            </w:r>
          </w:p>
        </w:tc>
      </w:tr>
      <w:tr w:rsidR="005F3B2E" w:rsidRPr="002954F6" w14:paraId="0EAF57A1" w14:textId="77777777" w:rsidTr="007E6DFA">
        <w:trPr>
          <w:trHeight w:val="526"/>
        </w:trPr>
        <w:tc>
          <w:tcPr>
            <w:tcW w:w="5000" w:type="pct"/>
            <w:shd w:val="clear" w:color="auto" w:fill="EFDEEB" w:themeFill="accent4" w:themeFillTint="33"/>
          </w:tcPr>
          <w:p w14:paraId="28B5A972" w14:textId="55B7A56A" w:rsidR="005F3B2E" w:rsidRPr="00131BB2" w:rsidRDefault="000B6C6D" w:rsidP="00C72936">
            <w:pPr>
              <w:rPr>
                <w:b/>
                <w:lang w:val="es-CO"/>
              </w:rPr>
            </w:pPr>
            <w:r w:rsidRPr="00131BB2">
              <w:rPr>
                <w:b/>
                <w:lang w:val="es-CO"/>
              </w:rPr>
              <w:t xml:space="preserve">Criterio de evaluación </w:t>
            </w:r>
            <w:r w:rsidR="00264356" w:rsidRPr="00131BB2">
              <w:rPr>
                <w:b/>
                <w:lang w:val="es-CO"/>
              </w:rPr>
              <w:t>14(b)(</w:t>
            </w:r>
            <w:r w:rsidR="005F3B2E" w:rsidRPr="00131BB2">
              <w:rPr>
                <w:b/>
                <w:lang w:val="es-CO"/>
              </w:rPr>
              <w:t>b):</w:t>
            </w:r>
          </w:p>
          <w:p w14:paraId="5C323F32" w14:textId="6615829F" w:rsidR="005F3B2E" w:rsidRPr="00131BB2" w:rsidRDefault="00514375" w:rsidP="00C72936">
            <w:pPr>
              <w:rPr>
                <w:lang w:val="es-CO"/>
              </w:rPr>
            </w:pPr>
            <w:r w:rsidRPr="00131BB2">
              <w:rPr>
                <w:lang w:val="es-CO"/>
              </w:rPr>
              <w:lastRenderedPageBreak/>
              <w:t>Los documentos de contratación y contratos incluyen disposiciones acerca del fraude, de la corrupción y de otras prácticas prohibidas, como se especifica en el marco legal/regulatorio</w:t>
            </w:r>
            <w:r w:rsidR="005F3B2E" w:rsidRPr="00131BB2">
              <w:rPr>
                <w:lang w:val="es-CO"/>
              </w:rPr>
              <w:t>.</w:t>
            </w:r>
          </w:p>
        </w:tc>
      </w:tr>
      <w:tr w:rsidR="00B651BD" w:rsidRPr="00131BB2" w14:paraId="3F875494" w14:textId="77777777" w:rsidTr="00ED45EE">
        <w:trPr>
          <w:trHeight w:val="366"/>
        </w:trPr>
        <w:tc>
          <w:tcPr>
            <w:tcW w:w="5000" w:type="pct"/>
          </w:tcPr>
          <w:p w14:paraId="27674323" w14:textId="4B21BDD3" w:rsidR="00B651BD" w:rsidRPr="00131BB2" w:rsidRDefault="00B651BD" w:rsidP="00ED45EE">
            <w:pPr>
              <w:rPr>
                <w:lang w:val="es-CO"/>
              </w:rPr>
            </w:pPr>
            <w:r w:rsidRPr="00131BB2">
              <w:rPr>
                <w:b/>
                <w:lang w:val="es-CO"/>
              </w:rPr>
              <w:lastRenderedPageBreak/>
              <w:t>Conclusión</w:t>
            </w:r>
            <w:r w:rsidRPr="00131BB2">
              <w:rPr>
                <w:lang w:val="es-CO"/>
              </w:rPr>
              <w:t xml:space="preserve">: </w:t>
            </w:r>
            <w:sdt>
              <w:sdtPr>
                <w:rPr>
                  <w:lang w:val="es-CO"/>
                </w:rPr>
                <w:alias w:val="Conclusion"/>
                <w:tag w:val="Conclusion"/>
                <w:id w:val="1174768589"/>
                <w:placeholder>
                  <w:docPart w:val="F3B7FF8B281D478E9BD81F5D9787552E"/>
                </w:placeholder>
                <w:showingPlcHdr/>
                <w:dropDownList>
                  <w:listItem w:value="Choose an item."/>
                  <w:listItem w:displayText="Brecha de alto riesgo + bandera roja" w:value="Brecha de alto riesgo + bandera roja"/>
                  <w:listItem w:displayText="Brecha de alto riesgo" w:value="Brecha de alto riesgo"/>
                  <w:listItem w:displayText="Brecha de riesgo medio" w:value="Brecha de riesgo medio"/>
                  <w:listItem w:displayText="Brecha de bajo riesgo" w:value="Brecha de bajo riesgo"/>
                  <w:listItem w:displayText="Sin brecha" w:value="Sin brecha"/>
                </w:dropDownList>
              </w:sdtPr>
              <w:sdtEndPr/>
              <w:sdtContent>
                <w:r w:rsidR="00BF0FB0" w:rsidRPr="00131BB2">
                  <w:rPr>
                    <w:rStyle w:val="PlaceholderText"/>
                    <w:lang w:val="es-CO"/>
                  </w:rPr>
                  <w:t>Choose an item.</w:t>
                </w:r>
              </w:sdtContent>
            </w:sdt>
          </w:p>
        </w:tc>
      </w:tr>
      <w:tr w:rsidR="005F3B2E" w:rsidRPr="00131BB2" w14:paraId="56245405" w14:textId="77777777" w:rsidTr="007E6DFA">
        <w:trPr>
          <w:trHeight w:val="526"/>
        </w:trPr>
        <w:tc>
          <w:tcPr>
            <w:tcW w:w="5000" w:type="pct"/>
          </w:tcPr>
          <w:p w14:paraId="37AF2B7E" w14:textId="3EB47CEB" w:rsidR="005F3B2E" w:rsidRPr="00131BB2" w:rsidRDefault="000B6C6D" w:rsidP="004631DE">
            <w:pPr>
              <w:jc w:val="left"/>
              <w:rPr>
                <w:bCs/>
                <w:lang w:val="es-CO"/>
              </w:rPr>
            </w:pPr>
            <w:r w:rsidRPr="00131BB2">
              <w:rPr>
                <w:b/>
                <w:lang w:val="es-CO"/>
              </w:rPr>
              <w:t>Análisis cualitativo</w:t>
            </w:r>
            <w:r w:rsidR="00F47E0B" w:rsidRPr="00131BB2">
              <w:rPr>
                <w:b/>
                <w:lang w:val="es-CO"/>
              </w:rPr>
              <w:br/>
            </w:r>
          </w:p>
        </w:tc>
      </w:tr>
      <w:tr w:rsidR="005F3B2E" w:rsidRPr="00131BB2" w14:paraId="7F6E63FB" w14:textId="77777777" w:rsidTr="007E6DFA">
        <w:trPr>
          <w:trHeight w:val="526"/>
        </w:trPr>
        <w:tc>
          <w:tcPr>
            <w:tcW w:w="5000" w:type="pct"/>
          </w:tcPr>
          <w:p w14:paraId="601E2495" w14:textId="1428F6B3" w:rsidR="005F3B2E" w:rsidRPr="00131BB2" w:rsidRDefault="000B6C6D" w:rsidP="004631DE">
            <w:pPr>
              <w:jc w:val="left"/>
              <w:rPr>
                <w:bCs/>
                <w:lang w:val="es-CO"/>
              </w:rPr>
            </w:pPr>
            <w:r w:rsidRPr="00131BB2">
              <w:rPr>
                <w:b/>
                <w:lang w:val="es-CO"/>
              </w:rPr>
              <w:t>Análisis de brechas</w:t>
            </w:r>
            <w:r w:rsidR="00F47E0B" w:rsidRPr="00131BB2">
              <w:rPr>
                <w:b/>
                <w:lang w:val="es-CO"/>
              </w:rPr>
              <w:br/>
            </w:r>
          </w:p>
        </w:tc>
      </w:tr>
      <w:tr w:rsidR="005F3B2E" w:rsidRPr="00131BB2" w14:paraId="4F9C8180" w14:textId="77777777" w:rsidTr="007E6DFA">
        <w:trPr>
          <w:trHeight w:val="526"/>
        </w:trPr>
        <w:tc>
          <w:tcPr>
            <w:tcW w:w="5000" w:type="pct"/>
          </w:tcPr>
          <w:p w14:paraId="6B023AF4" w14:textId="64A12A91" w:rsidR="005F3B2E" w:rsidRPr="00131BB2" w:rsidRDefault="000B6C6D" w:rsidP="004631DE">
            <w:pPr>
              <w:jc w:val="left"/>
              <w:rPr>
                <w:bCs/>
                <w:lang w:val="es-CO"/>
              </w:rPr>
            </w:pPr>
            <w:r w:rsidRPr="00131BB2">
              <w:rPr>
                <w:b/>
                <w:lang w:val="es-CO"/>
              </w:rPr>
              <w:t>Recomendaciones</w:t>
            </w:r>
            <w:r w:rsidR="00F47E0B" w:rsidRPr="00131BB2">
              <w:rPr>
                <w:b/>
                <w:lang w:val="es-CO"/>
              </w:rPr>
              <w:br/>
            </w:r>
          </w:p>
        </w:tc>
      </w:tr>
      <w:tr w:rsidR="00D26721" w:rsidRPr="002954F6" w14:paraId="3FC04015" w14:textId="77777777" w:rsidTr="007E6DFA">
        <w:trPr>
          <w:trHeight w:val="527"/>
        </w:trPr>
        <w:tc>
          <w:tcPr>
            <w:tcW w:w="5000" w:type="pct"/>
            <w:shd w:val="clear" w:color="auto" w:fill="CF9DC5" w:themeFill="accent4" w:themeFillTint="99"/>
          </w:tcPr>
          <w:p w14:paraId="296FA848" w14:textId="7114B2BE" w:rsidR="00D26721" w:rsidRPr="00131BB2" w:rsidRDefault="000B6C6D" w:rsidP="00C72936">
            <w:pPr>
              <w:jc w:val="center"/>
              <w:rPr>
                <w:b/>
                <w:lang w:val="es-CO"/>
              </w:rPr>
            </w:pPr>
            <w:r w:rsidRPr="00131BB2">
              <w:rPr>
                <w:b/>
                <w:lang w:val="es-CO"/>
              </w:rPr>
              <w:t>Subindicador</w:t>
            </w:r>
            <w:r w:rsidR="00B6131B" w:rsidRPr="00131BB2">
              <w:rPr>
                <w:b/>
                <w:lang w:val="es-CO"/>
              </w:rPr>
              <w:t xml:space="preserve"> 14</w:t>
            </w:r>
            <w:r w:rsidR="00D26721" w:rsidRPr="00131BB2">
              <w:rPr>
                <w:b/>
                <w:lang w:val="es-CO"/>
              </w:rPr>
              <w:t xml:space="preserve">(c) </w:t>
            </w:r>
          </w:p>
          <w:p w14:paraId="3B978B1A" w14:textId="5298013B" w:rsidR="00D26721" w:rsidRPr="00131BB2" w:rsidRDefault="00211C5F" w:rsidP="00C72936">
            <w:pPr>
              <w:tabs>
                <w:tab w:val="left" w:pos="8138"/>
              </w:tabs>
              <w:spacing w:line="0" w:lineRule="atLeast"/>
              <w:jc w:val="center"/>
              <w:rPr>
                <w:b/>
                <w:lang w:val="es-CO"/>
              </w:rPr>
            </w:pPr>
            <w:r w:rsidRPr="00131BB2">
              <w:rPr>
                <w:b/>
                <w:lang w:val="es-CO"/>
              </w:rPr>
              <w:t>Sanciones efectivas y sistemas de cumplimiento de la ley</w:t>
            </w:r>
          </w:p>
        </w:tc>
      </w:tr>
      <w:tr w:rsidR="005F3B2E" w:rsidRPr="002954F6" w14:paraId="7B290A56" w14:textId="77777777" w:rsidTr="007E6DFA">
        <w:trPr>
          <w:trHeight w:val="299"/>
        </w:trPr>
        <w:tc>
          <w:tcPr>
            <w:tcW w:w="5000" w:type="pct"/>
            <w:shd w:val="clear" w:color="auto" w:fill="EFDEEB" w:themeFill="accent4" w:themeFillTint="33"/>
          </w:tcPr>
          <w:p w14:paraId="10AF0EEF" w14:textId="70726FD3" w:rsidR="005F3B2E" w:rsidRPr="00131BB2" w:rsidRDefault="000B6C6D" w:rsidP="00C72936">
            <w:pPr>
              <w:rPr>
                <w:b/>
                <w:lang w:val="es-CO"/>
              </w:rPr>
            </w:pPr>
            <w:r w:rsidRPr="00131BB2">
              <w:rPr>
                <w:b/>
                <w:lang w:val="es-CO"/>
              </w:rPr>
              <w:t xml:space="preserve">Criterio de evaluación </w:t>
            </w:r>
            <w:r w:rsidR="00264356" w:rsidRPr="00131BB2">
              <w:rPr>
                <w:b/>
                <w:lang w:val="es-CO"/>
              </w:rPr>
              <w:t>14(c)(</w:t>
            </w:r>
            <w:r w:rsidR="005F3B2E" w:rsidRPr="00131BB2">
              <w:rPr>
                <w:b/>
                <w:lang w:val="es-CO"/>
              </w:rPr>
              <w:t>a):</w:t>
            </w:r>
          </w:p>
          <w:p w14:paraId="43B3F35B" w14:textId="77777777" w:rsidR="00966F2A" w:rsidRPr="00C70EE2" w:rsidRDefault="00966F2A" w:rsidP="00966F2A">
            <w:pPr>
              <w:autoSpaceDE w:val="0"/>
              <w:autoSpaceDN w:val="0"/>
              <w:adjustRightInd w:val="0"/>
              <w:jc w:val="left"/>
              <w:rPr>
                <w:rFonts w:asciiTheme="majorHAnsi" w:hAnsiTheme="majorHAnsi" w:cstheme="majorHAnsi"/>
                <w:color w:val="3D3C3B"/>
                <w:lang w:val="fr-FR"/>
              </w:rPr>
            </w:pPr>
            <w:r w:rsidRPr="00C70EE2">
              <w:rPr>
                <w:rFonts w:asciiTheme="majorHAnsi" w:hAnsiTheme="majorHAnsi" w:cstheme="majorHAnsi"/>
                <w:color w:val="3D3C3B"/>
                <w:lang w:val="fr-FR"/>
              </w:rPr>
              <w:t>Las entidades contratantes deben reportar a las autoridades encargadas de hacer cumplir la ley acusaciones</w:t>
            </w:r>
          </w:p>
          <w:p w14:paraId="26DCAEC2" w14:textId="3BA1BA85" w:rsidR="005F3B2E" w:rsidRPr="00131BB2" w:rsidRDefault="00966F2A" w:rsidP="00966F2A">
            <w:pPr>
              <w:rPr>
                <w:lang w:val="es-CO"/>
              </w:rPr>
            </w:pPr>
            <w:r w:rsidRPr="00C70EE2">
              <w:rPr>
                <w:rFonts w:asciiTheme="majorHAnsi" w:hAnsiTheme="majorHAnsi" w:cstheme="majorHAnsi"/>
                <w:color w:val="3D3C3B"/>
                <w:lang w:val="fr-FR"/>
              </w:rPr>
              <w:t>de fraude corrupción y otras prácticas prohibidas, y para ello existe un procedimiento claro</w:t>
            </w:r>
            <w:r w:rsidRPr="00C70EE2">
              <w:rPr>
                <w:rFonts w:ascii="HelveticaNeueLTPro-Roman" w:hAnsi="HelveticaNeueLTPro-Roman" w:cs="HelveticaNeueLTPro-Roman"/>
                <w:color w:val="3D3C3B"/>
                <w:sz w:val="18"/>
                <w:szCs w:val="18"/>
                <w:lang w:val="fr-FR"/>
              </w:rPr>
              <w:t>.</w:t>
            </w:r>
          </w:p>
        </w:tc>
      </w:tr>
      <w:tr w:rsidR="00B651BD" w:rsidRPr="00131BB2" w14:paraId="0B759F19" w14:textId="77777777" w:rsidTr="00ED45EE">
        <w:trPr>
          <w:trHeight w:val="366"/>
        </w:trPr>
        <w:tc>
          <w:tcPr>
            <w:tcW w:w="5000" w:type="pct"/>
          </w:tcPr>
          <w:p w14:paraId="163BB403" w14:textId="438A08FE" w:rsidR="00B651BD" w:rsidRPr="00131BB2" w:rsidRDefault="00B651BD" w:rsidP="00ED45EE">
            <w:pPr>
              <w:rPr>
                <w:lang w:val="es-CO"/>
              </w:rPr>
            </w:pPr>
            <w:r w:rsidRPr="00131BB2">
              <w:rPr>
                <w:b/>
                <w:lang w:val="es-CO"/>
              </w:rPr>
              <w:t>Conclusión</w:t>
            </w:r>
            <w:r w:rsidRPr="00131BB2">
              <w:rPr>
                <w:lang w:val="es-CO"/>
              </w:rPr>
              <w:t xml:space="preserve">: </w:t>
            </w:r>
            <w:sdt>
              <w:sdtPr>
                <w:rPr>
                  <w:lang w:val="es-CO"/>
                </w:rPr>
                <w:alias w:val="Conclusion"/>
                <w:tag w:val="Conclusion"/>
                <w:id w:val="-1844776006"/>
                <w:placeholder>
                  <w:docPart w:val="C6F468D72BE545219EE83C97D797C4B4"/>
                </w:placeholder>
                <w:showingPlcHdr/>
                <w:dropDownList>
                  <w:listItem w:value="Choose an item."/>
                  <w:listItem w:displayText="Brecha de alto riesgo + bandera roja" w:value="Brecha de alto riesgo + bandera roja"/>
                  <w:listItem w:displayText="Brecha de alto riesgo" w:value="Brecha de alto riesgo"/>
                  <w:listItem w:displayText="Brecha de riesgo medio" w:value="Brecha de riesgo medio"/>
                  <w:listItem w:displayText="Brecha de bajo riesgo" w:value="Brecha de bajo riesgo"/>
                  <w:listItem w:displayText="Sin brecha" w:value="Sin brecha"/>
                </w:dropDownList>
              </w:sdtPr>
              <w:sdtEndPr/>
              <w:sdtContent>
                <w:r w:rsidR="00BF0FB0" w:rsidRPr="00131BB2">
                  <w:rPr>
                    <w:rStyle w:val="PlaceholderText"/>
                    <w:lang w:val="es-CO"/>
                  </w:rPr>
                  <w:t>Choose an item.</w:t>
                </w:r>
              </w:sdtContent>
            </w:sdt>
          </w:p>
        </w:tc>
      </w:tr>
      <w:tr w:rsidR="005F3B2E" w:rsidRPr="00131BB2" w14:paraId="3B43B019" w14:textId="77777777" w:rsidTr="007E6DFA">
        <w:trPr>
          <w:trHeight w:val="770"/>
        </w:trPr>
        <w:tc>
          <w:tcPr>
            <w:tcW w:w="5000" w:type="pct"/>
          </w:tcPr>
          <w:p w14:paraId="1F773547" w14:textId="78401CB8" w:rsidR="005F3B2E" w:rsidRPr="00131BB2" w:rsidRDefault="000B6C6D" w:rsidP="004631DE">
            <w:pPr>
              <w:jc w:val="left"/>
              <w:rPr>
                <w:bCs/>
                <w:lang w:val="es-CO"/>
              </w:rPr>
            </w:pPr>
            <w:r w:rsidRPr="00131BB2">
              <w:rPr>
                <w:b/>
                <w:lang w:val="es-CO"/>
              </w:rPr>
              <w:t>Análisis cualitativo</w:t>
            </w:r>
            <w:r w:rsidR="00F47E0B" w:rsidRPr="00131BB2">
              <w:rPr>
                <w:b/>
                <w:lang w:val="es-CO"/>
              </w:rPr>
              <w:br/>
            </w:r>
          </w:p>
        </w:tc>
      </w:tr>
      <w:tr w:rsidR="005F3B2E" w:rsidRPr="00131BB2" w14:paraId="0283911C" w14:textId="77777777" w:rsidTr="007E6DFA">
        <w:trPr>
          <w:trHeight w:val="856"/>
        </w:trPr>
        <w:tc>
          <w:tcPr>
            <w:tcW w:w="5000" w:type="pct"/>
          </w:tcPr>
          <w:p w14:paraId="42A9ADF6" w14:textId="780B996D" w:rsidR="005F3B2E" w:rsidRPr="00131BB2" w:rsidRDefault="000B6C6D" w:rsidP="004631DE">
            <w:pPr>
              <w:jc w:val="left"/>
              <w:rPr>
                <w:bCs/>
                <w:lang w:val="es-CO"/>
              </w:rPr>
            </w:pPr>
            <w:r w:rsidRPr="00131BB2">
              <w:rPr>
                <w:b/>
                <w:lang w:val="es-CO"/>
              </w:rPr>
              <w:t>Análisis de brechas</w:t>
            </w:r>
            <w:r w:rsidR="00F47E0B" w:rsidRPr="00131BB2">
              <w:rPr>
                <w:b/>
                <w:lang w:val="es-CO"/>
              </w:rPr>
              <w:br/>
            </w:r>
          </w:p>
        </w:tc>
      </w:tr>
      <w:tr w:rsidR="005F3B2E" w:rsidRPr="00131BB2" w14:paraId="2AAB4E10" w14:textId="77777777" w:rsidTr="007E6DFA">
        <w:trPr>
          <w:trHeight w:val="526"/>
        </w:trPr>
        <w:tc>
          <w:tcPr>
            <w:tcW w:w="5000" w:type="pct"/>
          </w:tcPr>
          <w:p w14:paraId="3C6FDE2E" w14:textId="6843C30E" w:rsidR="005F3B2E" w:rsidRPr="00131BB2" w:rsidRDefault="000B6C6D" w:rsidP="004631DE">
            <w:pPr>
              <w:jc w:val="left"/>
              <w:rPr>
                <w:bCs/>
                <w:lang w:val="es-CO"/>
              </w:rPr>
            </w:pPr>
            <w:r w:rsidRPr="00131BB2">
              <w:rPr>
                <w:b/>
                <w:lang w:val="es-CO"/>
              </w:rPr>
              <w:t>Recomendaciones</w:t>
            </w:r>
            <w:r w:rsidR="00F47E0B" w:rsidRPr="00131BB2">
              <w:rPr>
                <w:b/>
                <w:lang w:val="es-CO"/>
              </w:rPr>
              <w:br/>
            </w:r>
          </w:p>
        </w:tc>
      </w:tr>
      <w:tr w:rsidR="005F3B2E" w:rsidRPr="00131BB2" w14:paraId="6549051D" w14:textId="77777777" w:rsidTr="007E6DFA">
        <w:trPr>
          <w:trHeight w:val="526"/>
        </w:trPr>
        <w:tc>
          <w:tcPr>
            <w:tcW w:w="5000" w:type="pct"/>
            <w:shd w:val="clear" w:color="auto" w:fill="EFDEEB" w:themeFill="accent4" w:themeFillTint="33"/>
          </w:tcPr>
          <w:p w14:paraId="5D87A031" w14:textId="006F86B7" w:rsidR="005F3B2E" w:rsidRPr="00131BB2" w:rsidRDefault="000B6C6D" w:rsidP="00C72936">
            <w:pPr>
              <w:rPr>
                <w:b/>
                <w:lang w:val="es-CO"/>
              </w:rPr>
            </w:pPr>
            <w:r w:rsidRPr="00131BB2">
              <w:rPr>
                <w:b/>
                <w:lang w:val="es-CO"/>
              </w:rPr>
              <w:t xml:space="preserve">Criterio de evaluación </w:t>
            </w:r>
            <w:r w:rsidR="00264356" w:rsidRPr="00131BB2">
              <w:rPr>
                <w:b/>
                <w:lang w:val="es-CO"/>
              </w:rPr>
              <w:t>14(c)(</w:t>
            </w:r>
            <w:r w:rsidR="005F3B2E" w:rsidRPr="00131BB2">
              <w:rPr>
                <w:b/>
                <w:lang w:val="es-CO"/>
              </w:rPr>
              <w:t>b):</w:t>
            </w:r>
          </w:p>
          <w:p w14:paraId="37196BCA" w14:textId="4409328A" w:rsidR="005F3B2E" w:rsidRPr="00131BB2" w:rsidRDefault="00211C5F" w:rsidP="00C72936">
            <w:pPr>
              <w:rPr>
                <w:lang w:val="es-CO"/>
              </w:rPr>
            </w:pPr>
            <w:r w:rsidRPr="00131BB2">
              <w:rPr>
                <w:lang w:val="es-CO"/>
              </w:rPr>
              <w:t>Hay evidencia de que este sistema es aplicado de manera sistemática y las autoridades competentes hacen seguimiento periódico a los reportes</w:t>
            </w:r>
            <w:r w:rsidR="005F3B2E" w:rsidRPr="00131BB2">
              <w:rPr>
                <w:lang w:val="es-CO"/>
              </w:rPr>
              <w:t>.</w:t>
            </w:r>
          </w:p>
        </w:tc>
      </w:tr>
      <w:tr w:rsidR="00B651BD" w:rsidRPr="00131BB2" w14:paraId="436BBEC4" w14:textId="77777777" w:rsidTr="00ED45EE">
        <w:trPr>
          <w:trHeight w:val="366"/>
        </w:trPr>
        <w:tc>
          <w:tcPr>
            <w:tcW w:w="5000" w:type="pct"/>
          </w:tcPr>
          <w:p w14:paraId="4DD01969" w14:textId="4120C488" w:rsidR="00B651BD" w:rsidRPr="00131BB2" w:rsidRDefault="00B651BD" w:rsidP="00ED45EE">
            <w:pPr>
              <w:rPr>
                <w:lang w:val="es-CO"/>
              </w:rPr>
            </w:pPr>
            <w:r w:rsidRPr="00131BB2">
              <w:rPr>
                <w:b/>
                <w:lang w:val="es-CO"/>
              </w:rPr>
              <w:t>Conclusión</w:t>
            </w:r>
            <w:r w:rsidRPr="00131BB2">
              <w:rPr>
                <w:lang w:val="es-CO"/>
              </w:rPr>
              <w:t xml:space="preserve">: </w:t>
            </w:r>
            <w:sdt>
              <w:sdtPr>
                <w:rPr>
                  <w:lang w:val="es-CO"/>
                </w:rPr>
                <w:alias w:val="Conclusion"/>
                <w:tag w:val="Conclusion"/>
                <w:id w:val="542634757"/>
                <w:placeholder>
                  <w:docPart w:val="B55FDD2B0C4F49959013EDA1513FABE4"/>
                </w:placeholder>
                <w:showingPlcHdr/>
                <w:dropDownList>
                  <w:listItem w:value="Choose an item."/>
                  <w:listItem w:displayText="Brecha de alto riesgo + bandera roja" w:value="Brecha de alto riesgo + bandera roja"/>
                  <w:listItem w:displayText="Brecha de alto riesgo" w:value="Brecha de alto riesgo"/>
                  <w:listItem w:displayText="Brecha de riesgo medio" w:value="Brecha de riesgo medio"/>
                  <w:listItem w:displayText="Brecha de bajo riesgo" w:value="Brecha de bajo riesgo"/>
                  <w:listItem w:displayText="Sin brecha" w:value="Sin brecha"/>
                </w:dropDownList>
              </w:sdtPr>
              <w:sdtEndPr/>
              <w:sdtContent>
                <w:r w:rsidR="00BF0FB0" w:rsidRPr="00131BB2">
                  <w:rPr>
                    <w:rStyle w:val="PlaceholderText"/>
                    <w:lang w:val="es-CO"/>
                  </w:rPr>
                  <w:t>Choose an item.</w:t>
                </w:r>
              </w:sdtContent>
            </w:sdt>
          </w:p>
        </w:tc>
      </w:tr>
      <w:tr w:rsidR="005F3B2E" w:rsidRPr="00131BB2" w14:paraId="24E4CA3F" w14:textId="77777777" w:rsidTr="007E6DFA">
        <w:trPr>
          <w:trHeight w:val="526"/>
        </w:trPr>
        <w:tc>
          <w:tcPr>
            <w:tcW w:w="5000" w:type="pct"/>
          </w:tcPr>
          <w:p w14:paraId="41A653AC" w14:textId="063B5261" w:rsidR="005F3B2E" w:rsidRPr="00131BB2" w:rsidRDefault="000B6C6D" w:rsidP="004631DE">
            <w:pPr>
              <w:jc w:val="left"/>
              <w:rPr>
                <w:bCs/>
                <w:lang w:val="es-CO"/>
              </w:rPr>
            </w:pPr>
            <w:r w:rsidRPr="00131BB2">
              <w:rPr>
                <w:b/>
                <w:lang w:val="es-CO"/>
              </w:rPr>
              <w:t>Análisis cualitativo</w:t>
            </w:r>
            <w:r w:rsidR="00F47E0B" w:rsidRPr="00131BB2">
              <w:rPr>
                <w:b/>
                <w:lang w:val="es-CO"/>
              </w:rPr>
              <w:br/>
            </w:r>
          </w:p>
        </w:tc>
      </w:tr>
      <w:tr w:rsidR="005F3B2E" w:rsidRPr="00131BB2" w14:paraId="1A6BF51E" w14:textId="77777777" w:rsidTr="007E6DFA">
        <w:trPr>
          <w:trHeight w:val="526"/>
        </w:trPr>
        <w:tc>
          <w:tcPr>
            <w:tcW w:w="5000" w:type="pct"/>
          </w:tcPr>
          <w:p w14:paraId="1C87A259" w14:textId="4BA2FAC3" w:rsidR="005F3B2E" w:rsidRPr="00131BB2" w:rsidRDefault="000B6C6D" w:rsidP="004631DE">
            <w:pPr>
              <w:jc w:val="left"/>
              <w:rPr>
                <w:bCs/>
                <w:lang w:val="es-CO"/>
              </w:rPr>
            </w:pPr>
            <w:r w:rsidRPr="00131BB2">
              <w:rPr>
                <w:b/>
                <w:lang w:val="es-CO"/>
              </w:rPr>
              <w:t>Análisis de brechas</w:t>
            </w:r>
            <w:r w:rsidR="00F47E0B" w:rsidRPr="00131BB2">
              <w:rPr>
                <w:b/>
                <w:lang w:val="es-CO"/>
              </w:rPr>
              <w:br/>
            </w:r>
          </w:p>
        </w:tc>
      </w:tr>
      <w:tr w:rsidR="005F3B2E" w:rsidRPr="00131BB2" w14:paraId="15BBC57C" w14:textId="77777777" w:rsidTr="007E6DFA">
        <w:trPr>
          <w:trHeight w:val="526"/>
        </w:trPr>
        <w:tc>
          <w:tcPr>
            <w:tcW w:w="5000" w:type="pct"/>
          </w:tcPr>
          <w:p w14:paraId="3FB4CA25" w14:textId="058619E4" w:rsidR="005F3B2E" w:rsidRPr="00131BB2" w:rsidRDefault="000B6C6D" w:rsidP="004631DE">
            <w:pPr>
              <w:jc w:val="left"/>
              <w:rPr>
                <w:bCs/>
                <w:lang w:val="es-CO"/>
              </w:rPr>
            </w:pPr>
            <w:r w:rsidRPr="00131BB2">
              <w:rPr>
                <w:b/>
                <w:lang w:val="es-CO"/>
              </w:rPr>
              <w:t>Recomendaciones</w:t>
            </w:r>
            <w:r w:rsidR="00F47E0B" w:rsidRPr="00131BB2">
              <w:rPr>
                <w:b/>
                <w:lang w:val="es-CO"/>
              </w:rPr>
              <w:br/>
            </w:r>
          </w:p>
        </w:tc>
      </w:tr>
      <w:tr w:rsidR="005F3B2E" w:rsidRPr="002954F6" w14:paraId="0EB169E4" w14:textId="77777777" w:rsidTr="007E6DFA">
        <w:trPr>
          <w:trHeight w:val="526"/>
        </w:trPr>
        <w:tc>
          <w:tcPr>
            <w:tcW w:w="5000" w:type="pct"/>
            <w:shd w:val="clear" w:color="auto" w:fill="EFDEEB" w:themeFill="accent4" w:themeFillTint="33"/>
          </w:tcPr>
          <w:p w14:paraId="44397CA5" w14:textId="7B6A7C8A" w:rsidR="005F3B2E" w:rsidRPr="00131BB2" w:rsidRDefault="000B6C6D" w:rsidP="008A5A28">
            <w:pPr>
              <w:rPr>
                <w:b/>
                <w:lang w:val="es-CO"/>
              </w:rPr>
            </w:pPr>
            <w:r w:rsidRPr="00131BB2">
              <w:rPr>
                <w:b/>
                <w:lang w:val="es-CO"/>
              </w:rPr>
              <w:t xml:space="preserve">Criterio de evaluación </w:t>
            </w:r>
            <w:r w:rsidR="00264356" w:rsidRPr="00131BB2">
              <w:rPr>
                <w:b/>
                <w:lang w:val="es-CO"/>
              </w:rPr>
              <w:t>14(c)(</w:t>
            </w:r>
            <w:r w:rsidR="005F3B2E" w:rsidRPr="00131BB2">
              <w:rPr>
                <w:b/>
                <w:lang w:val="es-CO"/>
              </w:rPr>
              <w:t>c):</w:t>
            </w:r>
          </w:p>
          <w:p w14:paraId="06F561B1" w14:textId="48F7A053" w:rsidR="005F3B2E" w:rsidRPr="00131BB2" w:rsidRDefault="00211C5F" w:rsidP="008A5A28">
            <w:pPr>
              <w:rPr>
                <w:b/>
                <w:lang w:val="es-CO"/>
              </w:rPr>
            </w:pPr>
            <w:r w:rsidRPr="00131BB2">
              <w:rPr>
                <w:lang w:val="es-CO"/>
              </w:rPr>
              <w:t>Existe un sistema para la suspensión/exclusión que garantice el debido proceso y que sea aplicado continuamente</w:t>
            </w:r>
            <w:r w:rsidR="005F3B2E" w:rsidRPr="00131BB2">
              <w:rPr>
                <w:lang w:val="es-CO"/>
              </w:rPr>
              <w:t>.</w:t>
            </w:r>
          </w:p>
        </w:tc>
      </w:tr>
      <w:tr w:rsidR="00B651BD" w:rsidRPr="00131BB2" w14:paraId="1798C278" w14:textId="77777777" w:rsidTr="00ED45EE">
        <w:trPr>
          <w:trHeight w:val="366"/>
        </w:trPr>
        <w:tc>
          <w:tcPr>
            <w:tcW w:w="5000" w:type="pct"/>
          </w:tcPr>
          <w:p w14:paraId="3D12DC43" w14:textId="42162BE7" w:rsidR="00B651BD" w:rsidRPr="00131BB2" w:rsidRDefault="00B651BD" w:rsidP="00ED45EE">
            <w:pPr>
              <w:rPr>
                <w:lang w:val="es-CO"/>
              </w:rPr>
            </w:pPr>
            <w:r w:rsidRPr="00131BB2">
              <w:rPr>
                <w:b/>
                <w:lang w:val="es-CO"/>
              </w:rPr>
              <w:t>Conclusión</w:t>
            </w:r>
            <w:r w:rsidRPr="00131BB2">
              <w:rPr>
                <w:lang w:val="es-CO"/>
              </w:rPr>
              <w:t xml:space="preserve">: </w:t>
            </w:r>
            <w:sdt>
              <w:sdtPr>
                <w:rPr>
                  <w:lang w:val="es-CO"/>
                </w:rPr>
                <w:alias w:val="Conclusion"/>
                <w:tag w:val="Conclusion"/>
                <w:id w:val="227197831"/>
                <w:placeholder>
                  <w:docPart w:val="1DAA23D96B9F408DB4A3756380CA9E39"/>
                </w:placeholder>
                <w:showingPlcHdr/>
                <w:dropDownList>
                  <w:listItem w:value="Choose an item."/>
                  <w:listItem w:displayText="Brecha de alto riesgo + bandera roja" w:value="Brecha de alto riesgo + bandera roja"/>
                  <w:listItem w:displayText="Brecha de alto riesgo" w:value="Brecha de alto riesgo"/>
                  <w:listItem w:displayText="Brecha de riesgo medio" w:value="Brecha de riesgo medio"/>
                  <w:listItem w:displayText="Brecha de bajo riesgo" w:value="Brecha de bajo riesgo"/>
                  <w:listItem w:displayText="Sin brecha" w:value="Sin brecha"/>
                </w:dropDownList>
              </w:sdtPr>
              <w:sdtEndPr/>
              <w:sdtContent>
                <w:r w:rsidR="00BF0FB0" w:rsidRPr="00131BB2">
                  <w:rPr>
                    <w:rStyle w:val="PlaceholderText"/>
                    <w:lang w:val="es-CO"/>
                  </w:rPr>
                  <w:t>Choose an item.</w:t>
                </w:r>
              </w:sdtContent>
            </w:sdt>
          </w:p>
        </w:tc>
      </w:tr>
      <w:tr w:rsidR="005F3B2E" w:rsidRPr="00131BB2" w14:paraId="28CAE723" w14:textId="77777777" w:rsidTr="007E6DFA">
        <w:trPr>
          <w:trHeight w:val="526"/>
        </w:trPr>
        <w:tc>
          <w:tcPr>
            <w:tcW w:w="5000" w:type="pct"/>
          </w:tcPr>
          <w:p w14:paraId="0504EB7E" w14:textId="0F1A18DB" w:rsidR="005F3B2E" w:rsidRPr="00131BB2" w:rsidRDefault="000B6C6D" w:rsidP="004631DE">
            <w:pPr>
              <w:jc w:val="left"/>
              <w:rPr>
                <w:bCs/>
                <w:lang w:val="es-CO"/>
              </w:rPr>
            </w:pPr>
            <w:r w:rsidRPr="00131BB2">
              <w:rPr>
                <w:b/>
                <w:lang w:val="es-CO"/>
              </w:rPr>
              <w:t>Análisis cualitativo</w:t>
            </w:r>
            <w:r w:rsidR="00F47E0B" w:rsidRPr="00131BB2">
              <w:rPr>
                <w:b/>
                <w:lang w:val="es-CO"/>
              </w:rPr>
              <w:br/>
            </w:r>
          </w:p>
        </w:tc>
      </w:tr>
      <w:tr w:rsidR="005F3B2E" w:rsidRPr="00131BB2" w14:paraId="1F212839" w14:textId="77777777" w:rsidTr="007E6DFA">
        <w:trPr>
          <w:trHeight w:val="526"/>
        </w:trPr>
        <w:tc>
          <w:tcPr>
            <w:tcW w:w="5000" w:type="pct"/>
          </w:tcPr>
          <w:p w14:paraId="23737376" w14:textId="2DE9DB84" w:rsidR="005F3B2E" w:rsidRPr="00131BB2" w:rsidRDefault="000B6C6D" w:rsidP="004631DE">
            <w:pPr>
              <w:jc w:val="left"/>
              <w:rPr>
                <w:bCs/>
                <w:lang w:val="es-CO"/>
              </w:rPr>
            </w:pPr>
            <w:r w:rsidRPr="00131BB2">
              <w:rPr>
                <w:b/>
                <w:lang w:val="es-CO"/>
              </w:rPr>
              <w:t>Análisis de brechas</w:t>
            </w:r>
            <w:r w:rsidR="00F47E0B" w:rsidRPr="00131BB2">
              <w:rPr>
                <w:b/>
                <w:lang w:val="es-CO"/>
              </w:rPr>
              <w:br/>
            </w:r>
          </w:p>
        </w:tc>
      </w:tr>
      <w:tr w:rsidR="005F3B2E" w:rsidRPr="00131BB2" w14:paraId="4074B065" w14:textId="77777777" w:rsidTr="007E6DFA">
        <w:trPr>
          <w:trHeight w:val="526"/>
        </w:trPr>
        <w:tc>
          <w:tcPr>
            <w:tcW w:w="5000" w:type="pct"/>
          </w:tcPr>
          <w:p w14:paraId="7AF5BD86" w14:textId="7F9C6E32" w:rsidR="005F3B2E" w:rsidRPr="00131BB2" w:rsidRDefault="000B6C6D" w:rsidP="004631DE">
            <w:pPr>
              <w:jc w:val="left"/>
              <w:rPr>
                <w:bCs/>
                <w:lang w:val="es-CO"/>
              </w:rPr>
            </w:pPr>
            <w:r w:rsidRPr="00131BB2">
              <w:rPr>
                <w:b/>
                <w:lang w:val="es-CO"/>
              </w:rPr>
              <w:t>Recomendaciones</w:t>
            </w:r>
            <w:r w:rsidR="00F47E0B" w:rsidRPr="00131BB2">
              <w:rPr>
                <w:b/>
                <w:lang w:val="es-CO"/>
              </w:rPr>
              <w:br/>
            </w:r>
          </w:p>
        </w:tc>
      </w:tr>
      <w:tr w:rsidR="005F3B2E" w:rsidRPr="00131BB2" w14:paraId="76C421BA" w14:textId="77777777" w:rsidTr="007E6DFA">
        <w:trPr>
          <w:trHeight w:val="526"/>
        </w:trPr>
        <w:tc>
          <w:tcPr>
            <w:tcW w:w="5000" w:type="pct"/>
            <w:shd w:val="clear" w:color="auto" w:fill="EFDEEB" w:themeFill="accent4" w:themeFillTint="33"/>
          </w:tcPr>
          <w:p w14:paraId="497390B1" w14:textId="5EB55242" w:rsidR="005F3B2E" w:rsidRPr="00131BB2" w:rsidRDefault="000B6C6D" w:rsidP="008A5A28">
            <w:pPr>
              <w:rPr>
                <w:b/>
                <w:lang w:val="es-CO"/>
              </w:rPr>
            </w:pPr>
            <w:r w:rsidRPr="00131BB2">
              <w:rPr>
                <w:b/>
                <w:lang w:val="es-CO"/>
              </w:rPr>
              <w:t xml:space="preserve">Criterio de evaluación </w:t>
            </w:r>
            <w:r w:rsidR="00264356" w:rsidRPr="00131BB2">
              <w:rPr>
                <w:b/>
                <w:lang w:val="es-CO"/>
              </w:rPr>
              <w:t>14(c)(</w:t>
            </w:r>
            <w:r w:rsidR="005F3B2E" w:rsidRPr="00131BB2">
              <w:rPr>
                <w:b/>
                <w:lang w:val="es-CO"/>
              </w:rPr>
              <w:t>d):</w:t>
            </w:r>
          </w:p>
          <w:p w14:paraId="2D06BE6D" w14:textId="40AED754" w:rsidR="005F3B2E" w:rsidRPr="00131BB2" w:rsidRDefault="00211C5F" w:rsidP="008A5A28">
            <w:pPr>
              <w:rPr>
                <w:b/>
                <w:lang w:val="es-CO"/>
              </w:rPr>
            </w:pPr>
            <w:r w:rsidRPr="00131BB2">
              <w:rPr>
                <w:lang w:val="es-CO"/>
              </w:rPr>
              <w:t>Existe evidencia de que en el país se están cumpliendo las leyes sobre prácticas corruptas, mediante la aplicación de las sanciones establecidas</w:t>
            </w:r>
            <w:r w:rsidR="005F3B2E" w:rsidRPr="00131BB2">
              <w:rPr>
                <w:lang w:val="es-CO"/>
              </w:rPr>
              <w:t>.</w:t>
            </w:r>
            <w:r w:rsidRPr="00131BB2">
              <w:rPr>
                <w:lang w:val="es-CO"/>
              </w:rPr>
              <w:t xml:space="preserve"> </w:t>
            </w:r>
            <w:r w:rsidR="005F3B2E" w:rsidRPr="00131BB2">
              <w:rPr>
                <w:lang w:val="es-CO"/>
              </w:rPr>
              <w:t>*</w:t>
            </w:r>
          </w:p>
        </w:tc>
      </w:tr>
      <w:tr w:rsidR="00B651BD" w:rsidRPr="00131BB2" w14:paraId="687A6C32" w14:textId="77777777" w:rsidTr="00ED45EE">
        <w:trPr>
          <w:trHeight w:val="366"/>
        </w:trPr>
        <w:tc>
          <w:tcPr>
            <w:tcW w:w="5000" w:type="pct"/>
          </w:tcPr>
          <w:p w14:paraId="3AB26285" w14:textId="02EEC563" w:rsidR="00B651BD" w:rsidRPr="00131BB2" w:rsidRDefault="00B651BD" w:rsidP="00ED45EE">
            <w:pPr>
              <w:rPr>
                <w:lang w:val="es-CO"/>
              </w:rPr>
            </w:pPr>
            <w:r w:rsidRPr="00131BB2">
              <w:rPr>
                <w:b/>
                <w:lang w:val="es-CO"/>
              </w:rPr>
              <w:t>Conclusión</w:t>
            </w:r>
            <w:r w:rsidRPr="00131BB2">
              <w:rPr>
                <w:lang w:val="es-CO"/>
              </w:rPr>
              <w:t xml:space="preserve">: </w:t>
            </w:r>
            <w:sdt>
              <w:sdtPr>
                <w:rPr>
                  <w:lang w:val="es-CO"/>
                </w:rPr>
                <w:alias w:val="Conclusion"/>
                <w:tag w:val="Conclusion"/>
                <w:id w:val="-32813379"/>
                <w:placeholder>
                  <w:docPart w:val="46C58CCE2DB04810B2ED89397DB329AC"/>
                </w:placeholder>
                <w:showingPlcHdr/>
                <w:dropDownList>
                  <w:listItem w:value="Choose an item."/>
                  <w:listItem w:displayText="Brecha de alto riesgo + bandera roja" w:value="Brecha de alto riesgo + bandera roja"/>
                  <w:listItem w:displayText="Brecha de alto riesgo" w:value="Brecha de alto riesgo"/>
                  <w:listItem w:displayText="Brecha de riesgo medio" w:value="Brecha de riesgo medio"/>
                  <w:listItem w:displayText="Brecha de bajo riesgo" w:value="Brecha de bajo riesgo"/>
                  <w:listItem w:displayText="Sin brecha" w:value="Sin brecha"/>
                </w:dropDownList>
              </w:sdtPr>
              <w:sdtEndPr/>
              <w:sdtContent>
                <w:r w:rsidR="00BF0FB0" w:rsidRPr="00131BB2">
                  <w:rPr>
                    <w:rStyle w:val="PlaceholderText"/>
                    <w:lang w:val="es-CO"/>
                  </w:rPr>
                  <w:t>Choose an item.</w:t>
                </w:r>
              </w:sdtContent>
            </w:sdt>
          </w:p>
        </w:tc>
      </w:tr>
      <w:tr w:rsidR="005F3B2E" w:rsidRPr="00131BB2" w14:paraId="04717E8C" w14:textId="77777777" w:rsidTr="007E6DFA">
        <w:trPr>
          <w:trHeight w:val="526"/>
        </w:trPr>
        <w:tc>
          <w:tcPr>
            <w:tcW w:w="5000" w:type="pct"/>
          </w:tcPr>
          <w:p w14:paraId="485F2093" w14:textId="0C8B65DC" w:rsidR="005F3B2E" w:rsidRPr="00131BB2" w:rsidRDefault="000B6C6D" w:rsidP="004631DE">
            <w:pPr>
              <w:jc w:val="left"/>
              <w:rPr>
                <w:bCs/>
                <w:lang w:val="es-CO"/>
              </w:rPr>
            </w:pPr>
            <w:r w:rsidRPr="00131BB2">
              <w:rPr>
                <w:b/>
                <w:lang w:val="es-CO"/>
              </w:rPr>
              <w:t>Análisis cualitativo</w:t>
            </w:r>
            <w:r w:rsidR="00F47E0B" w:rsidRPr="00131BB2">
              <w:rPr>
                <w:b/>
                <w:lang w:val="es-CO"/>
              </w:rPr>
              <w:br/>
            </w:r>
          </w:p>
        </w:tc>
      </w:tr>
      <w:tr w:rsidR="005F3B2E" w:rsidRPr="00131BB2" w14:paraId="580E39AC" w14:textId="77777777" w:rsidTr="007E6DFA">
        <w:trPr>
          <w:trHeight w:val="526"/>
        </w:trPr>
        <w:tc>
          <w:tcPr>
            <w:tcW w:w="5000" w:type="pct"/>
            <w:shd w:val="clear" w:color="auto" w:fill="D9D9D9" w:themeFill="background1" w:themeFillShade="D9"/>
          </w:tcPr>
          <w:p w14:paraId="3D95B84C" w14:textId="22F84EB9" w:rsidR="005F3B2E" w:rsidRPr="00131BB2" w:rsidRDefault="005B5A9B" w:rsidP="008A5A28">
            <w:pPr>
              <w:rPr>
                <w:b/>
                <w:lang w:val="es-CO"/>
              </w:rPr>
            </w:pPr>
            <w:r w:rsidRPr="00131BB2">
              <w:rPr>
                <w:b/>
                <w:lang w:val="es-CO"/>
              </w:rPr>
              <w:lastRenderedPageBreak/>
              <w:t>Análisis cuantitativo</w:t>
            </w:r>
            <w:r w:rsidR="005F3B2E" w:rsidRPr="00131BB2">
              <w:rPr>
                <w:b/>
                <w:lang w:val="es-CO"/>
              </w:rPr>
              <w:t xml:space="preserve"> </w:t>
            </w:r>
          </w:p>
          <w:p w14:paraId="18289A1B" w14:textId="77777777" w:rsidR="005F3B2E" w:rsidRPr="00131BB2" w:rsidRDefault="005F3B2E" w:rsidP="008A5A28">
            <w:pPr>
              <w:rPr>
                <w:b/>
                <w:lang w:val="es-CO"/>
              </w:rPr>
            </w:pPr>
          </w:p>
          <w:p w14:paraId="5BE87C14" w14:textId="2EDC8173" w:rsidR="00546D32" w:rsidRPr="00131BB2" w:rsidRDefault="005F3B2E" w:rsidP="00546D32">
            <w:pPr>
              <w:rPr>
                <w:bCs/>
                <w:i/>
                <w:iCs/>
                <w:lang w:val="es-CO"/>
              </w:rPr>
            </w:pPr>
            <w:r w:rsidRPr="00131BB2">
              <w:rPr>
                <w:bCs/>
                <w:i/>
                <w:iCs/>
                <w:lang w:val="es-CO"/>
              </w:rPr>
              <w:t>*</w:t>
            </w:r>
            <w:r w:rsidR="007060C1">
              <w:rPr>
                <w:bCs/>
                <w:i/>
                <w:iCs/>
                <w:lang w:val="es-CO"/>
              </w:rPr>
              <w:t xml:space="preserve"> </w:t>
            </w:r>
            <w:r w:rsidR="00546D32" w:rsidRPr="00131BB2">
              <w:rPr>
                <w:bCs/>
                <w:i/>
                <w:iCs/>
                <w:lang w:val="es-CO"/>
              </w:rPr>
              <w:t xml:space="preserve">Indicadores cuantitativos para sustanciar la evaluación del subindicador 14(c), criterio de evaluación (d): </w:t>
            </w:r>
          </w:p>
          <w:p w14:paraId="44330ECA" w14:textId="411E4E1D" w:rsidR="00546D32" w:rsidRPr="007060C1" w:rsidRDefault="00546D32" w:rsidP="00E15569">
            <w:pPr>
              <w:pStyle w:val="ListParagraph"/>
              <w:numPr>
                <w:ilvl w:val="0"/>
                <w:numId w:val="12"/>
              </w:numPr>
              <w:rPr>
                <w:bCs/>
                <w:i/>
                <w:iCs/>
                <w:lang w:val="es-CO"/>
              </w:rPr>
            </w:pPr>
            <w:r w:rsidRPr="007060C1">
              <w:rPr>
                <w:bCs/>
                <w:i/>
                <w:iCs/>
                <w:lang w:val="es-CO"/>
              </w:rPr>
              <w:t xml:space="preserve">Las firmas/individuos hallados culpables de fraude o corrupción en contratación pública: número de firmas/individuos procesados/condenados, inhibidos de participar en adquisiciones futuras (en mora/inhabilitados). </w:t>
            </w:r>
          </w:p>
          <w:p w14:paraId="00ECF299" w14:textId="7E7F25D2" w:rsidR="00546D32" w:rsidRPr="00131BB2" w:rsidRDefault="00546D32" w:rsidP="00546D32">
            <w:pPr>
              <w:rPr>
                <w:bCs/>
                <w:i/>
                <w:iCs/>
                <w:lang w:val="es-CO"/>
              </w:rPr>
            </w:pPr>
            <w:r w:rsidRPr="00131BB2">
              <w:rPr>
                <w:bCs/>
                <w:i/>
                <w:iCs/>
                <w:lang w:val="es-CO"/>
              </w:rPr>
              <w:t>Fuente: Función normativa/regulatoria/organismo</w:t>
            </w:r>
            <w:r w:rsidR="004C479F" w:rsidRPr="00131BB2">
              <w:rPr>
                <w:bCs/>
                <w:i/>
                <w:iCs/>
                <w:lang w:val="es-CO"/>
              </w:rPr>
              <w:t xml:space="preserve"> </w:t>
            </w:r>
            <w:r w:rsidRPr="00131BB2">
              <w:rPr>
                <w:bCs/>
                <w:i/>
                <w:iCs/>
                <w:lang w:val="es-CO"/>
              </w:rPr>
              <w:t>anticorrupción.</w:t>
            </w:r>
          </w:p>
          <w:p w14:paraId="1D237734" w14:textId="77777777" w:rsidR="00546D32" w:rsidRPr="00131BB2" w:rsidRDefault="00546D32" w:rsidP="00546D32">
            <w:pPr>
              <w:rPr>
                <w:bCs/>
                <w:i/>
                <w:iCs/>
                <w:lang w:val="es-CO"/>
              </w:rPr>
            </w:pPr>
          </w:p>
          <w:p w14:paraId="10891497" w14:textId="294EC02E" w:rsidR="00546D32" w:rsidRPr="007060C1" w:rsidRDefault="00546D32" w:rsidP="00E15569">
            <w:pPr>
              <w:pStyle w:val="ListParagraph"/>
              <w:numPr>
                <w:ilvl w:val="0"/>
                <w:numId w:val="12"/>
              </w:numPr>
              <w:rPr>
                <w:bCs/>
                <w:i/>
                <w:iCs/>
                <w:lang w:val="es-CO"/>
              </w:rPr>
            </w:pPr>
            <w:r w:rsidRPr="007060C1">
              <w:rPr>
                <w:bCs/>
                <w:i/>
                <w:iCs/>
                <w:lang w:val="es-CO"/>
              </w:rPr>
              <w:t xml:space="preserve">Los funcionarios del gobierno que sean hallados culpables de fraude y corrupción en las adquisiciones públicas: número de funcionarios procesados/condenados. </w:t>
            </w:r>
          </w:p>
          <w:p w14:paraId="74A0D264" w14:textId="75E78C57" w:rsidR="00546D32" w:rsidRPr="00131BB2" w:rsidRDefault="00546D32" w:rsidP="00546D32">
            <w:pPr>
              <w:rPr>
                <w:bCs/>
                <w:i/>
                <w:iCs/>
                <w:lang w:val="es-CO"/>
              </w:rPr>
            </w:pPr>
            <w:r w:rsidRPr="00131BB2">
              <w:rPr>
                <w:bCs/>
                <w:i/>
                <w:iCs/>
                <w:lang w:val="es-CO"/>
              </w:rPr>
              <w:t>Fuente: Función normativa/regulatoria/organismo anticorrupción.</w:t>
            </w:r>
          </w:p>
          <w:p w14:paraId="4EFFDB3E" w14:textId="77777777" w:rsidR="00546D32" w:rsidRPr="00131BB2" w:rsidRDefault="00546D32" w:rsidP="00546D32">
            <w:pPr>
              <w:rPr>
                <w:bCs/>
                <w:i/>
                <w:iCs/>
                <w:lang w:val="es-CO"/>
              </w:rPr>
            </w:pPr>
          </w:p>
          <w:p w14:paraId="58B43D20" w14:textId="570EE64D" w:rsidR="00546D32" w:rsidRPr="007060C1" w:rsidRDefault="00546D32" w:rsidP="00E15569">
            <w:pPr>
              <w:pStyle w:val="ListParagraph"/>
              <w:numPr>
                <w:ilvl w:val="0"/>
                <w:numId w:val="12"/>
              </w:numPr>
              <w:rPr>
                <w:bCs/>
                <w:i/>
                <w:iCs/>
                <w:lang w:val="es-CO"/>
              </w:rPr>
            </w:pPr>
            <w:r w:rsidRPr="007060C1">
              <w:rPr>
                <w:bCs/>
                <w:i/>
                <w:iCs/>
                <w:lang w:val="es-CO"/>
              </w:rPr>
              <w:t>Dádivas para asegurar contratos públicos: número de firmas que</w:t>
            </w:r>
            <w:r w:rsidR="007060C1">
              <w:rPr>
                <w:bCs/>
                <w:i/>
                <w:iCs/>
                <w:lang w:val="es-CO"/>
              </w:rPr>
              <w:t xml:space="preserve"> consideran que es necesario incurrir en</w:t>
            </w:r>
            <w:r w:rsidRPr="007060C1">
              <w:rPr>
                <w:bCs/>
                <w:i/>
                <w:iCs/>
                <w:lang w:val="es-CO"/>
              </w:rPr>
              <w:t xml:space="preserve"> prácticas contrarias a la ética, incluidas las dádivas</w:t>
            </w:r>
            <w:r w:rsidR="007060C1">
              <w:rPr>
                <w:bCs/>
                <w:i/>
                <w:iCs/>
                <w:lang w:val="es-CO"/>
              </w:rPr>
              <w:t>, para verse adjudicados contratos gubernamentales</w:t>
            </w:r>
            <w:r w:rsidRPr="007060C1">
              <w:rPr>
                <w:bCs/>
                <w:i/>
                <w:iCs/>
                <w:lang w:val="es-CO"/>
              </w:rPr>
              <w:t xml:space="preserve"> (en porcentaje).</w:t>
            </w:r>
          </w:p>
          <w:p w14:paraId="4EB67433" w14:textId="0641803B" w:rsidR="00A11ECC" w:rsidRPr="007060C1" w:rsidRDefault="00546D32" w:rsidP="00C72936">
            <w:pPr>
              <w:rPr>
                <w:bCs/>
                <w:i/>
                <w:iCs/>
                <w:lang w:val="es-CO"/>
              </w:rPr>
            </w:pPr>
            <w:r w:rsidRPr="00131BB2">
              <w:rPr>
                <w:bCs/>
                <w:i/>
                <w:iCs/>
                <w:lang w:val="es-CO"/>
              </w:rPr>
              <w:t>Fuente: Encuesta</w:t>
            </w:r>
            <w:r w:rsidR="005F3B2E" w:rsidRPr="00131BB2">
              <w:rPr>
                <w:bCs/>
                <w:i/>
                <w:iCs/>
                <w:lang w:val="es-CO"/>
              </w:rPr>
              <w:t>.</w:t>
            </w:r>
          </w:p>
          <w:p w14:paraId="1B84FDED" w14:textId="3DDC7D0F" w:rsidR="00A11ECC" w:rsidRPr="00131BB2" w:rsidRDefault="00A11ECC" w:rsidP="00C72936">
            <w:pPr>
              <w:rPr>
                <w:bCs/>
                <w:lang w:val="es-CO"/>
              </w:rPr>
            </w:pPr>
          </w:p>
        </w:tc>
      </w:tr>
      <w:tr w:rsidR="005F3B2E" w:rsidRPr="00131BB2" w14:paraId="00C0F115" w14:textId="77777777" w:rsidTr="007E6DFA">
        <w:trPr>
          <w:trHeight w:val="526"/>
        </w:trPr>
        <w:tc>
          <w:tcPr>
            <w:tcW w:w="5000" w:type="pct"/>
          </w:tcPr>
          <w:p w14:paraId="6D80C98C" w14:textId="68E50856" w:rsidR="005F3B2E" w:rsidRPr="00131BB2" w:rsidRDefault="000B6C6D" w:rsidP="004631DE">
            <w:pPr>
              <w:jc w:val="left"/>
              <w:rPr>
                <w:bCs/>
                <w:lang w:val="es-CO"/>
              </w:rPr>
            </w:pPr>
            <w:r w:rsidRPr="00131BB2">
              <w:rPr>
                <w:b/>
                <w:lang w:val="es-CO"/>
              </w:rPr>
              <w:t>Análisis de brechas</w:t>
            </w:r>
            <w:r w:rsidR="00F47E0B" w:rsidRPr="00131BB2">
              <w:rPr>
                <w:b/>
                <w:lang w:val="es-CO"/>
              </w:rPr>
              <w:br/>
            </w:r>
          </w:p>
        </w:tc>
      </w:tr>
      <w:tr w:rsidR="005F3B2E" w:rsidRPr="00131BB2" w14:paraId="779E4868" w14:textId="77777777" w:rsidTr="007E6DFA">
        <w:trPr>
          <w:trHeight w:val="526"/>
        </w:trPr>
        <w:tc>
          <w:tcPr>
            <w:tcW w:w="5000" w:type="pct"/>
          </w:tcPr>
          <w:p w14:paraId="0C06B018" w14:textId="2566B1CF" w:rsidR="005F3B2E" w:rsidRPr="00131BB2" w:rsidRDefault="000B6C6D" w:rsidP="004631DE">
            <w:pPr>
              <w:jc w:val="left"/>
              <w:rPr>
                <w:bCs/>
                <w:lang w:val="es-CO"/>
              </w:rPr>
            </w:pPr>
            <w:r w:rsidRPr="00131BB2">
              <w:rPr>
                <w:b/>
                <w:lang w:val="es-CO"/>
              </w:rPr>
              <w:t>Recomendaciones</w:t>
            </w:r>
            <w:r w:rsidR="00F47E0B" w:rsidRPr="00131BB2">
              <w:rPr>
                <w:b/>
                <w:lang w:val="es-CO"/>
              </w:rPr>
              <w:br/>
            </w:r>
          </w:p>
        </w:tc>
      </w:tr>
      <w:tr w:rsidR="008A5A28" w:rsidRPr="00131BB2" w14:paraId="47B8DB24" w14:textId="77777777" w:rsidTr="007E6DFA">
        <w:trPr>
          <w:trHeight w:val="527"/>
        </w:trPr>
        <w:tc>
          <w:tcPr>
            <w:tcW w:w="5000" w:type="pct"/>
            <w:shd w:val="clear" w:color="auto" w:fill="CF9DC5" w:themeFill="accent4" w:themeFillTint="99"/>
          </w:tcPr>
          <w:p w14:paraId="5F93E9EE" w14:textId="3310A5F0" w:rsidR="008A5A28" w:rsidRPr="00131BB2" w:rsidRDefault="000B6C6D" w:rsidP="008A5A28">
            <w:pPr>
              <w:jc w:val="center"/>
              <w:rPr>
                <w:b/>
                <w:lang w:val="es-CO"/>
              </w:rPr>
            </w:pPr>
            <w:r w:rsidRPr="00131BB2">
              <w:rPr>
                <w:b/>
                <w:lang w:val="es-CO"/>
              </w:rPr>
              <w:t>Subindicador</w:t>
            </w:r>
            <w:r w:rsidR="00C72936" w:rsidRPr="00131BB2">
              <w:rPr>
                <w:b/>
                <w:lang w:val="es-CO"/>
              </w:rPr>
              <w:t xml:space="preserve"> 14</w:t>
            </w:r>
            <w:r w:rsidR="008A5A28" w:rsidRPr="00131BB2">
              <w:rPr>
                <w:b/>
                <w:lang w:val="es-CO"/>
              </w:rPr>
              <w:t xml:space="preserve">(d) </w:t>
            </w:r>
          </w:p>
          <w:p w14:paraId="48823F07" w14:textId="758E2A50" w:rsidR="008A5A28" w:rsidRPr="00131BB2" w:rsidRDefault="00A61B6E" w:rsidP="008A5A28">
            <w:pPr>
              <w:tabs>
                <w:tab w:val="left" w:pos="8138"/>
              </w:tabs>
              <w:spacing w:line="0" w:lineRule="atLeast"/>
              <w:jc w:val="center"/>
              <w:rPr>
                <w:b/>
                <w:lang w:val="es-CO"/>
              </w:rPr>
            </w:pPr>
            <w:r w:rsidRPr="00131BB2">
              <w:rPr>
                <w:b/>
                <w:lang w:val="es-CO"/>
              </w:rPr>
              <w:t>Marco anticorrupción y capacitación en integridad</w:t>
            </w:r>
          </w:p>
        </w:tc>
      </w:tr>
      <w:tr w:rsidR="005F3B2E" w:rsidRPr="00131BB2" w14:paraId="78B4231D" w14:textId="77777777" w:rsidTr="007E6DFA">
        <w:trPr>
          <w:trHeight w:val="299"/>
        </w:trPr>
        <w:tc>
          <w:tcPr>
            <w:tcW w:w="5000" w:type="pct"/>
            <w:shd w:val="clear" w:color="auto" w:fill="EFDEEB" w:themeFill="accent4" w:themeFillTint="33"/>
          </w:tcPr>
          <w:p w14:paraId="5F5E1B5F" w14:textId="299AECB3" w:rsidR="005F3B2E" w:rsidRPr="00131BB2" w:rsidRDefault="000B6C6D" w:rsidP="008A5A28">
            <w:pPr>
              <w:rPr>
                <w:b/>
                <w:lang w:val="es-CO"/>
              </w:rPr>
            </w:pPr>
            <w:r w:rsidRPr="00131BB2">
              <w:rPr>
                <w:b/>
                <w:lang w:val="es-CO"/>
              </w:rPr>
              <w:t xml:space="preserve">Criterio de evaluación </w:t>
            </w:r>
            <w:r w:rsidR="00264356" w:rsidRPr="00131BB2">
              <w:rPr>
                <w:b/>
                <w:lang w:val="es-CO"/>
              </w:rPr>
              <w:t>14(d)(</w:t>
            </w:r>
            <w:r w:rsidR="005F3B2E" w:rsidRPr="00131BB2">
              <w:rPr>
                <w:b/>
                <w:lang w:val="es-CO"/>
              </w:rPr>
              <w:t>a):</w:t>
            </w:r>
          </w:p>
          <w:p w14:paraId="384CE32E" w14:textId="74A6A798" w:rsidR="005F3B2E" w:rsidRPr="00131BB2" w:rsidRDefault="00A61B6E" w:rsidP="008A5A28">
            <w:pPr>
              <w:rPr>
                <w:lang w:val="es-CO"/>
              </w:rPr>
            </w:pPr>
            <w:r w:rsidRPr="00131BB2">
              <w:rPr>
                <w:lang w:val="es-CO"/>
              </w:rPr>
              <w:t>El país tiene establecido un marco integral anticorrupción para prevenir, detectar y penalizar la corrupción en el gobierno, el cual involucra a los organismos estatales adecuados con un nivel de responsabilidad y capacidad que los habilita para llevar adelante sus responsabilidades</w:t>
            </w:r>
            <w:r w:rsidR="005F3B2E" w:rsidRPr="00131BB2">
              <w:rPr>
                <w:lang w:val="es-CO"/>
              </w:rPr>
              <w:t>.</w:t>
            </w:r>
            <w:r w:rsidRPr="00131BB2">
              <w:rPr>
                <w:lang w:val="es-CO"/>
              </w:rPr>
              <w:t xml:space="preserve"> </w:t>
            </w:r>
            <w:r w:rsidR="005F3B2E" w:rsidRPr="00131BB2">
              <w:rPr>
                <w:lang w:val="es-CO"/>
              </w:rPr>
              <w:t>*</w:t>
            </w:r>
          </w:p>
        </w:tc>
      </w:tr>
      <w:tr w:rsidR="00B651BD" w:rsidRPr="00131BB2" w14:paraId="5AECEA9E" w14:textId="77777777" w:rsidTr="00ED45EE">
        <w:trPr>
          <w:trHeight w:val="366"/>
        </w:trPr>
        <w:tc>
          <w:tcPr>
            <w:tcW w:w="5000" w:type="pct"/>
          </w:tcPr>
          <w:p w14:paraId="7F1EC809" w14:textId="5A8DB5FD" w:rsidR="00B651BD" w:rsidRPr="00131BB2" w:rsidRDefault="00B651BD" w:rsidP="00ED45EE">
            <w:pPr>
              <w:rPr>
                <w:lang w:val="es-CO"/>
              </w:rPr>
            </w:pPr>
            <w:r w:rsidRPr="00131BB2">
              <w:rPr>
                <w:b/>
                <w:lang w:val="es-CO"/>
              </w:rPr>
              <w:t>Conclusión</w:t>
            </w:r>
            <w:r w:rsidRPr="00131BB2">
              <w:rPr>
                <w:lang w:val="es-CO"/>
              </w:rPr>
              <w:t xml:space="preserve">: </w:t>
            </w:r>
            <w:sdt>
              <w:sdtPr>
                <w:rPr>
                  <w:lang w:val="es-CO"/>
                </w:rPr>
                <w:alias w:val="Conclusion"/>
                <w:tag w:val="Conclusion"/>
                <w:id w:val="2019651128"/>
                <w:placeholder>
                  <w:docPart w:val="9AD14D8E59164ADF9BF0AF3DEA17125E"/>
                </w:placeholder>
                <w:showingPlcHdr/>
                <w:dropDownList>
                  <w:listItem w:value="Choose an item."/>
                  <w:listItem w:displayText="Brecha de alto riesgo + bandera roja" w:value="Brecha de alto riesgo + bandera roja"/>
                  <w:listItem w:displayText="Brecha de alto riesgo" w:value="Brecha de alto riesgo"/>
                  <w:listItem w:displayText="Brecha de riesgo medio" w:value="Brecha de riesgo medio"/>
                  <w:listItem w:displayText="Brecha de bajo riesgo" w:value="Brecha de bajo riesgo"/>
                  <w:listItem w:displayText="Sin brecha" w:value="Sin brecha"/>
                </w:dropDownList>
              </w:sdtPr>
              <w:sdtEndPr/>
              <w:sdtContent>
                <w:r w:rsidR="00BF0FB0" w:rsidRPr="00131BB2">
                  <w:rPr>
                    <w:rStyle w:val="PlaceholderText"/>
                    <w:lang w:val="es-CO"/>
                  </w:rPr>
                  <w:t>Choose an item.</w:t>
                </w:r>
              </w:sdtContent>
            </w:sdt>
          </w:p>
        </w:tc>
      </w:tr>
      <w:tr w:rsidR="005F3B2E" w:rsidRPr="00131BB2" w14:paraId="0480B594" w14:textId="77777777" w:rsidTr="007E6DFA">
        <w:trPr>
          <w:trHeight w:val="770"/>
        </w:trPr>
        <w:tc>
          <w:tcPr>
            <w:tcW w:w="5000" w:type="pct"/>
          </w:tcPr>
          <w:p w14:paraId="2C4F97D6" w14:textId="0D04B397" w:rsidR="005F3B2E" w:rsidRPr="00131BB2" w:rsidRDefault="000B6C6D" w:rsidP="004631DE">
            <w:pPr>
              <w:jc w:val="left"/>
              <w:rPr>
                <w:bCs/>
                <w:lang w:val="es-CO"/>
              </w:rPr>
            </w:pPr>
            <w:r w:rsidRPr="00131BB2">
              <w:rPr>
                <w:b/>
                <w:lang w:val="es-CO"/>
              </w:rPr>
              <w:t>Análisis cualitativo</w:t>
            </w:r>
            <w:r w:rsidR="00F47E0B" w:rsidRPr="00131BB2">
              <w:rPr>
                <w:b/>
                <w:lang w:val="es-CO"/>
              </w:rPr>
              <w:br/>
            </w:r>
          </w:p>
        </w:tc>
      </w:tr>
      <w:tr w:rsidR="005F3B2E" w:rsidRPr="00131BB2" w14:paraId="7FFE674C" w14:textId="77777777" w:rsidTr="007E6DFA">
        <w:trPr>
          <w:trHeight w:val="869"/>
        </w:trPr>
        <w:tc>
          <w:tcPr>
            <w:tcW w:w="5000" w:type="pct"/>
            <w:shd w:val="clear" w:color="auto" w:fill="D9D9D9" w:themeFill="background1" w:themeFillShade="D9"/>
          </w:tcPr>
          <w:p w14:paraId="3B4793AF" w14:textId="48CD33DF" w:rsidR="005F3B2E" w:rsidRPr="00131BB2" w:rsidRDefault="005B5A9B" w:rsidP="008A5A28">
            <w:pPr>
              <w:rPr>
                <w:b/>
                <w:lang w:val="es-CO"/>
              </w:rPr>
            </w:pPr>
            <w:r w:rsidRPr="00131BB2">
              <w:rPr>
                <w:b/>
                <w:lang w:val="es-CO"/>
              </w:rPr>
              <w:t>Análisis cuantitativo</w:t>
            </w:r>
            <w:r w:rsidR="005F3B2E" w:rsidRPr="00131BB2">
              <w:rPr>
                <w:b/>
                <w:lang w:val="es-CO"/>
              </w:rPr>
              <w:t xml:space="preserve"> </w:t>
            </w:r>
          </w:p>
          <w:p w14:paraId="43F9667B" w14:textId="77777777" w:rsidR="005F3B2E" w:rsidRPr="00131BB2" w:rsidRDefault="005F3B2E" w:rsidP="008A5A28">
            <w:pPr>
              <w:rPr>
                <w:b/>
                <w:lang w:val="es-CO"/>
              </w:rPr>
            </w:pPr>
          </w:p>
          <w:p w14:paraId="0AD950C3" w14:textId="19E100A6" w:rsidR="00D21A40" w:rsidRPr="00131BB2" w:rsidRDefault="005F3B2E" w:rsidP="00D21A40">
            <w:pPr>
              <w:rPr>
                <w:bCs/>
                <w:i/>
                <w:iCs/>
                <w:lang w:val="es-CO"/>
              </w:rPr>
            </w:pPr>
            <w:r w:rsidRPr="00131BB2">
              <w:rPr>
                <w:bCs/>
                <w:i/>
                <w:iCs/>
                <w:lang w:val="es-CO"/>
              </w:rPr>
              <w:t>*</w:t>
            </w:r>
            <w:r w:rsidR="00D21A40" w:rsidRPr="00131BB2">
              <w:rPr>
                <w:bCs/>
                <w:i/>
                <w:iCs/>
                <w:lang w:val="es-CO"/>
              </w:rPr>
              <w:t>Indicador cuantitativo para sustanciar la evaluación del subindicador 14(d), criterio de evaluación (a):</w:t>
            </w:r>
          </w:p>
          <w:p w14:paraId="4DFC0635" w14:textId="542AF92E" w:rsidR="00D21A40" w:rsidRPr="008000E5" w:rsidRDefault="00D21A40" w:rsidP="008000E5">
            <w:pPr>
              <w:pStyle w:val="ListParagraph"/>
              <w:numPr>
                <w:ilvl w:val="0"/>
                <w:numId w:val="21"/>
              </w:numPr>
              <w:rPr>
                <w:bCs/>
                <w:i/>
                <w:iCs/>
                <w:lang w:val="es-CO"/>
              </w:rPr>
            </w:pPr>
            <w:r w:rsidRPr="008000E5">
              <w:rPr>
                <w:bCs/>
                <w:i/>
                <w:iCs/>
                <w:lang w:val="es-CO"/>
              </w:rPr>
              <w:t>Porcentaje de opiniones favorables del público sobre la eficiencia de las medidas anticorrupción (en porcentaje de respuestas).</w:t>
            </w:r>
          </w:p>
          <w:p w14:paraId="0CD1B789" w14:textId="5886F007" w:rsidR="005F3B2E" w:rsidRPr="00131BB2" w:rsidRDefault="00D21A40" w:rsidP="00D21A40">
            <w:pPr>
              <w:rPr>
                <w:bCs/>
                <w:i/>
                <w:iCs/>
                <w:lang w:val="es-CO"/>
              </w:rPr>
            </w:pPr>
            <w:r w:rsidRPr="00131BB2">
              <w:rPr>
                <w:bCs/>
                <w:i/>
                <w:iCs/>
                <w:lang w:val="es-CO"/>
              </w:rPr>
              <w:t>Fuente: Encuesta</w:t>
            </w:r>
            <w:r w:rsidR="005F3B2E" w:rsidRPr="00131BB2">
              <w:rPr>
                <w:bCs/>
                <w:i/>
                <w:iCs/>
                <w:lang w:val="es-CO"/>
              </w:rPr>
              <w:t>.</w:t>
            </w:r>
          </w:p>
          <w:p w14:paraId="51E249BD" w14:textId="77777777" w:rsidR="00A11ECC" w:rsidRPr="00131BB2" w:rsidRDefault="00A11ECC" w:rsidP="00C72936">
            <w:pPr>
              <w:rPr>
                <w:b/>
                <w:lang w:val="es-CO"/>
              </w:rPr>
            </w:pPr>
          </w:p>
          <w:p w14:paraId="1E56B8DB" w14:textId="647AB0EC" w:rsidR="00A11ECC" w:rsidRPr="00131BB2" w:rsidRDefault="00A11ECC" w:rsidP="00C72936">
            <w:pPr>
              <w:rPr>
                <w:bCs/>
                <w:lang w:val="es-CO"/>
              </w:rPr>
            </w:pPr>
          </w:p>
        </w:tc>
      </w:tr>
      <w:tr w:rsidR="005F3B2E" w:rsidRPr="00131BB2" w14:paraId="6D18E06C" w14:textId="77777777" w:rsidTr="007E6DFA">
        <w:trPr>
          <w:trHeight w:val="856"/>
        </w:trPr>
        <w:tc>
          <w:tcPr>
            <w:tcW w:w="5000" w:type="pct"/>
          </w:tcPr>
          <w:p w14:paraId="39A0E909" w14:textId="1E922E96" w:rsidR="005F3B2E" w:rsidRPr="00131BB2" w:rsidRDefault="000B6C6D" w:rsidP="004631DE">
            <w:pPr>
              <w:jc w:val="left"/>
              <w:rPr>
                <w:bCs/>
                <w:lang w:val="es-CO"/>
              </w:rPr>
            </w:pPr>
            <w:r w:rsidRPr="00131BB2">
              <w:rPr>
                <w:b/>
                <w:lang w:val="es-CO"/>
              </w:rPr>
              <w:t>Análisis de brechas</w:t>
            </w:r>
            <w:r w:rsidR="00F47E0B" w:rsidRPr="00131BB2">
              <w:rPr>
                <w:b/>
                <w:lang w:val="es-CO"/>
              </w:rPr>
              <w:br/>
            </w:r>
          </w:p>
        </w:tc>
      </w:tr>
      <w:tr w:rsidR="005F3B2E" w:rsidRPr="00131BB2" w14:paraId="3DACFA9A" w14:textId="77777777" w:rsidTr="007E6DFA">
        <w:trPr>
          <w:trHeight w:val="526"/>
        </w:trPr>
        <w:tc>
          <w:tcPr>
            <w:tcW w:w="5000" w:type="pct"/>
          </w:tcPr>
          <w:p w14:paraId="6F4ED0CB" w14:textId="0ED9B2E8" w:rsidR="005F3B2E" w:rsidRPr="00131BB2" w:rsidRDefault="000B6C6D" w:rsidP="004631DE">
            <w:pPr>
              <w:jc w:val="left"/>
              <w:rPr>
                <w:bCs/>
                <w:lang w:val="es-CO"/>
              </w:rPr>
            </w:pPr>
            <w:r w:rsidRPr="00131BB2">
              <w:rPr>
                <w:b/>
                <w:lang w:val="es-CO"/>
              </w:rPr>
              <w:t>Recomendaciones</w:t>
            </w:r>
            <w:r w:rsidR="00F47E0B" w:rsidRPr="00131BB2">
              <w:rPr>
                <w:b/>
                <w:lang w:val="es-CO"/>
              </w:rPr>
              <w:br/>
            </w:r>
          </w:p>
        </w:tc>
      </w:tr>
      <w:tr w:rsidR="005F3B2E" w:rsidRPr="002954F6" w14:paraId="5FC9F0B8" w14:textId="77777777" w:rsidTr="007E6DFA">
        <w:trPr>
          <w:trHeight w:val="526"/>
        </w:trPr>
        <w:tc>
          <w:tcPr>
            <w:tcW w:w="5000" w:type="pct"/>
            <w:shd w:val="clear" w:color="auto" w:fill="EFDEEB" w:themeFill="accent4" w:themeFillTint="33"/>
          </w:tcPr>
          <w:p w14:paraId="71053381" w14:textId="27AD62E8" w:rsidR="005F3B2E" w:rsidRPr="00131BB2" w:rsidRDefault="000B6C6D" w:rsidP="008A5A28">
            <w:pPr>
              <w:rPr>
                <w:b/>
                <w:lang w:val="es-CO"/>
              </w:rPr>
            </w:pPr>
            <w:r w:rsidRPr="00131BB2">
              <w:rPr>
                <w:b/>
                <w:lang w:val="es-CO"/>
              </w:rPr>
              <w:t xml:space="preserve">Criterio de evaluación </w:t>
            </w:r>
            <w:r w:rsidR="00264356" w:rsidRPr="00131BB2">
              <w:rPr>
                <w:b/>
                <w:lang w:val="es-CO"/>
              </w:rPr>
              <w:t>14(d)(</w:t>
            </w:r>
            <w:r w:rsidR="005F3B2E" w:rsidRPr="00131BB2">
              <w:rPr>
                <w:b/>
                <w:lang w:val="es-CO"/>
              </w:rPr>
              <w:t>b):</w:t>
            </w:r>
          </w:p>
          <w:p w14:paraId="6F95C596" w14:textId="1781E7AD" w:rsidR="005F3B2E" w:rsidRPr="00131BB2" w:rsidRDefault="004C479F" w:rsidP="008A5A28">
            <w:pPr>
              <w:rPr>
                <w:lang w:val="es-CO"/>
              </w:rPr>
            </w:pPr>
            <w:r w:rsidRPr="00131BB2">
              <w:rPr>
                <w:lang w:val="es-CO"/>
              </w:rPr>
              <w:t>Como parte del marco anticorrupción, existe y se utiliza para identificar de manera sistemática los riesgos de corrupción y par</w:t>
            </w:r>
            <w:r w:rsidR="00BF0FB0">
              <w:rPr>
                <w:lang w:val="es-CO"/>
              </w:rPr>
              <w:t xml:space="preserve"> </w:t>
            </w:r>
            <w:r w:rsidRPr="00131BB2">
              <w:rPr>
                <w:lang w:val="es-CO"/>
              </w:rPr>
              <w:t>a mitigar estos riesgos en el ciclo de la contratación pública</w:t>
            </w:r>
            <w:r w:rsidR="005F3B2E" w:rsidRPr="00131BB2">
              <w:rPr>
                <w:lang w:val="es-CO"/>
              </w:rPr>
              <w:t>.</w:t>
            </w:r>
          </w:p>
        </w:tc>
      </w:tr>
      <w:tr w:rsidR="00B651BD" w:rsidRPr="00131BB2" w14:paraId="156722F5" w14:textId="77777777" w:rsidTr="00ED45EE">
        <w:trPr>
          <w:trHeight w:val="366"/>
        </w:trPr>
        <w:tc>
          <w:tcPr>
            <w:tcW w:w="5000" w:type="pct"/>
          </w:tcPr>
          <w:p w14:paraId="4C3B2E2C" w14:textId="2E10D4A7" w:rsidR="00B651BD" w:rsidRPr="00131BB2" w:rsidRDefault="00B651BD" w:rsidP="00ED45EE">
            <w:pPr>
              <w:rPr>
                <w:lang w:val="es-CO"/>
              </w:rPr>
            </w:pPr>
            <w:r w:rsidRPr="00131BB2">
              <w:rPr>
                <w:b/>
                <w:lang w:val="es-CO"/>
              </w:rPr>
              <w:t>Conclusión</w:t>
            </w:r>
            <w:r w:rsidRPr="00131BB2">
              <w:rPr>
                <w:lang w:val="es-CO"/>
              </w:rPr>
              <w:t xml:space="preserve">: </w:t>
            </w:r>
            <w:sdt>
              <w:sdtPr>
                <w:rPr>
                  <w:lang w:val="es-CO"/>
                </w:rPr>
                <w:alias w:val="Conclusion"/>
                <w:tag w:val="Conclusion"/>
                <w:id w:val="308985984"/>
                <w:placeholder>
                  <w:docPart w:val="E79E62B1A3D44C09BB6C129F072E7913"/>
                </w:placeholder>
                <w:showingPlcHdr/>
                <w:dropDownList>
                  <w:listItem w:value="Choose an item."/>
                  <w:listItem w:displayText="Brecha de alto riesgo + bandera roja" w:value="Brecha de alto riesgo + bandera roja"/>
                  <w:listItem w:displayText="Brecha de alto riesgo" w:value="Brecha de alto riesgo"/>
                  <w:listItem w:displayText="Brecha de riesgo medio" w:value="Brecha de riesgo medio"/>
                  <w:listItem w:displayText="Brecha de bajo riesgo" w:value="Brecha de bajo riesgo"/>
                  <w:listItem w:displayText="Sin brecha" w:value="Sin brecha"/>
                </w:dropDownList>
              </w:sdtPr>
              <w:sdtEndPr/>
              <w:sdtContent>
                <w:r w:rsidR="00BF0FB0" w:rsidRPr="00131BB2">
                  <w:rPr>
                    <w:rStyle w:val="PlaceholderText"/>
                    <w:lang w:val="es-CO"/>
                  </w:rPr>
                  <w:t>Choose an item.</w:t>
                </w:r>
              </w:sdtContent>
            </w:sdt>
          </w:p>
        </w:tc>
      </w:tr>
      <w:tr w:rsidR="005F3B2E" w:rsidRPr="00131BB2" w14:paraId="7E23153D" w14:textId="77777777" w:rsidTr="007E6DFA">
        <w:trPr>
          <w:trHeight w:val="526"/>
        </w:trPr>
        <w:tc>
          <w:tcPr>
            <w:tcW w:w="5000" w:type="pct"/>
          </w:tcPr>
          <w:p w14:paraId="4D48D513" w14:textId="7ED2AA6E" w:rsidR="005F3B2E" w:rsidRPr="00131BB2" w:rsidRDefault="000B6C6D" w:rsidP="004631DE">
            <w:pPr>
              <w:jc w:val="left"/>
              <w:rPr>
                <w:bCs/>
                <w:lang w:val="es-CO"/>
              </w:rPr>
            </w:pPr>
            <w:r w:rsidRPr="00131BB2">
              <w:rPr>
                <w:b/>
                <w:lang w:val="es-CO"/>
              </w:rPr>
              <w:t>Análisis cualitativo</w:t>
            </w:r>
            <w:r w:rsidR="00F47E0B" w:rsidRPr="00131BB2">
              <w:rPr>
                <w:b/>
                <w:lang w:val="es-CO"/>
              </w:rPr>
              <w:br/>
            </w:r>
          </w:p>
        </w:tc>
      </w:tr>
      <w:tr w:rsidR="005F3B2E" w:rsidRPr="00131BB2" w14:paraId="51E107A0" w14:textId="77777777" w:rsidTr="007E6DFA">
        <w:trPr>
          <w:trHeight w:val="526"/>
        </w:trPr>
        <w:tc>
          <w:tcPr>
            <w:tcW w:w="5000" w:type="pct"/>
          </w:tcPr>
          <w:p w14:paraId="3E0E9E70" w14:textId="3574FF48" w:rsidR="005F3B2E" w:rsidRPr="00131BB2" w:rsidRDefault="000B6C6D" w:rsidP="004631DE">
            <w:pPr>
              <w:jc w:val="left"/>
              <w:rPr>
                <w:bCs/>
                <w:lang w:val="es-CO"/>
              </w:rPr>
            </w:pPr>
            <w:r w:rsidRPr="00131BB2">
              <w:rPr>
                <w:b/>
                <w:lang w:val="es-CO"/>
              </w:rPr>
              <w:lastRenderedPageBreak/>
              <w:t>Análisis de brechas</w:t>
            </w:r>
            <w:r w:rsidR="00F47E0B" w:rsidRPr="00131BB2">
              <w:rPr>
                <w:b/>
                <w:lang w:val="es-CO"/>
              </w:rPr>
              <w:br/>
            </w:r>
          </w:p>
        </w:tc>
      </w:tr>
      <w:tr w:rsidR="005F3B2E" w:rsidRPr="00131BB2" w14:paraId="71ED1BCD" w14:textId="77777777" w:rsidTr="007E6DFA">
        <w:trPr>
          <w:trHeight w:val="526"/>
        </w:trPr>
        <w:tc>
          <w:tcPr>
            <w:tcW w:w="5000" w:type="pct"/>
          </w:tcPr>
          <w:p w14:paraId="173BF32F" w14:textId="5D46F3D3" w:rsidR="005F3B2E" w:rsidRPr="00131BB2" w:rsidRDefault="000B6C6D" w:rsidP="004631DE">
            <w:pPr>
              <w:jc w:val="left"/>
              <w:rPr>
                <w:bCs/>
                <w:lang w:val="es-CO"/>
              </w:rPr>
            </w:pPr>
            <w:r w:rsidRPr="00131BB2">
              <w:rPr>
                <w:b/>
                <w:lang w:val="es-CO"/>
              </w:rPr>
              <w:t>Recomendaciones</w:t>
            </w:r>
            <w:r w:rsidR="00F47E0B" w:rsidRPr="00131BB2">
              <w:rPr>
                <w:b/>
                <w:lang w:val="es-CO"/>
              </w:rPr>
              <w:br/>
            </w:r>
          </w:p>
        </w:tc>
      </w:tr>
      <w:tr w:rsidR="005F3B2E" w:rsidRPr="002954F6" w14:paraId="4F11D84B" w14:textId="77777777" w:rsidTr="007E6DFA">
        <w:trPr>
          <w:trHeight w:val="526"/>
        </w:trPr>
        <w:tc>
          <w:tcPr>
            <w:tcW w:w="5000" w:type="pct"/>
            <w:shd w:val="clear" w:color="auto" w:fill="EFDEEB" w:themeFill="accent4" w:themeFillTint="33"/>
          </w:tcPr>
          <w:p w14:paraId="1AEADB2F" w14:textId="4A290F29" w:rsidR="005F3B2E" w:rsidRPr="00131BB2" w:rsidRDefault="000B6C6D" w:rsidP="008A5A28">
            <w:pPr>
              <w:rPr>
                <w:b/>
                <w:lang w:val="es-CO"/>
              </w:rPr>
            </w:pPr>
            <w:r w:rsidRPr="00131BB2">
              <w:rPr>
                <w:b/>
                <w:lang w:val="es-CO"/>
              </w:rPr>
              <w:t xml:space="preserve">Criterio de evaluación </w:t>
            </w:r>
            <w:r w:rsidR="00264356" w:rsidRPr="00131BB2">
              <w:rPr>
                <w:b/>
                <w:lang w:val="es-CO"/>
              </w:rPr>
              <w:t>14(d)(</w:t>
            </w:r>
            <w:r w:rsidR="005F3B2E" w:rsidRPr="00131BB2">
              <w:rPr>
                <w:b/>
                <w:lang w:val="es-CO"/>
              </w:rPr>
              <w:t>c):</w:t>
            </w:r>
          </w:p>
          <w:p w14:paraId="3EE76B72" w14:textId="2231B562" w:rsidR="005F3B2E" w:rsidRPr="00131BB2" w:rsidRDefault="004C479F" w:rsidP="008A5A28">
            <w:pPr>
              <w:rPr>
                <w:b/>
                <w:lang w:val="es-CO"/>
              </w:rPr>
            </w:pPr>
            <w:r w:rsidRPr="00131BB2">
              <w:rPr>
                <w:lang w:val="es-CO"/>
              </w:rPr>
              <w:t>Como parte del marco anticorrupción, se compilan estadísticas sobre sentencias y procedimientos legales relacionados con la corrupción y se publican informes anualmente</w:t>
            </w:r>
            <w:r w:rsidR="005F3B2E" w:rsidRPr="00131BB2">
              <w:rPr>
                <w:lang w:val="es-CO"/>
              </w:rPr>
              <w:t>.</w:t>
            </w:r>
          </w:p>
        </w:tc>
      </w:tr>
      <w:tr w:rsidR="00B651BD" w:rsidRPr="00131BB2" w14:paraId="7528C8EC" w14:textId="77777777" w:rsidTr="00ED45EE">
        <w:trPr>
          <w:trHeight w:val="366"/>
        </w:trPr>
        <w:tc>
          <w:tcPr>
            <w:tcW w:w="5000" w:type="pct"/>
          </w:tcPr>
          <w:p w14:paraId="59C4FCF2" w14:textId="46A7E0E8" w:rsidR="00B651BD" w:rsidRPr="00131BB2" w:rsidRDefault="00B651BD" w:rsidP="00ED45EE">
            <w:pPr>
              <w:rPr>
                <w:lang w:val="es-CO"/>
              </w:rPr>
            </w:pPr>
            <w:r w:rsidRPr="00131BB2">
              <w:rPr>
                <w:b/>
                <w:lang w:val="es-CO"/>
              </w:rPr>
              <w:t>Conclusión</w:t>
            </w:r>
            <w:r w:rsidRPr="00131BB2">
              <w:rPr>
                <w:lang w:val="es-CO"/>
              </w:rPr>
              <w:t xml:space="preserve">: </w:t>
            </w:r>
            <w:sdt>
              <w:sdtPr>
                <w:rPr>
                  <w:lang w:val="es-CO"/>
                </w:rPr>
                <w:alias w:val="Conclusion"/>
                <w:tag w:val="Conclusion"/>
                <w:id w:val="-630092444"/>
                <w:placeholder>
                  <w:docPart w:val="D77B5E446EE047E9B3ACBB6654F529FC"/>
                </w:placeholder>
                <w:showingPlcHdr/>
                <w:dropDownList>
                  <w:listItem w:value="Choose an item."/>
                  <w:listItem w:displayText="Brecha de alto riesgo + bandera roja" w:value="Brecha de alto riesgo + bandera roja"/>
                  <w:listItem w:displayText="Brecha de alto riesgo" w:value="Brecha de alto riesgo"/>
                  <w:listItem w:displayText="Brecha de riesgo medio" w:value="Brecha de riesgo medio"/>
                  <w:listItem w:displayText="Brecha de bajo riesgo" w:value="Brecha de bajo riesgo"/>
                  <w:listItem w:displayText="Sin brecha" w:value="Sin brecha"/>
                </w:dropDownList>
              </w:sdtPr>
              <w:sdtEndPr/>
              <w:sdtContent>
                <w:r w:rsidR="00BF0FB0" w:rsidRPr="00131BB2">
                  <w:rPr>
                    <w:rStyle w:val="PlaceholderText"/>
                    <w:lang w:val="es-CO"/>
                  </w:rPr>
                  <w:t>Choose an item.</w:t>
                </w:r>
              </w:sdtContent>
            </w:sdt>
          </w:p>
        </w:tc>
      </w:tr>
      <w:tr w:rsidR="005F3B2E" w:rsidRPr="00131BB2" w14:paraId="6B59AD2D" w14:textId="77777777" w:rsidTr="007E6DFA">
        <w:trPr>
          <w:trHeight w:val="526"/>
        </w:trPr>
        <w:tc>
          <w:tcPr>
            <w:tcW w:w="5000" w:type="pct"/>
          </w:tcPr>
          <w:p w14:paraId="5184B67D" w14:textId="3A1A5655" w:rsidR="005F3B2E" w:rsidRPr="00131BB2" w:rsidRDefault="000B6C6D" w:rsidP="004631DE">
            <w:pPr>
              <w:jc w:val="left"/>
              <w:rPr>
                <w:bCs/>
                <w:lang w:val="es-CO"/>
              </w:rPr>
            </w:pPr>
            <w:r w:rsidRPr="00131BB2">
              <w:rPr>
                <w:b/>
                <w:lang w:val="es-CO"/>
              </w:rPr>
              <w:t>Análisis cualitativo</w:t>
            </w:r>
            <w:r w:rsidR="00F47E0B" w:rsidRPr="00131BB2">
              <w:rPr>
                <w:b/>
                <w:lang w:val="es-CO"/>
              </w:rPr>
              <w:br/>
            </w:r>
          </w:p>
        </w:tc>
      </w:tr>
      <w:tr w:rsidR="005F3B2E" w:rsidRPr="00131BB2" w14:paraId="3F0D2DCB" w14:textId="77777777" w:rsidTr="007E6DFA">
        <w:trPr>
          <w:trHeight w:val="526"/>
        </w:trPr>
        <w:tc>
          <w:tcPr>
            <w:tcW w:w="5000" w:type="pct"/>
          </w:tcPr>
          <w:p w14:paraId="3E89945B" w14:textId="72E2736D" w:rsidR="005F3B2E" w:rsidRPr="00131BB2" w:rsidRDefault="000B6C6D" w:rsidP="004631DE">
            <w:pPr>
              <w:jc w:val="left"/>
              <w:rPr>
                <w:bCs/>
                <w:lang w:val="es-CO"/>
              </w:rPr>
            </w:pPr>
            <w:r w:rsidRPr="00131BB2">
              <w:rPr>
                <w:b/>
                <w:lang w:val="es-CO"/>
              </w:rPr>
              <w:t>Análisis de brechas</w:t>
            </w:r>
            <w:r w:rsidR="00F47E0B" w:rsidRPr="00131BB2">
              <w:rPr>
                <w:b/>
                <w:lang w:val="es-CO"/>
              </w:rPr>
              <w:br/>
            </w:r>
          </w:p>
        </w:tc>
      </w:tr>
      <w:tr w:rsidR="005F3B2E" w:rsidRPr="00131BB2" w14:paraId="68B14C89" w14:textId="77777777" w:rsidTr="007E6DFA">
        <w:trPr>
          <w:trHeight w:val="526"/>
        </w:trPr>
        <w:tc>
          <w:tcPr>
            <w:tcW w:w="5000" w:type="pct"/>
          </w:tcPr>
          <w:p w14:paraId="319CD558" w14:textId="5DCFB23D" w:rsidR="005F3B2E" w:rsidRPr="00131BB2" w:rsidRDefault="000B6C6D" w:rsidP="004631DE">
            <w:pPr>
              <w:jc w:val="left"/>
              <w:rPr>
                <w:bCs/>
                <w:lang w:val="es-CO"/>
              </w:rPr>
            </w:pPr>
            <w:r w:rsidRPr="00131BB2">
              <w:rPr>
                <w:b/>
                <w:lang w:val="es-CO"/>
              </w:rPr>
              <w:t>Recomendaciones</w:t>
            </w:r>
            <w:r w:rsidR="00F47E0B" w:rsidRPr="00131BB2">
              <w:rPr>
                <w:b/>
                <w:lang w:val="es-CO"/>
              </w:rPr>
              <w:br/>
            </w:r>
          </w:p>
        </w:tc>
      </w:tr>
      <w:tr w:rsidR="005F3B2E" w:rsidRPr="002954F6" w14:paraId="040AB981" w14:textId="77777777" w:rsidTr="007E6DFA">
        <w:trPr>
          <w:trHeight w:val="526"/>
        </w:trPr>
        <w:tc>
          <w:tcPr>
            <w:tcW w:w="5000" w:type="pct"/>
            <w:shd w:val="clear" w:color="auto" w:fill="EFDEEB" w:themeFill="accent4" w:themeFillTint="33"/>
          </w:tcPr>
          <w:p w14:paraId="303B69DA" w14:textId="776BB9B5" w:rsidR="005F3B2E" w:rsidRPr="00131BB2" w:rsidRDefault="000B6C6D" w:rsidP="00C72936">
            <w:pPr>
              <w:rPr>
                <w:b/>
                <w:lang w:val="es-CO"/>
              </w:rPr>
            </w:pPr>
            <w:r w:rsidRPr="00131BB2">
              <w:rPr>
                <w:b/>
                <w:lang w:val="es-CO"/>
              </w:rPr>
              <w:t xml:space="preserve">Criterio de evaluación </w:t>
            </w:r>
            <w:r w:rsidR="00264356" w:rsidRPr="00131BB2">
              <w:rPr>
                <w:b/>
                <w:lang w:val="es-CO"/>
              </w:rPr>
              <w:t>14(d)(</w:t>
            </w:r>
            <w:r w:rsidR="005F3B2E" w:rsidRPr="00131BB2">
              <w:rPr>
                <w:b/>
                <w:lang w:val="es-CO"/>
              </w:rPr>
              <w:t>d):</w:t>
            </w:r>
          </w:p>
          <w:p w14:paraId="20DE1CFC" w14:textId="25065AB1" w:rsidR="005F3B2E" w:rsidRPr="00131BB2" w:rsidRDefault="004C479F" w:rsidP="00C72936">
            <w:pPr>
              <w:rPr>
                <w:b/>
                <w:lang w:val="es-CO"/>
              </w:rPr>
            </w:pPr>
            <w:r w:rsidRPr="00131BB2">
              <w:rPr>
                <w:lang w:val="es-CO"/>
              </w:rPr>
              <w:t>Se cuenta con medidas especiales para detectar y prevenir la corrupción asociada a la contratación</w:t>
            </w:r>
            <w:r w:rsidR="005F3B2E" w:rsidRPr="00131BB2">
              <w:rPr>
                <w:lang w:val="es-CO"/>
              </w:rPr>
              <w:t>.</w:t>
            </w:r>
          </w:p>
        </w:tc>
      </w:tr>
      <w:tr w:rsidR="00B651BD" w:rsidRPr="00131BB2" w14:paraId="15F2041E" w14:textId="77777777" w:rsidTr="00ED45EE">
        <w:trPr>
          <w:trHeight w:val="366"/>
        </w:trPr>
        <w:tc>
          <w:tcPr>
            <w:tcW w:w="5000" w:type="pct"/>
          </w:tcPr>
          <w:p w14:paraId="5D26009A" w14:textId="4A274980" w:rsidR="00B651BD" w:rsidRPr="00131BB2" w:rsidRDefault="00B651BD" w:rsidP="00ED45EE">
            <w:pPr>
              <w:rPr>
                <w:lang w:val="es-CO"/>
              </w:rPr>
            </w:pPr>
            <w:r w:rsidRPr="00131BB2">
              <w:rPr>
                <w:b/>
                <w:lang w:val="es-CO"/>
              </w:rPr>
              <w:t>Conclusión</w:t>
            </w:r>
            <w:r w:rsidRPr="00131BB2">
              <w:rPr>
                <w:lang w:val="es-CO"/>
              </w:rPr>
              <w:t xml:space="preserve">: </w:t>
            </w:r>
            <w:sdt>
              <w:sdtPr>
                <w:rPr>
                  <w:lang w:val="es-CO"/>
                </w:rPr>
                <w:alias w:val="Conclusion"/>
                <w:tag w:val="Conclusion"/>
                <w:id w:val="-946385622"/>
                <w:placeholder>
                  <w:docPart w:val="5583FF4AF0C745C695B067E299FF976D"/>
                </w:placeholder>
                <w:showingPlcHdr/>
                <w:dropDownList>
                  <w:listItem w:value="Choose an item."/>
                  <w:listItem w:displayText="Brecha de alto riesgo + bandera roja" w:value="Brecha de alto riesgo + bandera roja"/>
                  <w:listItem w:displayText="Brecha de alto riesgo" w:value="Brecha de alto riesgo"/>
                  <w:listItem w:displayText="Brecha de riesgo medio" w:value="Brecha de riesgo medio"/>
                  <w:listItem w:displayText="Brecha de bajo riesgo" w:value="Brecha de bajo riesgo"/>
                  <w:listItem w:displayText="Sin brecha" w:value="Sin brecha"/>
                </w:dropDownList>
              </w:sdtPr>
              <w:sdtEndPr/>
              <w:sdtContent>
                <w:r w:rsidR="00BF0FB0" w:rsidRPr="00131BB2">
                  <w:rPr>
                    <w:rStyle w:val="PlaceholderText"/>
                    <w:lang w:val="es-CO"/>
                  </w:rPr>
                  <w:t>Choose an item.</w:t>
                </w:r>
              </w:sdtContent>
            </w:sdt>
          </w:p>
        </w:tc>
      </w:tr>
      <w:tr w:rsidR="005F3B2E" w:rsidRPr="00131BB2" w14:paraId="5285A5C4" w14:textId="77777777" w:rsidTr="007E6DFA">
        <w:trPr>
          <w:trHeight w:val="526"/>
        </w:trPr>
        <w:tc>
          <w:tcPr>
            <w:tcW w:w="5000" w:type="pct"/>
          </w:tcPr>
          <w:p w14:paraId="24D67650" w14:textId="4429F349" w:rsidR="005F3B2E" w:rsidRPr="00131BB2" w:rsidRDefault="000B6C6D" w:rsidP="004631DE">
            <w:pPr>
              <w:jc w:val="left"/>
              <w:rPr>
                <w:bCs/>
                <w:lang w:val="es-CO"/>
              </w:rPr>
            </w:pPr>
            <w:r w:rsidRPr="00131BB2">
              <w:rPr>
                <w:b/>
                <w:lang w:val="es-CO"/>
              </w:rPr>
              <w:t>Análisis cualitativo</w:t>
            </w:r>
            <w:r w:rsidR="00F47E0B" w:rsidRPr="00131BB2">
              <w:rPr>
                <w:b/>
                <w:lang w:val="es-CO"/>
              </w:rPr>
              <w:br/>
            </w:r>
          </w:p>
        </w:tc>
      </w:tr>
      <w:tr w:rsidR="005F3B2E" w:rsidRPr="00131BB2" w14:paraId="7C96FD5B" w14:textId="77777777" w:rsidTr="007E6DFA">
        <w:trPr>
          <w:trHeight w:val="526"/>
        </w:trPr>
        <w:tc>
          <w:tcPr>
            <w:tcW w:w="5000" w:type="pct"/>
          </w:tcPr>
          <w:p w14:paraId="721DCEE4" w14:textId="78E33C99" w:rsidR="005F3B2E" w:rsidRPr="00131BB2" w:rsidRDefault="000B6C6D" w:rsidP="004631DE">
            <w:pPr>
              <w:jc w:val="left"/>
              <w:rPr>
                <w:bCs/>
                <w:lang w:val="es-CO"/>
              </w:rPr>
            </w:pPr>
            <w:r w:rsidRPr="00131BB2">
              <w:rPr>
                <w:b/>
                <w:lang w:val="es-CO"/>
              </w:rPr>
              <w:t>Análisis de brechas</w:t>
            </w:r>
            <w:r w:rsidR="00F47E0B" w:rsidRPr="00131BB2">
              <w:rPr>
                <w:b/>
                <w:lang w:val="es-CO"/>
              </w:rPr>
              <w:br/>
            </w:r>
          </w:p>
        </w:tc>
      </w:tr>
      <w:tr w:rsidR="005F3B2E" w:rsidRPr="00131BB2" w14:paraId="1EBDCE9A" w14:textId="77777777" w:rsidTr="007E6DFA">
        <w:trPr>
          <w:trHeight w:val="526"/>
        </w:trPr>
        <w:tc>
          <w:tcPr>
            <w:tcW w:w="5000" w:type="pct"/>
          </w:tcPr>
          <w:p w14:paraId="61F568AE" w14:textId="3AA51C74" w:rsidR="005F3B2E" w:rsidRPr="00131BB2" w:rsidRDefault="000B6C6D" w:rsidP="004631DE">
            <w:pPr>
              <w:jc w:val="left"/>
              <w:rPr>
                <w:bCs/>
                <w:lang w:val="es-CO"/>
              </w:rPr>
            </w:pPr>
            <w:r w:rsidRPr="00131BB2">
              <w:rPr>
                <w:b/>
                <w:lang w:val="es-CO"/>
              </w:rPr>
              <w:t>Recomendaciones</w:t>
            </w:r>
            <w:r w:rsidR="00F47E0B" w:rsidRPr="00131BB2">
              <w:rPr>
                <w:b/>
                <w:lang w:val="es-CO"/>
              </w:rPr>
              <w:br/>
            </w:r>
          </w:p>
        </w:tc>
      </w:tr>
      <w:tr w:rsidR="005F3B2E" w:rsidRPr="002954F6" w14:paraId="0AD5EC01" w14:textId="77777777" w:rsidTr="007E6DFA">
        <w:trPr>
          <w:trHeight w:val="526"/>
        </w:trPr>
        <w:tc>
          <w:tcPr>
            <w:tcW w:w="5000" w:type="pct"/>
            <w:shd w:val="clear" w:color="auto" w:fill="EFDEEB" w:themeFill="accent4" w:themeFillTint="33"/>
          </w:tcPr>
          <w:p w14:paraId="2FACA4E2" w14:textId="3565BBB8" w:rsidR="005F3B2E" w:rsidRPr="00131BB2" w:rsidRDefault="000B6C6D" w:rsidP="00C72936">
            <w:pPr>
              <w:rPr>
                <w:b/>
                <w:lang w:val="es-CO"/>
              </w:rPr>
            </w:pPr>
            <w:r w:rsidRPr="00131BB2">
              <w:rPr>
                <w:b/>
                <w:lang w:val="es-CO"/>
              </w:rPr>
              <w:t xml:space="preserve">Criterio de evaluación </w:t>
            </w:r>
            <w:r w:rsidR="00264356" w:rsidRPr="00131BB2">
              <w:rPr>
                <w:b/>
                <w:lang w:val="es-CO"/>
              </w:rPr>
              <w:t>14(d)(</w:t>
            </w:r>
            <w:r w:rsidR="005F3B2E" w:rsidRPr="00131BB2">
              <w:rPr>
                <w:b/>
                <w:lang w:val="es-CO"/>
              </w:rPr>
              <w:t>e):</w:t>
            </w:r>
          </w:p>
          <w:p w14:paraId="3A73E2F0" w14:textId="7D2D5F32" w:rsidR="005F3B2E" w:rsidRPr="00131BB2" w:rsidRDefault="004C479F" w:rsidP="00C72936">
            <w:pPr>
              <w:rPr>
                <w:b/>
                <w:lang w:val="es-CO"/>
              </w:rPr>
            </w:pPr>
            <w:r w:rsidRPr="00131BB2">
              <w:rPr>
                <w:lang w:val="es-CO"/>
              </w:rPr>
              <w:t xml:space="preserve">Se ofrecen programas especiales de capacitación en integridad y los </w:t>
            </w:r>
            <w:r w:rsidR="007060C1">
              <w:rPr>
                <w:lang w:val="es-CO"/>
              </w:rPr>
              <w:t>compradores públicos</w:t>
            </w:r>
            <w:r w:rsidRPr="00131BB2">
              <w:rPr>
                <w:lang w:val="es-CO"/>
              </w:rPr>
              <w:t xml:space="preserve"> participan en ellos de manera regular</w:t>
            </w:r>
            <w:r w:rsidR="005F3B2E" w:rsidRPr="00131BB2">
              <w:rPr>
                <w:lang w:val="es-CO"/>
              </w:rPr>
              <w:t>.</w:t>
            </w:r>
          </w:p>
        </w:tc>
      </w:tr>
      <w:tr w:rsidR="00B651BD" w:rsidRPr="00131BB2" w14:paraId="5AF4D43A" w14:textId="77777777" w:rsidTr="00ED45EE">
        <w:trPr>
          <w:trHeight w:val="366"/>
        </w:trPr>
        <w:tc>
          <w:tcPr>
            <w:tcW w:w="5000" w:type="pct"/>
          </w:tcPr>
          <w:p w14:paraId="05C468CB" w14:textId="2549EC9A" w:rsidR="00B651BD" w:rsidRPr="00131BB2" w:rsidRDefault="00B651BD" w:rsidP="00ED45EE">
            <w:pPr>
              <w:rPr>
                <w:lang w:val="es-CO"/>
              </w:rPr>
            </w:pPr>
            <w:r w:rsidRPr="00131BB2">
              <w:rPr>
                <w:b/>
                <w:lang w:val="es-CO"/>
              </w:rPr>
              <w:t>Conclusión</w:t>
            </w:r>
            <w:r w:rsidRPr="00131BB2">
              <w:rPr>
                <w:lang w:val="es-CO"/>
              </w:rPr>
              <w:t xml:space="preserve">: </w:t>
            </w:r>
            <w:sdt>
              <w:sdtPr>
                <w:rPr>
                  <w:lang w:val="es-CO"/>
                </w:rPr>
                <w:alias w:val="Conclusion"/>
                <w:tag w:val="Conclusion"/>
                <w:id w:val="1014195291"/>
                <w:placeholder>
                  <w:docPart w:val="4C7B31552728432BB7438B9D768D0FF3"/>
                </w:placeholder>
                <w:showingPlcHdr/>
                <w:dropDownList>
                  <w:listItem w:value="Choose an item."/>
                  <w:listItem w:displayText="Brecha de alto riesgo + bandera roja" w:value="Brecha de alto riesgo + bandera roja"/>
                  <w:listItem w:displayText="Brecha de alto riesgo" w:value="Brecha de alto riesgo"/>
                  <w:listItem w:displayText="Brecha de riesgo medio" w:value="Brecha de riesgo medio"/>
                  <w:listItem w:displayText="Brecha de bajo riesgo" w:value="Brecha de bajo riesgo"/>
                  <w:listItem w:displayText="Sin brecha" w:value="Sin brecha"/>
                </w:dropDownList>
              </w:sdtPr>
              <w:sdtEndPr/>
              <w:sdtContent>
                <w:r w:rsidR="00BF0FB0" w:rsidRPr="00131BB2">
                  <w:rPr>
                    <w:rStyle w:val="PlaceholderText"/>
                    <w:lang w:val="es-CO"/>
                  </w:rPr>
                  <w:t>Choose an item.</w:t>
                </w:r>
              </w:sdtContent>
            </w:sdt>
          </w:p>
        </w:tc>
      </w:tr>
      <w:tr w:rsidR="005F3B2E" w:rsidRPr="00131BB2" w14:paraId="1EFB2175" w14:textId="77777777" w:rsidTr="007E6DFA">
        <w:trPr>
          <w:trHeight w:val="526"/>
        </w:trPr>
        <w:tc>
          <w:tcPr>
            <w:tcW w:w="5000" w:type="pct"/>
          </w:tcPr>
          <w:p w14:paraId="16142C7B" w14:textId="74DBCE74" w:rsidR="005F3B2E" w:rsidRPr="00131BB2" w:rsidRDefault="000B6C6D" w:rsidP="004631DE">
            <w:pPr>
              <w:jc w:val="left"/>
              <w:rPr>
                <w:bCs/>
                <w:lang w:val="es-CO"/>
              </w:rPr>
            </w:pPr>
            <w:r w:rsidRPr="00131BB2">
              <w:rPr>
                <w:b/>
                <w:lang w:val="es-CO"/>
              </w:rPr>
              <w:t>Análisis cualitativo</w:t>
            </w:r>
            <w:r w:rsidR="00F47E0B" w:rsidRPr="00131BB2">
              <w:rPr>
                <w:b/>
                <w:lang w:val="es-CO"/>
              </w:rPr>
              <w:br/>
            </w:r>
          </w:p>
        </w:tc>
      </w:tr>
      <w:tr w:rsidR="005F3B2E" w:rsidRPr="00131BB2" w14:paraId="66571FA2" w14:textId="77777777" w:rsidTr="007E6DFA">
        <w:trPr>
          <w:trHeight w:val="526"/>
        </w:trPr>
        <w:tc>
          <w:tcPr>
            <w:tcW w:w="5000" w:type="pct"/>
          </w:tcPr>
          <w:p w14:paraId="3434BD83" w14:textId="632B8161" w:rsidR="005F3B2E" w:rsidRPr="00131BB2" w:rsidRDefault="000B6C6D" w:rsidP="004631DE">
            <w:pPr>
              <w:jc w:val="left"/>
              <w:rPr>
                <w:bCs/>
                <w:lang w:val="es-CO"/>
              </w:rPr>
            </w:pPr>
            <w:r w:rsidRPr="00131BB2">
              <w:rPr>
                <w:b/>
                <w:lang w:val="es-CO"/>
              </w:rPr>
              <w:t>Análisis de brechas</w:t>
            </w:r>
            <w:r w:rsidR="00F47E0B" w:rsidRPr="00131BB2">
              <w:rPr>
                <w:b/>
                <w:lang w:val="es-CO"/>
              </w:rPr>
              <w:br/>
            </w:r>
          </w:p>
        </w:tc>
      </w:tr>
      <w:tr w:rsidR="005F3B2E" w:rsidRPr="00131BB2" w14:paraId="49661C6E" w14:textId="77777777" w:rsidTr="007E6DFA">
        <w:trPr>
          <w:trHeight w:val="526"/>
        </w:trPr>
        <w:tc>
          <w:tcPr>
            <w:tcW w:w="5000" w:type="pct"/>
          </w:tcPr>
          <w:p w14:paraId="07119AA3" w14:textId="17240EF1" w:rsidR="005F3B2E" w:rsidRPr="00131BB2" w:rsidRDefault="000B6C6D" w:rsidP="004631DE">
            <w:pPr>
              <w:jc w:val="left"/>
              <w:rPr>
                <w:bCs/>
                <w:lang w:val="es-CO"/>
              </w:rPr>
            </w:pPr>
            <w:r w:rsidRPr="00131BB2">
              <w:rPr>
                <w:b/>
                <w:lang w:val="es-CO"/>
              </w:rPr>
              <w:t>Recomendaciones</w:t>
            </w:r>
            <w:r w:rsidR="00F47E0B" w:rsidRPr="00131BB2">
              <w:rPr>
                <w:b/>
                <w:lang w:val="es-CO"/>
              </w:rPr>
              <w:br/>
            </w:r>
          </w:p>
        </w:tc>
      </w:tr>
      <w:tr w:rsidR="00C72936" w:rsidRPr="002954F6" w14:paraId="1B9784ED" w14:textId="77777777" w:rsidTr="007E6DFA">
        <w:trPr>
          <w:trHeight w:val="527"/>
        </w:trPr>
        <w:tc>
          <w:tcPr>
            <w:tcW w:w="5000" w:type="pct"/>
            <w:shd w:val="clear" w:color="auto" w:fill="CF9DC5" w:themeFill="accent4" w:themeFillTint="99"/>
          </w:tcPr>
          <w:p w14:paraId="5B7B5836" w14:textId="16725BA8" w:rsidR="00C72936" w:rsidRPr="00131BB2" w:rsidRDefault="000B6C6D" w:rsidP="00C72936">
            <w:pPr>
              <w:jc w:val="center"/>
              <w:rPr>
                <w:b/>
                <w:lang w:val="es-CO"/>
              </w:rPr>
            </w:pPr>
            <w:r w:rsidRPr="00131BB2">
              <w:rPr>
                <w:b/>
                <w:lang w:val="es-CO"/>
              </w:rPr>
              <w:t>Subindicador</w:t>
            </w:r>
            <w:r w:rsidR="00C72936" w:rsidRPr="00131BB2">
              <w:rPr>
                <w:b/>
                <w:lang w:val="es-CO"/>
              </w:rPr>
              <w:t xml:space="preserve"> 14(e) </w:t>
            </w:r>
          </w:p>
          <w:p w14:paraId="25F3F8AB" w14:textId="41E369AC" w:rsidR="00C72936" w:rsidRPr="00131BB2" w:rsidRDefault="004C479F" w:rsidP="00C72936">
            <w:pPr>
              <w:tabs>
                <w:tab w:val="left" w:pos="8138"/>
              </w:tabs>
              <w:spacing w:line="0" w:lineRule="atLeast"/>
              <w:jc w:val="center"/>
              <w:rPr>
                <w:b/>
                <w:lang w:val="es-CO"/>
              </w:rPr>
            </w:pPr>
            <w:r w:rsidRPr="00131BB2">
              <w:rPr>
                <w:b/>
                <w:lang w:val="es-CO"/>
              </w:rPr>
              <w:t>Apoyo de las partes interesadas para fortalecer la integridad de la contratación pública</w:t>
            </w:r>
          </w:p>
        </w:tc>
      </w:tr>
      <w:tr w:rsidR="005F3B2E" w:rsidRPr="002954F6" w14:paraId="02D19C80" w14:textId="77777777" w:rsidTr="007E6DFA">
        <w:trPr>
          <w:trHeight w:val="299"/>
        </w:trPr>
        <w:tc>
          <w:tcPr>
            <w:tcW w:w="5000" w:type="pct"/>
            <w:shd w:val="clear" w:color="auto" w:fill="EFDEEB" w:themeFill="accent4" w:themeFillTint="33"/>
          </w:tcPr>
          <w:p w14:paraId="06FE0956" w14:textId="1EC84036" w:rsidR="005F3B2E" w:rsidRPr="00131BB2" w:rsidRDefault="000B6C6D" w:rsidP="00C72936">
            <w:pPr>
              <w:rPr>
                <w:b/>
                <w:lang w:val="es-CO"/>
              </w:rPr>
            </w:pPr>
            <w:r w:rsidRPr="00131BB2">
              <w:rPr>
                <w:b/>
                <w:lang w:val="es-CO"/>
              </w:rPr>
              <w:t xml:space="preserve">Criterio de evaluación </w:t>
            </w:r>
            <w:r w:rsidR="00264356" w:rsidRPr="00131BB2">
              <w:rPr>
                <w:b/>
                <w:lang w:val="es-CO"/>
              </w:rPr>
              <w:t>14(e)(</w:t>
            </w:r>
            <w:r w:rsidR="005F3B2E" w:rsidRPr="00131BB2">
              <w:rPr>
                <w:b/>
                <w:lang w:val="es-CO"/>
              </w:rPr>
              <w:t>a):</w:t>
            </w:r>
          </w:p>
          <w:p w14:paraId="5AB8E90E" w14:textId="7602E38A" w:rsidR="005F3B2E" w:rsidRPr="00131BB2" w:rsidRDefault="004C479F" w:rsidP="00C72936">
            <w:pPr>
              <w:rPr>
                <w:lang w:val="es-CO"/>
              </w:rPr>
            </w:pPr>
            <w:r w:rsidRPr="00131BB2">
              <w:rPr>
                <w:lang w:val="es-CO"/>
              </w:rPr>
              <w:t>Existen organizaciones de la sociedad civil fuertes y confiables que ejercen la función de auditoría social y control</w:t>
            </w:r>
            <w:r w:rsidR="005F3B2E" w:rsidRPr="00131BB2">
              <w:rPr>
                <w:lang w:val="es-CO"/>
              </w:rPr>
              <w:t>.</w:t>
            </w:r>
            <w:r w:rsidR="00083255" w:rsidRPr="00131BB2">
              <w:rPr>
                <w:lang w:val="es-CO"/>
              </w:rPr>
              <w:t xml:space="preserve"> </w:t>
            </w:r>
          </w:p>
        </w:tc>
      </w:tr>
      <w:tr w:rsidR="00B651BD" w:rsidRPr="00131BB2" w14:paraId="01085254" w14:textId="77777777" w:rsidTr="00ED45EE">
        <w:trPr>
          <w:trHeight w:val="366"/>
        </w:trPr>
        <w:tc>
          <w:tcPr>
            <w:tcW w:w="5000" w:type="pct"/>
          </w:tcPr>
          <w:p w14:paraId="009F7997" w14:textId="4E448538" w:rsidR="00B651BD" w:rsidRPr="00131BB2" w:rsidRDefault="00B651BD" w:rsidP="00ED45EE">
            <w:pPr>
              <w:rPr>
                <w:lang w:val="es-CO"/>
              </w:rPr>
            </w:pPr>
            <w:r w:rsidRPr="00131BB2">
              <w:rPr>
                <w:b/>
                <w:lang w:val="es-CO"/>
              </w:rPr>
              <w:t>Conclusión</w:t>
            </w:r>
            <w:r w:rsidRPr="00131BB2">
              <w:rPr>
                <w:lang w:val="es-CO"/>
              </w:rPr>
              <w:t xml:space="preserve">: </w:t>
            </w:r>
            <w:sdt>
              <w:sdtPr>
                <w:rPr>
                  <w:lang w:val="es-CO"/>
                </w:rPr>
                <w:alias w:val="Conclusion"/>
                <w:tag w:val="Conclusion"/>
                <w:id w:val="1816442042"/>
                <w:placeholder>
                  <w:docPart w:val="50B6FAC3704A40DFB722975B7CC97A63"/>
                </w:placeholder>
                <w:showingPlcHdr/>
                <w:dropDownList>
                  <w:listItem w:value="Choose an item."/>
                  <w:listItem w:displayText="Brecha de alto riesgo + bandera roja" w:value="Brecha de alto riesgo + bandera roja"/>
                  <w:listItem w:displayText="Brecha de alto riesgo" w:value="Brecha de alto riesgo"/>
                  <w:listItem w:displayText="Brecha de riesgo medio" w:value="Brecha de riesgo medio"/>
                  <w:listItem w:displayText="Brecha de bajo riesgo" w:value="Brecha de bajo riesgo"/>
                  <w:listItem w:displayText="Sin brecha" w:value="Sin brecha"/>
                </w:dropDownList>
              </w:sdtPr>
              <w:sdtEndPr/>
              <w:sdtContent>
                <w:r w:rsidR="00BF0FB0" w:rsidRPr="00131BB2">
                  <w:rPr>
                    <w:rStyle w:val="PlaceholderText"/>
                    <w:lang w:val="es-CO"/>
                  </w:rPr>
                  <w:t>Choose an item.</w:t>
                </w:r>
              </w:sdtContent>
            </w:sdt>
          </w:p>
        </w:tc>
      </w:tr>
      <w:tr w:rsidR="005F3B2E" w:rsidRPr="00131BB2" w14:paraId="63DB63D1" w14:textId="77777777" w:rsidTr="007E6DFA">
        <w:trPr>
          <w:trHeight w:val="770"/>
        </w:trPr>
        <w:tc>
          <w:tcPr>
            <w:tcW w:w="5000" w:type="pct"/>
          </w:tcPr>
          <w:p w14:paraId="3135466C" w14:textId="6C35646E" w:rsidR="005F3B2E" w:rsidRPr="00131BB2" w:rsidRDefault="000B6C6D" w:rsidP="004631DE">
            <w:pPr>
              <w:jc w:val="left"/>
              <w:rPr>
                <w:bCs/>
                <w:lang w:val="es-CO"/>
              </w:rPr>
            </w:pPr>
            <w:r w:rsidRPr="00131BB2">
              <w:rPr>
                <w:b/>
                <w:lang w:val="es-CO"/>
              </w:rPr>
              <w:t>Análisis cualitativo</w:t>
            </w:r>
            <w:r w:rsidR="00F47E0B" w:rsidRPr="00131BB2">
              <w:rPr>
                <w:b/>
                <w:lang w:val="es-CO"/>
              </w:rPr>
              <w:br/>
            </w:r>
          </w:p>
        </w:tc>
      </w:tr>
      <w:tr w:rsidR="005F3B2E" w:rsidRPr="00131BB2" w14:paraId="28D72D3C" w14:textId="77777777" w:rsidTr="007E6DFA">
        <w:trPr>
          <w:trHeight w:val="856"/>
        </w:trPr>
        <w:tc>
          <w:tcPr>
            <w:tcW w:w="5000" w:type="pct"/>
          </w:tcPr>
          <w:p w14:paraId="76F179B6" w14:textId="0448A8C2" w:rsidR="005F3B2E" w:rsidRPr="00131BB2" w:rsidRDefault="000B6C6D" w:rsidP="004631DE">
            <w:pPr>
              <w:jc w:val="left"/>
              <w:rPr>
                <w:bCs/>
                <w:lang w:val="es-CO"/>
              </w:rPr>
            </w:pPr>
            <w:r w:rsidRPr="00131BB2">
              <w:rPr>
                <w:b/>
                <w:lang w:val="es-CO"/>
              </w:rPr>
              <w:t>Análisis de brechas</w:t>
            </w:r>
            <w:r w:rsidR="00F47E0B" w:rsidRPr="00131BB2">
              <w:rPr>
                <w:b/>
                <w:lang w:val="es-CO"/>
              </w:rPr>
              <w:br/>
            </w:r>
          </w:p>
        </w:tc>
      </w:tr>
      <w:tr w:rsidR="005F3B2E" w:rsidRPr="00131BB2" w14:paraId="078AF7FA" w14:textId="77777777" w:rsidTr="007E6DFA">
        <w:trPr>
          <w:trHeight w:val="526"/>
        </w:trPr>
        <w:tc>
          <w:tcPr>
            <w:tcW w:w="5000" w:type="pct"/>
          </w:tcPr>
          <w:p w14:paraId="2E18C6AF" w14:textId="26B6ABF4" w:rsidR="005F3B2E" w:rsidRPr="00131BB2" w:rsidRDefault="000B6C6D" w:rsidP="004631DE">
            <w:pPr>
              <w:jc w:val="left"/>
              <w:rPr>
                <w:bCs/>
                <w:lang w:val="es-CO"/>
              </w:rPr>
            </w:pPr>
            <w:r w:rsidRPr="00131BB2">
              <w:rPr>
                <w:b/>
                <w:lang w:val="es-CO"/>
              </w:rPr>
              <w:t>Recomendaciones</w:t>
            </w:r>
            <w:r w:rsidR="00F47E0B" w:rsidRPr="00131BB2">
              <w:rPr>
                <w:b/>
                <w:lang w:val="es-CO"/>
              </w:rPr>
              <w:br/>
            </w:r>
          </w:p>
        </w:tc>
      </w:tr>
      <w:tr w:rsidR="005F3B2E" w:rsidRPr="002954F6" w14:paraId="457AFB9D" w14:textId="77777777" w:rsidTr="007E6DFA">
        <w:trPr>
          <w:trHeight w:val="526"/>
        </w:trPr>
        <w:tc>
          <w:tcPr>
            <w:tcW w:w="5000" w:type="pct"/>
            <w:shd w:val="clear" w:color="auto" w:fill="EFDEEB" w:themeFill="accent4" w:themeFillTint="33"/>
          </w:tcPr>
          <w:p w14:paraId="3B71CCE1" w14:textId="0754702D" w:rsidR="005F3B2E" w:rsidRPr="00131BB2" w:rsidRDefault="000B6C6D" w:rsidP="00C72936">
            <w:pPr>
              <w:rPr>
                <w:b/>
                <w:lang w:val="es-CO"/>
              </w:rPr>
            </w:pPr>
            <w:r w:rsidRPr="00131BB2">
              <w:rPr>
                <w:b/>
                <w:lang w:val="es-CO"/>
              </w:rPr>
              <w:t xml:space="preserve">Criterio de evaluación </w:t>
            </w:r>
            <w:r w:rsidR="00264356" w:rsidRPr="00131BB2">
              <w:rPr>
                <w:b/>
                <w:lang w:val="es-CO"/>
              </w:rPr>
              <w:t>14(e)(</w:t>
            </w:r>
            <w:r w:rsidR="005F3B2E" w:rsidRPr="00131BB2">
              <w:rPr>
                <w:b/>
                <w:lang w:val="es-CO"/>
              </w:rPr>
              <w:t>b):</w:t>
            </w:r>
          </w:p>
          <w:p w14:paraId="17CD9933" w14:textId="70755C10" w:rsidR="005F3B2E" w:rsidRPr="00131BB2" w:rsidRDefault="004C479F" w:rsidP="00C72936">
            <w:pPr>
              <w:rPr>
                <w:lang w:val="es-CO"/>
              </w:rPr>
            </w:pPr>
            <w:r w:rsidRPr="00131BB2">
              <w:rPr>
                <w:lang w:val="es-CO"/>
              </w:rPr>
              <w:lastRenderedPageBreak/>
              <w:t>Existe un ambiente que permite que las organizaciones de la sociedad civil cumplan un rol significativo como terceras partes supervisoras</w:t>
            </w:r>
            <w:r w:rsidR="005F3B2E" w:rsidRPr="00131BB2">
              <w:rPr>
                <w:lang w:val="es-CO"/>
              </w:rPr>
              <w:t>.</w:t>
            </w:r>
          </w:p>
        </w:tc>
      </w:tr>
      <w:tr w:rsidR="00B651BD" w:rsidRPr="00131BB2" w14:paraId="607AFCC2" w14:textId="77777777" w:rsidTr="00ED45EE">
        <w:trPr>
          <w:trHeight w:val="366"/>
        </w:trPr>
        <w:tc>
          <w:tcPr>
            <w:tcW w:w="5000" w:type="pct"/>
          </w:tcPr>
          <w:p w14:paraId="368D296D" w14:textId="4ADBF24A" w:rsidR="00B651BD" w:rsidRPr="00131BB2" w:rsidRDefault="00B651BD" w:rsidP="00ED45EE">
            <w:pPr>
              <w:rPr>
                <w:lang w:val="es-CO"/>
              </w:rPr>
            </w:pPr>
            <w:r w:rsidRPr="00131BB2">
              <w:rPr>
                <w:b/>
                <w:lang w:val="es-CO"/>
              </w:rPr>
              <w:lastRenderedPageBreak/>
              <w:t>Conclusión</w:t>
            </w:r>
            <w:r w:rsidRPr="00131BB2">
              <w:rPr>
                <w:lang w:val="es-CO"/>
              </w:rPr>
              <w:t xml:space="preserve">: </w:t>
            </w:r>
            <w:sdt>
              <w:sdtPr>
                <w:rPr>
                  <w:lang w:val="es-CO"/>
                </w:rPr>
                <w:alias w:val="Conclusion"/>
                <w:tag w:val="Conclusion"/>
                <w:id w:val="-949858463"/>
                <w:placeholder>
                  <w:docPart w:val="6FBEB69A0E7F4469A2758CF58C9F1B19"/>
                </w:placeholder>
                <w:showingPlcHdr/>
                <w:dropDownList>
                  <w:listItem w:value="Choose an item."/>
                  <w:listItem w:displayText="Brecha de alto riesgo + bandera roja" w:value="Brecha de alto riesgo + bandera roja"/>
                  <w:listItem w:displayText="Brecha de alto riesgo" w:value="Brecha de alto riesgo"/>
                  <w:listItem w:displayText="Brecha de riesgo medio" w:value="Brecha de riesgo medio"/>
                  <w:listItem w:displayText="Brecha de bajo riesgo" w:value="Brecha de bajo riesgo"/>
                  <w:listItem w:displayText="Sin brecha" w:value="Sin brecha"/>
                </w:dropDownList>
              </w:sdtPr>
              <w:sdtEndPr/>
              <w:sdtContent>
                <w:r w:rsidR="00BF0FB0" w:rsidRPr="00131BB2">
                  <w:rPr>
                    <w:rStyle w:val="PlaceholderText"/>
                    <w:lang w:val="es-CO"/>
                  </w:rPr>
                  <w:t>Choose an item.</w:t>
                </w:r>
              </w:sdtContent>
            </w:sdt>
          </w:p>
        </w:tc>
      </w:tr>
      <w:tr w:rsidR="005F3B2E" w:rsidRPr="00131BB2" w14:paraId="47C3F389" w14:textId="77777777" w:rsidTr="007E6DFA">
        <w:trPr>
          <w:trHeight w:val="526"/>
        </w:trPr>
        <w:tc>
          <w:tcPr>
            <w:tcW w:w="5000" w:type="pct"/>
          </w:tcPr>
          <w:p w14:paraId="72126BF1" w14:textId="00B229DA" w:rsidR="005F3B2E" w:rsidRPr="00131BB2" w:rsidRDefault="000B6C6D" w:rsidP="004631DE">
            <w:pPr>
              <w:jc w:val="left"/>
              <w:rPr>
                <w:bCs/>
                <w:lang w:val="es-CO"/>
              </w:rPr>
            </w:pPr>
            <w:r w:rsidRPr="00131BB2">
              <w:rPr>
                <w:b/>
                <w:lang w:val="es-CO"/>
              </w:rPr>
              <w:t>Análisis cualitativo</w:t>
            </w:r>
            <w:r w:rsidR="00F47E0B" w:rsidRPr="00131BB2">
              <w:rPr>
                <w:b/>
                <w:lang w:val="es-CO"/>
              </w:rPr>
              <w:br/>
            </w:r>
          </w:p>
        </w:tc>
      </w:tr>
      <w:tr w:rsidR="005F3B2E" w:rsidRPr="00131BB2" w14:paraId="64A0342B" w14:textId="77777777" w:rsidTr="007E6DFA">
        <w:trPr>
          <w:trHeight w:val="526"/>
        </w:trPr>
        <w:tc>
          <w:tcPr>
            <w:tcW w:w="5000" w:type="pct"/>
          </w:tcPr>
          <w:p w14:paraId="3E768A30" w14:textId="2779BFC7" w:rsidR="005F3B2E" w:rsidRPr="00131BB2" w:rsidRDefault="000B6C6D" w:rsidP="004631DE">
            <w:pPr>
              <w:jc w:val="left"/>
              <w:rPr>
                <w:bCs/>
                <w:lang w:val="es-CO"/>
              </w:rPr>
            </w:pPr>
            <w:r w:rsidRPr="00131BB2">
              <w:rPr>
                <w:b/>
                <w:lang w:val="es-CO"/>
              </w:rPr>
              <w:t>Análisis de brechas</w:t>
            </w:r>
            <w:r w:rsidR="00F47E0B" w:rsidRPr="00131BB2">
              <w:rPr>
                <w:b/>
                <w:lang w:val="es-CO"/>
              </w:rPr>
              <w:br/>
            </w:r>
          </w:p>
        </w:tc>
      </w:tr>
      <w:tr w:rsidR="005F3B2E" w:rsidRPr="00131BB2" w14:paraId="459F68B7" w14:textId="77777777" w:rsidTr="007E6DFA">
        <w:trPr>
          <w:trHeight w:val="526"/>
        </w:trPr>
        <w:tc>
          <w:tcPr>
            <w:tcW w:w="5000" w:type="pct"/>
          </w:tcPr>
          <w:p w14:paraId="654C928F" w14:textId="344C75C7" w:rsidR="005F3B2E" w:rsidRPr="00131BB2" w:rsidRDefault="000B6C6D" w:rsidP="004631DE">
            <w:pPr>
              <w:jc w:val="left"/>
              <w:rPr>
                <w:bCs/>
                <w:lang w:val="es-CO"/>
              </w:rPr>
            </w:pPr>
            <w:r w:rsidRPr="00131BB2">
              <w:rPr>
                <w:b/>
                <w:lang w:val="es-CO"/>
              </w:rPr>
              <w:t>Recomendaciones</w:t>
            </w:r>
            <w:r w:rsidR="00F47E0B" w:rsidRPr="00131BB2">
              <w:rPr>
                <w:b/>
                <w:lang w:val="es-CO"/>
              </w:rPr>
              <w:br/>
            </w:r>
          </w:p>
        </w:tc>
      </w:tr>
      <w:tr w:rsidR="005F3B2E" w:rsidRPr="00131BB2" w14:paraId="0BCFC987" w14:textId="77777777" w:rsidTr="007E6DFA">
        <w:trPr>
          <w:trHeight w:val="526"/>
        </w:trPr>
        <w:tc>
          <w:tcPr>
            <w:tcW w:w="5000" w:type="pct"/>
            <w:shd w:val="clear" w:color="auto" w:fill="EFDEEB" w:themeFill="accent4" w:themeFillTint="33"/>
          </w:tcPr>
          <w:p w14:paraId="672E7904" w14:textId="705D2E46" w:rsidR="005F3B2E" w:rsidRPr="00131BB2" w:rsidRDefault="000B6C6D" w:rsidP="00C72936">
            <w:pPr>
              <w:rPr>
                <w:b/>
                <w:lang w:val="es-CO"/>
              </w:rPr>
            </w:pPr>
            <w:r w:rsidRPr="00131BB2">
              <w:rPr>
                <w:b/>
                <w:lang w:val="es-CO"/>
              </w:rPr>
              <w:t xml:space="preserve">Criterio de evaluación </w:t>
            </w:r>
            <w:r w:rsidR="00264356" w:rsidRPr="00131BB2">
              <w:rPr>
                <w:b/>
                <w:lang w:val="es-CO"/>
              </w:rPr>
              <w:t>14(e)(</w:t>
            </w:r>
            <w:r w:rsidR="005F3B2E" w:rsidRPr="00131BB2">
              <w:rPr>
                <w:b/>
                <w:lang w:val="es-CO"/>
              </w:rPr>
              <w:t>c):</w:t>
            </w:r>
          </w:p>
          <w:p w14:paraId="7CE58297" w14:textId="4B418792" w:rsidR="005F3B2E" w:rsidRPr="00131BB2" w:rsidRDefault="004C479F" w:rsidP="00C72936">
            <w:pPr>
              <w:rPr>
                <w:b/>
                <w:lang w:val="es-CO"/>
              </w:rPr>
            </w:pPr>
            <w:r w:rsidRPr="00131BB2">
              <w:rPr>
                <w:lang w:val="es-CO"/>
              </w:rPr>
              <w:t>Existen pruebas de que la sociedad civil contribuye a modelar y mejorar la integridad de las adquisiciones públicas</w:t>
            </w:r>
            <w:r w:rsidR="005F3B2E" w:rsidRPr="00131BB2">
              <w:rPr>
                <w:lang w:val="es-CO"/>
              </w:rPr>
              <w:t>.</w:t>
            </w:r>
            <w:r w:rsidR="00B651BD" w:rsidRPr="00131BB2">
              <w:rPr>
                <w:lang w:val="es-CO"/>
              </w:rPr>
              <w:t xml:space="preserve"> </w:t>
            </w:r>
            <w:r w:rsidR="005F3B2E" w:rsidRPr="00131BB2">
              <w:rPr>
                <w:lang w:val="es-CO"/>
              </w:rPr>
              <w:t>*</w:t>
            </w:r>
          </w:p>
        </w:tc>
      </w:tr>
      <w:tr w:rsidR="00B651BD" w:rsidRPr="00131BB2" w14:paraId="18511565" w14:textId="77777777" w:rsidTr="00ED45EE">
        <w:trPr>
          <w:trHeight w:val="366"/>
        </w:trPr>
        <w:tc>
          <w:tcPr>
            <w:tcW w:w="5000" w:type="pct"/>
          </w:tcPr>
          <w:p w14:paraId="37F3A015" w14:textId="70C4EB2F" w:rsidR="00B651BD" w:rsidRPr="00131BB2" w:rsidRDefault="00B651BD" w:rsidP="00ED45EE">
            <w:pPr>
              <w:rPr>
                <w:lang w:val="es-CO"/>
              </w:rPr>
            </w:pPr>
            <w:r w:rsidRPr="00131BB2">
              <w:rPr>
                <w:b/>
                <w:lang w:val="es-CO"/>
              </w:rPr>
              <w:t>Conclusión</w:t>
            </w:r>
            <w:r w:rsidRPr="00131BB2">
              <w:rPr>
                <w:lang w:val="es-CO"/>
              </w:rPr>
              <w:t xml:space="preserve">: </w:t>
            </w:r>
            <w:sdt>
              <w:sdtPr>
                <w:rPr>
                  <w:lang w:val="es-CO"/>
                </w:rPr>
                <w:alias w:val="Conclusion"/>
                <w:tag w:val="Conclusion"/>
                <w:id w:val="524301310"/>
                <w:placeholder>
                  <w:docPart w:val="A83DF7C8209E418CB29C684A88303BEF"/>
                </w:placeholder>
                <w:showingPlcHdr/>
                <w:dropDownList>
                  <w:listItem w:value="Choose an item."/>
                  <w:listItem w:displayText="Brecha de alto riesgo + bandera roja" w:value="Brecha de alto riesgo + bandera roja"/>
                  <w:listItem w:displayText="Brecha de alto riesgo" w:value="Brecha de alto riesgo"/>
                  <w:listItem w:displayText="Brecha de riesgo medio" w:value="Brecha de riesgo medio"/>
                  <w:listItem w:displayText="Brecha de bajo riesgo" w:value="Brecha de bajo riesgo"/>
                  <w:listItem w:displayText="Sin brecha" w:value="Sin brecha"/>
                </w:dropDownList>
              </w:sdtPr>
              <w:sdtEndPr/>
              <w:sdtContent>
                <w:r w:rsidR="00BF0FB0" w:rsidRPr="00131BB2">
                  <w:rPr>
                    <w:rStyle w:val="PlaceholderText"/>
                    <w:lang w:val="es-CO"/>
                  </w:rPr>
                  <w:t>Choose an item.</w:t>
                </w:r>
              </w:sdtContent>
            </w:sdt>
          </w:p>
        </w:tc>
      </w:tr>
      <w:tr w:rsidR="005F3B2E" w:rsidRPr="00131BB2" w14:paraId="70B2DE59" w14:textId="77777777" w:rsidTr="007E6DFA">
        <w:trPr>
          <w:trHeight w:val="526"/>
        </w:trPr>
        <w:tc>
          <w:tcPr>
            <w:tcW w:w="5000" w:type="pct"/>
          </w:tcPr>
          <w:p w14:paraId="42988854" w14:textId="54B3D17C" w:rsidR="005F3B2E" w:rsidRPr="00131BB2" w:rsidRDefault="000B6C6D" w:rsidP="004631DE">
            <w:pPr>
              <w:jc w:val="left"/>
              <w:rPr>
                <w:bCs/>
                <w:lang w:val="es-CO"/>
              </w:rPr>
            </w:pPr>
            <w:r w:rsidRPr="00131BB2">
              <w:rPr>
                <w:b/>
                <w:lang w:val="es-CO"/>
              </w:rPr>
              <w:t>Análisis cualitativo</w:t>
            </w:r>
            <w:r w:rsidR="00F47E0B" w:rsidRPr="00131BB2">
              <w:rPr>
                <w:b/>
                <w:lang w:val="es-CO"/>
              </w:rPr>
              <w:br/>
            </w:r>
          </w:p>
        </w:tc>
      </w:tr>
      <w:tr w:rsidR="005F3B2E" w:rsidRPr="00131BB2" w14:paraId="4713AF4B" w14:textId="77777777" w:rsidTr="007E6DFA">
        <w:trPr>
          <w:trHeight w:val="526"/>
        </w:trPr>
        <w:tc>
          <w:tcPr>
            <w:tcW w:w="5000" w:type="pct"/>
            <w:shd w:val="clear" w:color="auto" w:fill="D9D9D9" w:themeFill="background1" w:themeFillShade="D9"/>
          </w:tcPr>
          <w:p w14:paraId="04E1B2BB" w14:textId="16C9195B" w:rsidR="005F3B2E" w:rsidRPr="00131BB2" w:rsidRDefault="005B5A9B" w:rsidP="00C72936">
            <w:pPr>
              <w:rPr>
                <w:b/>
                <w:lang w:val="es-CO"/>
              </w:rPr>
            </w:pPr>
            <w:r w:rsidRPr="00131BB2">
              <w:rPr>
                <w:b/>
                <w:lang w:val="es-CO"/>
              </w:rPr>
              <w:t>Análisis cuantitativo</w:t>
            </w:r>
            <w:r w:rsidR="005F3B2E" w:rsidRPr="00131BB2">
              <w:rPr>
                <w:b/>
                <w:lang w:val="es-CO"/>
              </w:rPr>
              <w:t xml:space="preserve"> </w:t>
            </w:r>
          </w:p>
          <w:p w14:paraId="41E1FA98" w14:textId="0074CA0B" w:rsidR="005F3B2E" w:rsidRPr="00131BB2" w:rsidRDefault="005F3B2E" w:rsidP="00C72936">
            <w:pPr>
              <w:rPr>
                <w:b/>
                <w:lang w:val="es-CO"/>
              </w:rPr>
            </w:pPr>
          </w:p>
          <w:p w14:paraId="7116CF71" w14:textId="50A9EC03" w:rsidR="004C479F" w:rsidRPr="00131BB2" w:rsidRDefault="005F3B2E" w:rsidP="004C479F">
            <w:pPr>
              <w:rPr>
                <w:bCs/>
                <w:i/>
                <w:iCs/>
                <w:lang w:val="es-CO"/>
              </w:rPr>
            </w:pPr>
            <w:r w:rsidRPr="00131BB2">
              <w:rPr>
                <w:bCs/>
                <w:i/>
                <w:iCs/>
                <w:lang w:val="es-CO"/>
              </w:rPr>
              <w:t xml:space="preserve">* </w:t>
            </w:r>
            <w:r w:rsidR="004C479F" w:rsidRPr="00131BB2">
              <w:rPr>
                <w:bCs/>
                <w:i/>
                <w:iCs/>
                <w:lang w:val="es-CO"/>
              </w:rPr>
              <w:t xml:space="preserve">Indicador cuantitativo para sustanciar la evaluación del subindicador 14(e), criterio de evaluación (c): </w:t>
            </w:r>
          </w:p>
          <w:p w14:paraId="132124BB" w14:textId="3D6DA5D3" w:rsidR="004C479F" w:rsidRPr="007060C1" w:rsidRDefault="004C479F" w:rsidP="00E15569">
            <w:pPr>
              <w:pStyle w:val="ListParagraph"/>
              <w:numPr>
                <w:ilvl w:val="0"/>
                <w:numId w:val="12"/>
              </w:numPr>
              <w:rPr>
                <w:bCs/>
                <w:i/>
                <w:iCs/>
                <w:lang w:val="es-CO"/>
              </w:rPr>
            </w:pPr>
            <w:r w:rsidRPr="007060C1">
              <w:rPr>
                <w:bCs/>
                <w:i/>
                <w:iCs/>
                <w:lang w:val="es-CO"/>
              </w:rPr>
              <w:t>número de organizaciones locales de la sociedad civil</w:t>
            </w:r>
            <w:r w:rsidR="007060C1">
              <w:rPr>
                <w:bCs/>
                <w:i/>
                <w:iCs/>
                <w:lang w:val="es-CO"/>
              </w:rPr>
              <w:t xml:space="preserve"> (OCS)</w:t>
            </w:r>
            <w:r w:rsidRPr="007060C1">
              <w:rPr>
                <w:bCs/>
                <w:i/>
                <w:iCs/>
                <w:lang w:val="es-CO"/>
              </w:rPr>
              <w:t>, incluidas</w:t>
            </w:r>
            <w:r w:rsidR="007060C1">
              <w:rPr>
                <w:bCs/>
                <w:i/>
                <w:iCs/>
                <w:lang w:val="es-CO"/>
              </w:rPr>
              <w:t xml:space="preserve"> oficinas de OCS</w:t>
            </w:r>
            <w:r w:rsidRPr="007060C1">
              <w:rPr>
                <w:bCs/>
                <w:i/>
                <w:iCs/>
                <w:lang w:val="es-CO"/>
              </w:rPr>
              <w:t xml:space="preserve"> internacionales, que brindan supervisión y control</w:t>
            </w:r>
            <w:r w:rsidR="007060C1">
              <w:rPr>
                <w:bCs/>
                <w:i/>
                <w:iCs/>
                <w:lang w:val="es-CO"/>
              </w:rPr>
              <w:t xml:space="preserve"> social</w:t>
            </w:r>
            <w:r w:rsidRPr="007060C1">
              <w:rPr>
                <w:bCs/>
                <w:i/>
                <w:iCs/>
                <w:lang w:val="es-CO"/>
              </w:rPr>
              <w:t xml:space="preserve"> de forma activa en la contratación pública</w:t>
            </w:r>
          </w:p>
          <w:p w14:paraId="1B77B149" w14:textId="798AC504" w:rsidR="005F3B2E" w:rsidRPr="00131BB2" w:rsidRDefault="004C479F" w:rsidP="004C479F">
            <w:pPr>
              <w:rPr>
                <w:bCs/>
                <w:i/>
                <w:iCs/>
                <w:lang w:val="es-CO"/>
              </w:rPr>
            </w:pPr>
            <w:r w:rsidRPr="00131BB2">
              <w:rPr>
                <w:bCs/>
                <w:i/>
                <w:iCs/>
                <w:lang w:val="es-CO"/>
              </w:rPr>
              <w:t>Fuente: Encuesta/entrevistas</w:t>
            </w:r>
            <w:r w:rsidR="005F3B2E" w:rsidRPr="00131BB2">
              <w:rPr>
                <w:bCs/>
                <w:i/>
                <w:iCs/>
                <w:lang w:val="es-CO"/>
              </w:rPr>
              <w:t>.</w:t>
            </w:r>
          </w:p>
          <w:p w14:paraId="6AB6C46F" w14:textId="009AB603" w:rsidR="00A11ECC" w:rsidRPr="00131BB2" w:rsidRDefault="00A11ECC" w:rsidP="00C72936">
            <w:pPr>
              <w:rPr>
                <w:b/>
                <w:lang w:val="es-CO"/>
              </w:rPr>
            </w:pPr>
          </w:p>
          <w:p w14:paraId="61925D57" w14:textId="77777777" w:rsidR="005F3B2E" w:rsidRPr="00131BB2" w:rsidRDefault="005F3B2E" w:rsidP="00C72936">
            <w:pPr>
              <w:rPr>
                <w:bCs/>
                <w:lang w:val="es-CO"/>
              </w:rPr>
            </w:pPr>
          </w:p>
        </w:tc>
      </w:tr>
      <w:tr w:rsidR="005F3B2E" w:rsidRPr="00131BB2" w14:paraId="0F929189" w14:textId="77777777" w:rsidTr="007E6DFA">
        <w:trPr>
          <w:trHeight w:val="526"/>
        </w:trPr>
        <w:tc>
          <w:tcPr>
            <w:tcW w:w="5000" w:type="pct"/>
          </w:tcPr>
          <w:p w14:paraId="6C18D439" w14:textId="7C75EF7A" w:rsidR="005F3B2E" w:rsidRPr="00131BB2" w:rsidRDefault="000B6C6D" w:rsidP="004631DE">
            <w:pPr>
              <w:jc w:val="left"/>
              <w:rPr>
                <w:bCs/>
                <w:lang w:val="es-CO"/>
              </w:rPr>
            </w:pPr>
            <w:r w:rsidRPr="00131BB2">
              <w:rPr>
                <w:b/>
                <w:lang w:val="es-CO"/>
              </w:rPr>
              <w:t>Análisis de brechas</w:t>
            </w:r>
            <w:r w:rsidR="00F47E0B" w:rsidRPr="00131BB2">
              <w:rPr>
                <w:b/>
                <w:lang w:val="es-CO"/>
              </w:rPr>
              <w:br/>
            </w:r>
          </w:p>
        </w:tc>
      </w:tr>
      <w:tr w:rsidR="005F3B2E" w:rsidRPr="00131BB2" w14:paraId="29B6D908" w14:textId="77777777" w:rsidTr="007E6DFA">
        <w:trPr>
          <w:trHeight w:val="526"/>
        </w:trPr>
        <w:tc>
          <w:tcPr>
            <w:tcW w:w="5000" w:type="pct"/>
          </w:tcPr>
          <w:p w14:paraId="03E600BC" w14:textId="36B3DA7F" w:rsidR="005F3B2E" w:rsidRPr="00131BB2" w:rsidRDefault="000B6C6D" w:rsidP="004631DE">
            <w:pPr>
              <w:jc w:val="left"/>
              <w:rPr>
                <w:bCs/>
                <w:lang w:val="es-CO"/>
              </w:rPr>
            </w:pPr>
            <w:r w:rsidRPr="00131BB2">
              <w:rPr>
                <w:b/>
                <w:lang w:val="es-CO"/>
              </w:rPr>
              <w:t>Recomendaciones</w:t>
            </w:r>
            <w:r w:rsidR="00F47E0B" w:rsidRPr="00131BB2">
              <w:rPr>
                <w:b/>
                <w:lang w:val="es-CO"/>
              </w:rPr>
              <w:br/>
            </w:r>
          </w:p>
        </w:tc>
      </w:tr>
      <w:tr w:rsidR="005F3B2E" w:rsidRPr="00131BB2" w14:paraId="59DDF223" w14:textId="77777777" w:rsidTr="007E6DFA">
        <w:trPr>
          <w:trHeight w:val="526"/>
        </w:trPr>
        <w:tc>
          <w:tcPr>
            <w:tcW w:w="5000" w:type="pct"/>
            <w:shd w:val="clear" w:color="auto" w:fill="EFDEEB" w:themeFill="accent4" w:themeFillTint="33"/>
          </w:tcPr>
          <w:p w14:paraId="2798332D" w14:textId="785029D9" w:rsidR="005F3B2E" w:rsidRPr="00131BB2" w:rsidRDefault="000B6C6D" w:rsidP="00C72936">
            <w:pPr>
              <w:rPr>
                <w:b/>
                <w:lang w:val="es-CO"/>
              </w:rPr>
            </w:pPr>
            <w:r w:rsidRPr="00131BB2">
              <w:rPr>
                <w:b/>
                <w:lang w:val="es-CO"/>
              </w:rPr>
              <w:t xml:space="preserve">Criterio de evaluación </w:t>
            </w:r>
            <w:r w:rsidR="00264356" w:rsidRPr="00131BB2">
              <w:rPr>
                <w:b/>
                <w:lang w:val="es-CO"/>
              </w:rPr>
              <w:t>14(e)(</w:t>
            </w:r>
            <w:r w:rsidR="005F3B2E" w:rsidRPr="00131BB2">
              <w:rPr>
                <w:b/>
                <w:lang w:val="es-CO"/>
              </w:rPr>
              <w:t>d):</w:t>
            </w:r>
          </w:p>
          <w:p w14:paraId="14F01839" w14:textId="2BFAC548" w:rsidR="005F3B2E" w:rsidRPr="00131BB2" w:rsidRDefault="004C479F" w:rsidP="00C72936">
            <w:pPr>
              <w:rPr>
                <w:b/>
                <w:lang w:val="es-CO"/>
              </w:rPr>
            </w:pPr>
            <w:r w:rsidRPr="00131BB2">
              <w:rPr>
                <w:lang w:val="es-CO"/>
              </w:rPr>
              <w:t>Los proveedores apoyan activamente la integridad y la conducta ética en las adquisiciones públicas, por ejemplo, a través de medidas internas de cumplimiento</w:t>
            </w:r>
            <w:r w:rsidR="005F3B2E" w:rsidRPr="00131BB2">
              <w:rPr>
                <w:lang w:val="es-CO"/>
              </w:rPr>
              <w:t>.</w:t>
            </w:r>
            <w:r w:rsidR="00B651BD" w:rsidRPr="00131BB2">
              <w:rPr>
                <w:lang w:val="es-CO"/>
              </w:rPr>
              <w:t xml:space="preserve"> </w:t>
            </w:r>
            <w:r w:rsidR="005F3B2E" w:rsidRPr="00131BB2">
              <w:rPr>
                <w:lang w:val="es-CO"/>
              </w:rPr>
              <w:t>*</w:t>
            </w:r>
          </w:p>
        </w:tc>
      </w:tr>
      <w:tr w:rsidR="00B651BD" w:rsidRPr="00131BB2" w14:paraId="7521A176" w14:textId="77777777" w:rsidTr="00ED45EE">
        <w:trPr>
          <w:trHeight w:val="366"/>
        </w:trPr>
        <w:tc>
          <w:tcPr>
            <w:tcW w:w="5000" w:type="pct"/>
          </w:tcPr>
          <w:p w14:paraId="773987F4" w14:textId="3120D3EE" w:rsidR="00B651BD" w:rsidRPr="00131BB2" w:rsidRDefault="00B651BD" w:rsidP="00ED45EE">
            <w:pPr>
              <w:rPr>
                <w:lang w:val="es-CO"/>
              </w:rPr>
            </w:pPr>
            <w:r w:rsidRPr="00131BB2">
              <w:rPr>
                <w:b/>
                <w:lang w:val="es-CO"/>
              </w:rPr>
              <w:t>Conclusión</w:t>
            </w:r>
            <w:r w:rsidRPr="00131BB2">
              <w:rPr>
                <w:lang w:val="es-CO"/>
              </w:rPr>
              <w:t xml:space="preserve">: </w:t>
            </w:r>
            <w:sdt>
              <w:sdtPr>
                <w:rPr>
                  <w:lang w:val="es-CO"/>
                </w:rPr>
                <w:alias w:val="Conclusion"/>
                <w:tag w:val="Conclusion"/>
                <w:id w:val="800882398"/>
                <w:placeholder>
                  <w:docPart w:val="8AC9B0A4FED147F5AC99FBA547776433"/>
                </w:placeholder>
                <w:showingPlcHdr/>
                <w:dropDownList>
                  <w:listItem w:value="Choose an item."/>
                  <w:listItem w:displayText="Brecha de alto riesgo + bandera roja" w:value="Brecha de alto riesgo + bandera roja"/>
                  <w:listItem w:displayText="Brecha de alto riesgo" w:value="Brecha de alto riesgo"/>
                  <w:listItem w:displayText="Brecha de riesgo medio" w:value="Brecha de riesgo medio"/>
                  <w:listItem w:displayText="Brecha de bajo riesgo" w:value="Brecha de bajo riesgo"/>
                  <w:listItem w:displayText="Sin brecha" w:value="Sin brecha"/>
                </w:dropDownList>
              </w:sdtPr>
              <w:sdtEndPr/>
              <w:sdtContent>
                <w:r w:rsidR="00BF0FB0" w:rsidRPr="00131BB2">
                  <w:rPr>
                    <w:rStyle w:val="PlaceholderText"/>
                    <w:lang w:val="es-CO"/>
                  </w:rPr>
                  <w:t>Choose an item.</w:t>
                </w:r>
              </w:sdtContent>
            </w:sdt>
          </w:p>
        </w:tc>
      </w:tr>
      <w:tr w:rsidR="005F3B2E" w:rsidRPr="00131BB2" w14:paraId="77934FF3" w14:textId="77777777" w:rsidTr="007E6DFA">
        <w:trPr>
          <w:trHeight w:val="526"/>
        </w:trPr>
        <w:tc>
          <w:tcPr>
            <w:tcW w:w="5000" w:type="pct"/>
          </w:tcPr>
          <w:p w14:paraId="5E18C6E6" w14:textId="22229CFA" w:rsidR="005F3B2E" w:rsidRPr="00131BB2" w:rsidRDefault="000B6C6D" w:rsidP="004631DE">
            <w:pPr>
              <w:jc w:val="left"/>
              <w:rPr>
                <w:bCs/>
                <w:lang w:val="es-CO"/>
              </w:rPr>
            </w:pPr>
            <w:r w:rsidRPr="00131BB2">
              <w:rPr>
                <w:b/>
                <w:lang w:val="es-CO"/>
              </w:rPr>
              <w:t>Análisis cualitativo</w:t>
            </w:r>
            <w:r w:rsidR="00F47E0B" w:rsidRPr="00131BB2">
              <w:rPr>
                <w:b/>
                <w:lang w:val="es-CO"/>
              </w:rPr>
              <w:br/>
            </w:r>
          </w:p>
        </w:tc>
      </w:tr>
      <w:tr w:rsidR="005F3B2E" w:rsidRPr="002954F6" w14:paraId="46A28EBA" w14:textId="77777777" w:rsidTr="007E6DFA">
        <w:trPr>
          <w:trHeight w:val="526"/>
        </w:trPr>
        <w:tc>
          <w:tcPr>
            <w:tcW w:w="5000" w:type="pct"/>
            <w:shd w:val="clear" w:color="auto" w:fill="D9D9D9" w:themeFill="background1" w:themeFillShade="D9"/>
          </w:tcPr>
          <w:p w14:paraId="681B1A39" w14:textId="18607537" w:rsidR="005F3B2E" w:rsidRPr="00131BB2" w:rsidRDefault="005B5A9B" w:rsidP="00C72936">
            <w:pPr>
              <w:rPr>
                <w:b/>
                <w:lang w:val="es-CO"/>
              </w:rPr>
            </w:pPr>
            <w:r w:rsidRPr="00131BB2">
              <w:rPr>
                <w:b/>
                <w:lang w:val="es-CO"/>
              </w:rPr>
              <w:t>Análisis cuantitativo</w:t>
            </w:r>
            <w:r w:rsidR="005F3B2E" w:rsidRPr="00131BB2">
              <w:rPr>
                <w:b/>
                <w:lang w:val="es-CO"/>
              </w:rPr>
              <w:t xml:space="preserve"> </w:t>
            </w:r>
          </w:p>
          <w:p w14:paraId="4EF4AE4E" w14:textId="1EC74DC2" w:rsidR="005F3B2E" w:rsidRPr="00131BB2" w:rsidRDefault="005F3B2E" w:rsidP="00C72936">
            <w:pPr>
              <w:rPr>
                <w:b/>
                <w:lang w:val="es-CO"/>
              </w:rPr>
            </w:pPr>
          </w:p>
          <w:p w14:paraId="18581CAC" w14:textId="327F66A5" w:rsidR="004C479F" w:rsidRPr="00131BB2" w:rsidRDefault="005F3B2E" w:rsidP="004C479F">
            <w:pPr>
              <w:rPr>
                <w:bCs/>
                <w:i/>
                <w:iCs/>
                <w:lang w:val="es-CO"/>
              </w:rPr>
            </w:pPr>
            <w:r w:rsidRPr="00131BB2">
              <w:rPr>
                <w:bCs/>
                <w:i/>
                <w:iCs/>
                <w:lang w:val="es-CO"/>
              </w:rPr>
              <w:t xml:space="preserve">* </w:t>
            </w:r>
            <w:r w:rsidR="004C479F" w:rsidRPr="00131BB2">
              <w:rPr>
                <w:bCs/>
                <w:i/>
                <w:iCs/>
                <w:lang w:val="es-CO"/>
              </w:rPr>
              <w:t>Indicador cuantitativo para sustanciar la evaluación del subindicador 14(e), criterio de evaluación (d):</w:t>
            </w:r>
          </w:p>
          <w:p w14:paraId="15DBD4E1" w14:textId="77777777" w:rsidR="007060C1" w:rsidRDefault="004C479F" w:rsidP="00E15569">
            <w:pPr>
              <w:pStyle w:val="ListParagraph"/>
              <w:numPr>
                <w:ilvl w:val="0"/>
                <w:numId w:val="12"/>
              </w:numPr>
              <w:rPr>
                <w:bCs/>
                <w:i/>
                <w:iCs/>
                <w:lang w:val="es-CO"/>
              </w:rPr>
            </w:pPr>
            <w:r w:rsidRPr="007060C1">
              <w:rPr>
                <w:bCs/>
                <w:i/>
                <w:iCs/>
                <w:lang w:val="es-CO"/>
              </w:rPr>
              <w:t xml:space="preserve">Número de proveedores que tiene establecidas medidas internas de cumplimiento (en porcentaje). </w:t>
            </w:r>
          </w:p>
          <w:p w14:paraId="5EFEC0AD" w14:textId="78B01328" w:rsidR="005F3B2E" w:rsidRPr="007060C1" w:rsidRDefault="004C479F" w:rsidP="007060C1">
            <w:pPr>
              <w:rPr>
                <w:bCs/>
                <w:i/>
                <w:iCs/>
                <w:lang w:val="es-CO"/>
              </w:rPr>
            </w:pPr>
            <w:r w:rsidRPr="007060C1">
              <w:rPr>
                <w:bCs/>
                <w:i/>
                <w:iCs/>
                <w:lang w:val="es-CO"/>
              </w:rPr>
              <w:t>Fuente: Base de datos de proveedores</w:t>
            </w:r>
            <w:r w:rsidR="005F3B2E" w:rsidRPr="007060C1">
              <w:rPr>
                <w:bCs/>
                <w:i/>
                <w:iCs/>
                <w:lang w:val="es-CO"/>
              </w:rPr>
              <w:t>.</w:t>
            </w:r>
          </w:p>
          <w:p w14:paraId="5EB1F7B3" w14:textId="6C7871FB" w:rsidR="00A11ECC" w:rsidRPr="00131BB2" w:rsidRDefault="00A11ECC" w:rsidP="00C72936">
            <w:pPr>
              <w:rPr>
                <w:b/>
                <w:lang w:val="es-CO"/>
              </w:rPr>
            </w:pPr>
          </w:p>
          <w:p w14:paraId="72C9E6A7" w14:textId="77777777" w:rsidR="005F3B2E" w:rsidRPr="00131BB2" w:rsidRDefault="005F3B2E" w:rsidP="00C72936">
            <w:pPr>
              <w:rPr>
                <w:bCs/>
                <w:lang w:val="es-CO"/>
              </w:rPr>
            </w:pPr>
          </w:p>
        </w:tc>
      </w:tr>
      <w:tr w:rsidR="005F3B2E" w:rsidRPr="00131BB2" w14:paraId="434A1538" w14:textId="77777777" w:rsidTr="007E6DFA">
        <w:trPr>
          <w:trHeight w:val="526"/>
        </w:trPr>
        <w:tc>
          <w:tcPr>
            <w:tcW w:w="5000" w:type="pct"/>
          </w:tcPr>
          <w:p w14:paraId="6E3A07CC" w14:textId="048D2095" w:rsidR="005F3B2E" w:rsidRPr="00131BB2" w:rsidRDefault="000B6C6D" w:rsidP="004631DE">
            <w:pPr>
              <w:jc w:val="left"/>
              <w:rPr>
                <w:bCs/>
                <w:lang w:val="es-CO"/>
              </w:rPr>
            </w:pPr>
            <w:r w:rsidRPr="00131BB2">
              <w:rPr>
                <w:b/>
                <w:lang w:val="es-CO"/>
              </w:rPr>
              <w:t>Análisis de brechas</w:t>
            </w:r>
            <w:r w:rsidR="00F47E0B" w:rsidRPr="00131BB2">
              <w:rPr>
                <w:b/>
                <w:lang w:val="es-CO"/>
              </w:rPr>
              <w:br/>
            </w:r>
          </w:p>
        </w:tc>
      </w:tr>
      <w:tr w:rsidR="005F3B2E" w:rsidRPr="00131BB2" w14:paraId="008AE229" w14:textId="77777777" w:rsidTr="007E6DFA">
        <w:trPr>
          <w:trHeight w:val="526"/>
        </w:trPr>
        <w:tc>
          <w:tcPr>
            <w:tcW w:w="5000" w:type="pct"/>
          </w:tcPr>
          <w:p w14:paraId="4BA7D45D" w14:textId="7FAE9D31" w:rsidR="005F3B2E" w:rsidRPr="00131BB2" w:rsidRDefault="000B6C6D" w:rsidP="004631DE">
            <w:pPr>
              <w:jc w:val="left"/>
              <w:rPr>
                <w:bCs/>
                <w:lang w:val="es-CO"/>
              </w:rPr>
            </w:pPr>
            <w:r w:rsidRPr="00131BB2">
              <w:rPr>
                <w:b/>
                <w:lang w:val="es-CO"/>
              </w:rPr>
              <w:t>Recomendaciones</w:t>
            </w:r>
            <w:r w:rsidR="00F47E0B" w:rsidRPr="00131BB2">
              <w:rPr>
                <w:b/>
                <w:lang w:val="es-CO"/>
              </w:rPr>
              <w:br/>
            </w:r>
          </w:p>
        </w:tc>
      </w:tr>
      <w:tr w:rsidR="00C72936" w:rsidRPr="00131BB2" w14:paraId="1F3D199E" w14:textId="77777777" w:rsidTr="007E6DFA">
        <w:trPr>
          <w:trHeight w:val="527"/>
        </w:trPr>
        <w:tc>
          <w:tcPr>
            <w:tcW w:w="5000" w:type="pct"/>
            <w:shd w:val="clear" w:color="auto" w:fill="CF9DC5" w:themeFill="accent4" w:themeFillTint="99"/>
          </w:tcPr>
          <w:p w14:paraId="40E7F323" w14:textId="117F5F2D" w:rsidR="00C72936" w:rsidRPr="00131BB2" w:rsidRDefault="000B6C6D" w:rsidP="00C72936">
            <w:pPr>
              <w:jc w:val="center"/>
              <w:rPr>
                <w:b/>
                <w:lang w:val="es-CO"/>
              </w:rPr>
            </w:pPr>
            <w:r w:rsidRPr="00131BB2">
              <w:rPr>
                <w:b/>
                <w:lang w:val="es-CO"/>
              </w:rPr>
              <w:t>Subindicador</w:t>
            </w:r>
            <w:r w:rsidR="00C72936" w:rsidRPr="00131BB2">
              <w:rPr>
                <w:b/>
                <w:lang w:val="es-CO"/>
              </w:rPr>
              <w:t xml:space="preserve"> 14(f) </w:t>
            </w:r>
          </w:p>
          <w:p w14:paraId="1D674E8C" w14:textId="7862017C" w:rsidR="00C72936" w:rsidRPr="00131BB2" w:rsidRDefault="004C479F" w:rsidP="00C72936">
            <w:pPr>
              <w:tabs>
                <w:tab w:val="left" w:pos="8138"/>
              </w:tabs>
              <w:spacing w:line="0" w:lineRule="atLeast"/>
              <w:jc w:val="center"/>
              <w:rPr>
                <w:b/>
                <w:lang w:val="es-CO"/>
              </w:rPr>
            </w:pPr>
            <w:r w:rsidRPr="00131BB2">
              <w:rPr>
                <w:b/>
                <w:lang w:val="es-CO"/>
              </w:rPr>
              <w:t>Mecanismo seguro para denunciar prácticas prohibidas o conductas faltas de ética</w:t>
            </w:r>
          </w:p>
        </w:tc>
      </w:tr>
      <w:tr w:rsidR="005F3B2E" w:rsidRPr="002954F6" w14:paraId="143FB3E4" w14:textId="77777777" w:rsidTr="007E6DFA">
        <w:trPr>
          <w:trHeight w:val="299"/>
        </w:trPr>
        <w:tc>
          <w:tcPr>
            <w:tcW w:w="5000" w:type="pct"/>
            <w:shd w:val="clear" w:color="auto" w:fill="EFDEEB" w:themeFill="accent4" w:themeFillTint="33"/>
          </w:tcPr>
          <w:p w14:paraId="5D6A1233" w14:textId="59C68544" w:rsidR="005F3B2E" w:rsidRPr="00131BB2" w:rsidRDefault="000B6C6D" w:rsidP="00C72936">
            <w:pPr>
              <w:rPr>
                <w:b/>
                <w:lang w:val="es-CO"/>
              </w:rPr>
            </w:pPr>
            <w:r w:rsidRPr="00131BB2">
              <w:rPr>
                <w:b/>
                <w:lang w:val="es-CO"/>
              </w:rPr>
              <w:t xml:space="preserve">Criterio de evaluación </w:t>
            </w:r>
            <w:r w:rsidR="00264356" w:rsidRPr="00131BB2">
              <w:rPr>
                <w:b/>
                <w:lang w:val="es-CO"/>
              </w:rPr>
              <w:t>14(f)(</w:t>
            </w:r>
            <w:r w:rsidR="005F3B2E" w:rsidRPr="00131BB2">
              <w:rPr>
                <w:b/>
                <w:lang w:val="es-CO"/>
              </w:rPr>
              <w:t>a):</w:t>
            </w:r>
          </w:p>
          <w:p w14:paraId="4949188D" w14:textId="45D9C3F5" w:rsidR="005F3B2E" w:rsidRPr="00131BB2" w:rsidRDefault="004C479F" w:rsidP="00C72936">
            <w:pPr>
              <w:rPr>
                <w:lang w:val="es-CO"/>
              </w:rPr>
            </w:pPr>
            <w:r w:rsidRPr="00131BB2">
              <w:rPr>
                <w:lang w:val="es-CO"/>
              </w:rPr>
              <w:t>Existe un sistema seguro, accesible y confidencial para la denuncia pública de casos de fraude, corrupción y otras prácticas prohibidas o conducta poco ética</w:t>
            </w:r>
            <w:r w:rsidR="005F3B2E" w:rsidRPr="00131BB2">
              <w:rPr>
                <w:lang w:val="es-CO"/>
              </w:rPr>
              <w:t>.</w:t>
            </w:r>
          </w:p>
        </w:tc>
      </w:tr>
      <w:tr w:rsidR="00B651BD" w:rsidRPr="00131BB2" w14:paraId="4B0B3C79" w14:textId="77777777" w:rsidTr="00ED45EE">
        <w:trPr>
          <w:trHeight w:val="366"/>
        </w:trPr>
        <w:tc>
          <w:tcPr>
            <w:tcW w:w="5000" w:type="pct"/>
          </w:tcPr>
          <w:p w14:paraId="34981FDD" w14:textId="0DC67F19" w:rsidR="00B651BD" w:rsidRPr="00131BB2" w:rsidRDefault="00B651BD" w:rsidP="00ED45EE">
            <w:pPr>
              <w:rPr>
                <w:lang w:val="es-CO"/>
              </w:rPr>
            </w:pPr>
            <w:r w:rsidRPr="00131BB2">
              <w:rPr>
                <w:b/>
                <w:lang w:val="es-CO"/>
              </w:rPr>
              <w:lastRenderedPageBreak/>
              <w:t>Conclusión</w:t>
            </w:r>
            <w:r w:rsidRPr="00131BB2">
              <w:rPr>
                <w:lang w:val="es-CO"/>
              </w:rPr>
              <w:t xml:space="preserve">: </w:t>
            </w:r>
            <w:sdt>
              <w:sdtPr>
                <w:rPr>
                  <w:lang w:val="es-CO"/>
                </w:rPr>
                <w:alias w:val="Conclusion"/>
                <w:tag w:val="Conclusion"/>
                <w:id w:val="-743721688"/>
                <w:placeholder>
                  <w:docPart w:val="956D8E3A94E14293B1D3AFA110ABF6A5"/>
                </w:placeholder>
                <w:showingPlcHdr/>
                <w:dropDownList>
                  <w:listItem w:value="Choose an item."/>
                  <w:listItem w:displayText="Brecha de alto riesgo + bandera roja" w:value="Brecha de alto riesgo + bandera roja"/>
                  <w:listItem w:displayText="Brecha de alto riesgo" w:value="Brecha de alto riesgo"/>
                  <w:listItem w:displayText="Brecha de riesgo medio" w:value="Brecha de riesgo medio"/>
                  <w:listItem w:displayText="Brecha de bajo riesgo" w:value="Brecha de bajo riesgo"/>
                  <w:listItem w:displayText="Sin brecha" w:value="Sin brecha"/>
                </w:dropDownList>
              </w:sdtPr>
              <w:sdtEndPr/>
              <w:sdtContent>
                <w:r w:rsidR="00BF0FB0" w:rsidRPr="00131BB2">
                  <w:rPr>
                    <w:rStyle w:val="PlaceholderText"/>
                    <w:lang w:val="es-CO"/>
                  </w:rPr>
                  <w:t>Choose an item.</w:t>
                </w:r>
              </w:sdtContent>
            </w:sdt>
          </w:p>
        </w:tc>
      </w:tr>
      <w:tr w:rsidR="005F3B2E" w:rsidRPr="00131BB2" w14:paraId="0C3FCB67" w14:textId="77777777" w:rsidTr="007E6DFA">
        <w:trPr>
          <w:trHeight w:val="770"/>
        </w:trPr>
        <w:tc>
          <w:tcPr>
            <w:tcW w:w="5000" w:type="pct"/>
          </w:tcPr>
          <w:p w14:paraId="1A9CCBB6" w14:textId="1A3710F3" w:rsidR="005F3B2E" w:rsidRPr="00131BB2" w:rsidRDefault="000B6C6D" w:rsidP="004631DE">
            <w:pPr>
              <w:jc w:val="left"/>
              <w:rPr>
                <w:bCs/>
                <w:lang w:val="es-CO"/>
              </w:rPr>
            </w:pPr>
            <w:r w:rsidRPr="00131BB2">
              <w:rPr>
                <w:b/>
                <w:lang w:val="es-CO"/>
              </w:rPr>
              <w:t>Análisis cualitativo</w:t>
            </w:r>
            <w:r w:rsidR="00F47E0B" w:rsidRPr="00131BB2">
              <w:rPr>
                <w:b/>
                <w:lang w:val="es-CO"/>
              </w:rPr>
              <w:br/>
            </w:r>
          </w:p>
        </w:tc>
      </w:tr>
      <w:tr w:rsidR="005F3B2E" w:rsidRPr="00131BB2" w14:paraId="417FC593" w14:textId="77777777" w:rsidTr="007E6DFA">
        <w:trPr>
          <w:trHeight w:val="856"/>
        </w:trPr>
        <w:tc>
          <w:tcPr>
            <w:tcW w:w="5000" w:type="pct"/>
          </w:tcPr>
          <w:p w14:paraId="5857F5DB" w14:textId="386BC488" w:rsidR="005F3B2E" w:rsidRPr="00131BB2" w:rsidRDefault="000B6C6D" w:rsidP="004631DE">
            <w:pPr>
              <w:jc w:val="left"/>
              <w:rPr>
                <w:bCs/>
                <w:lang w:val="es-CO"/>
              </w:rPr>
            </w:pPr>
            <w:r w:rsidRPr="00131BB2">
              <w:rPr>
                <w:b/>
                <w:lang w:val="es-CO"/>
              </w:rPr>
              <w:t>Análisis de brechas</w:t>
            </w:r>
            <w:r w:rsidR="00F47E0B" w:rsidRPr="00131BB2">
              <w:rPr>
                <w:b/>
                <w:lang w:val="es-CO"/>
              </w:rPr>
              <w:br/>
            </w:r>
          </w:p>
        </w:tc>
      </w:tr>
      <w:tr w:rsidR="005F3B2E" w:rsidRPr="00131BB2" w14:paraId="10968DBA" w14:textId="77777777" w:rsidTr="007E6DFA">
        <w:trPr>
          <w:trHeight w:val="526"/>
        </w:trPr>
        <w:tc>
          <w:tcPr>
            <w:tcW w:w="5000" w:type="pct"/>
          </w:tcPr>
          <w:p w14:paraId="5FDF3239" w14:textId="2C03D8A0" w:rsidR="005F3B2E" w:rsidRPr="00131BB2" w:rsidRDefault="000B6C6D" w:rsidP="004631DE">
            <w:pPr>
              <w:jc w:val="left"/>
              <w:rPr>
                <w:bCs/>
                <w:lang w:val="es-CO"/>
              </w:rPr>
            </w:pPr>
            <w:r w:rsidRPr="00131BB2">
              <w:rPr>
                <w:b/>
                <w:lang w:val="es-CO"/>
              </w:rPr>
              <w:t>Recomendaciones</w:t>
            </w:r>
            <w:r w:rsidR="00F47E0B" w:rsidRPr="00131BB2">
              <w:rPr>
                <w:b/>
                <w:lang w:val="es-CO"/>
              </w:rPr>
              <w:br/>
            </w:r>
          </w:p>
        </w:tc>
      </w:tr>
      <w:tr w:rsidR="005F3B2E" w:rsidRPr="002954F6" w14:paraId="2D3581AE" w14:textId="77777777" w:rsidTr="007E6DFA">
        <w:trPr>
          <w:trHeight w:val="526"/>
        </w:trPr>
        <w:tc>
          <w:tcPr>
            <w:tcW w:w="5000" w:type="pct"/>
            <w:shd w:val="clear" w:color="auto" w:fill="EFDEEB" w:themeFill="accent4" w:themeFillTint="33"/>
          </w:tcPr>
          <w:p w14:paraId="5CB547FF" w14:textId="4A3DF993" w:rsidR="005F3B2E" w:rsidRPr="00131BB2" w:rsidRDefault="000B6C6D" w:rsidP="00C72936">
            <w:pPr>
              <w:rPr>
                <w:b/>
                <w:lang w:val="es-CO"/>
              </w:rPr>
            </w:pPr>
            <w:r w:rsidRPr="00131BB2">
              <w:rPr>
                <w:b/>
                <w:lang w:val="es-CO"/>
              </w:rPr>
              <w:t xml:space="preserve">Criterio de evaluación </w:t>
            </w:r>
            <w:r w:rsidR="00264356" w:rsidRPr="00131BB2">
              <w:rPr>
                <w:b/>
                <w:lang w:val="es-CO"/>
              </w:rPr>
              <w:t>14(f)(</w:t>
            </w:r>
            <w:r w:rsidR="005F3B2E" w:rsidRPr="00131BB2">
              <w:rPr>
                <w:b/>
                <w:lang w:val="es-CO"/>
              </w:rPr>
              <w:t>b):</w:t>
            </w:r>
          </w:p>
          <w:p w14:paraId="3197F241" w14:textId="2456777D" w:rsidR="005F3B2E" w:rsidRPr="00131BB2" w:rsidRDefault="004C479F" w:rsidP="00C72936">
            <w:pPr>
              <w:rPr>
                <w:lang w:val="es-CO"/>
              </w:rPr>
            </w:pPr>
            <w:r w:rsidRPr="00131BB2">
              <w:rPr>
                <w:lang w:val="es-CO"/>
              </w:rPr>
              <w:t>Existen disposiciones legales para proteger a los denunciantes</w:t>
            </w:r>
            <w:r w:rsidR="007060C1">
              <w:rPr>
                <w:lang w:val="es-CO"/>
              </w:rPr>
              <w:t>, y estas se consideran como efectivas</w:t>
            </w:r>
          </w:p>
        </w:tc>
      </w:tr>
      <w:tr w:rsidR="00B651BD" w:rsidRPr="00131BB2" w14:paraId="43289C4A" w14:textId="77777777" w:rsidTr="00ED45EE">
        <w:trPr>
          <w:trHeight w:val="366"/>
        </w:trPr>
        <w:tc>
          <w:tcPr>
            <w:tcW w:w="5000" w:type="pct"/>
          </w:tcPr>
          <w:p w14:paraId="33724E0A" w14:textId="6F6B5DF0" w:rsidR="00B651BD" w:rsidRPr="00131BB2" w:rsidRDefault="00B651BD" w:rsidP="00ED45EE">
            <w:pPr>
              <w:rPr>
                <w:lang w:val="es-CO"/>
              </w:rPr>
            </w:pPr>
            <w:r w:rsidRPr="00131BB2">
              <w:rPr>
                <w:b/>
                <w:lang w:val="es-CO"/>
              </w:rPr>
              <w:t>Conclusión</w:t>
            </w:r>
            <w:r w:rsidRPr="00131BB2">
              <w:rPr>
                <w:lang w:val="es-CO"/>
              </w:rPr>
              <w:t xml:space="preserve">: </w:t>
            </w:r>
            <w:sdt>
              <w:sdtPr>
                <w:rPr>
                  <w:lang w:val="es-CO"/>
                </w:rPr>
                <w:alias w:val="Conclusion"/>
                <w:tag w:val="Conclusion"/>
                <w:id w:val="2015264388"/>
                <w:placeholder>
                  <w:docPart w:val="55C502474BF44F1B894B33CF8B558B9B"/>
                </w:placeholder>
                <w:showingPlcHdr/>
                <w:dropDownList>
                  <w:listItem w:value="Choose an item."/>
                  <w:listItem w:displayText="Brecha de alto riesgo + bandera roja" w:value="Brecha de alto riesgo + bandera roja"/>
                  <w:listItem w:displayText="Brecha de alto riesgo" w:value="Brecha de alto riesgo"/>
                  <w:listItem w:displayText="Brecha de riesgo medio" w:value="Brecha de riesgo medio"/>
                  <w:listItem w:displayText="Brecha de bajo riesgo" w:value="Brecha de bajo riesgo"/>
                  <w:listItem w:displayText="Sin brecha" w:value="Sin brecha"/>
                </w:dropDownList>
              </w:sdtPr>
              <w:sdtEndPr/>
              <w:sdtContent>
                <w:r w:rsidR="00BF0FB0" w:rsidRPr="00131BB2">
                  <w:rPr>
                    <w:rStyle w:val="PlaceholderText"/>
                    <w:lang w:val="es-CO"/>
                  </w:rPr>
                  <w:t>Choose an item.</w:t>
                </w:r>
              </w:sdtContent>
            </w:sdt>
          </w:p>
        </w:tc>
      </w:tr>
      <w:tr w:rsidR="005F3B2E" w:rsidRPr="00131BB2" w14:paraId="3BA9B30E" w14:textId="77777777" w:rsidTr="007E6DFA">
        <w:trPr>
          <w:trHeight w:val="526"/>
        </w:trPr>
        <w:tc>
          <w:tcPr>
            <w:tcW w:w="5000" w:type="pct"/>
          </w:tcPr>
          <w:p w14:paraId="3B836AEC" w14:textId="093C534A" w:rsidR="005F3B2E" w:rsidRPr="00131BB2" w:rsidRDefault="000B6C6D" w:rsidP="004631DE">
            <w:pPr>
              <w:jc w:val="left"/>
              <w:rPr>
                <w:bCs/>
                <w:lang w:val="es-CO"/>
              </w:rPr>
            </w:pPr>
            <w:r w:rsidRPr="00131BB2">
              <w:rPr>
                <w:b/>
                <w:lang w:val="es-CO"/>
              </w:rPr>
              <w:t>Análisis cualitativo</w:t>
            </w:r>
            <w:r w:rsidR="00F47E0B" w:rsidRPr="00131BB2">
              <w:rPr>
                <w:b/>
                <w:lang w:val="es-CO"/>
              </w:rPr>
              <w:br/>
            </w:r>
          </w:p>
        </w:tc>
      </w:tr>
      <w:tr w:rsidR="005F3B2E" w:rsidRPr="00131BB2" w14:paraId="2617EA92" w14:textId="77777777" w:rsidTr="007E6DFA">
        <w:trPr>
          <w:trHeight w:val="526"/>
        </w:trPr>
        <w:tc>
          <w:tcPr>
            <w:tcW w:w="5000" w:type="pct"/>
          </w:tcPr>
          <w:p w14:paraId="747ACD03" w14:textId="69B41A68" w:rsidR="005F3B2E" w:rsidRPr="00131BB2" w:rsidRDefault="000B6C6D" w:rsidP="004631DE">
            <w:pPr>
              <w:jc w:val="left"/>
              <w:rPr>
                <w:bCs/>
                <w:lang w:val="es-CO"/>
              </w:rPr>
            </w:pPr>
            <w:r w:rsidRPr="00131BB2">
              <w:rPr>
                <w:b/>
                <w:lang w:val="es-CO"/>
              </w:rPr>
              <w:t>Análisis de brechas</w:t>
            </w:r>
            <w:r w:rsidR="00F47E0B" w:rsidRPr="00131BB2">
              <w:rPr>
                <w:b/>
                <w:lang w:val="es-CO"/>
              </w:rPr>
              <w:br/>
            </w:r>
          </w:p>
        </w:tc>
      </w:tr>
      <w:tr w:rsidR="005F3B2E" w:rsidRPr="00131BB2" w14:paraId="3F353C8D" w14:textId="77777777" w:rsidTr="007E6DFA">
        <w:trPr>
          <w:trHeight w:val="526"/>
        </w:trPr>
        <w:tc>
          <w:tcPr>
            <w:tcW w:w="5000" w:type="pct"/>
          </w:tcPr>
          <w:p w14:paraId="42B1EF47" w14:textId="455D8BFD" w:rsidR="005F3B2E" w:rsidRPr="00131BB2" w:rsidRDefault="000B6C6D" w:rsidP="004631DE">
            <w:pPr>
              <w:jc w:val="left"/>
              <w:rPr>
                <w:bCs/>
                <w:lang w:val="es-CO"/>
              </w:rPr>
            </w:pPr>
            <w:r w:rsidRPr="00131BB2">
              <w:rPr>
                <w:b/>
                <w:lang w:val="es-CO"/>
              </w:rPr>
              <w:t>Recomendaciones</w:t>
            </w:r>
            <w:r w:rsidR="00F47E0B" w:rsidRPr="00131BB2">
              <w:rPr>
                <w:b/>
                <w:lang w:val="es-CO"/>
              </w:rPr>
              <w:br/>
            </w:r>
          </w:p>
        </w:tc>
      </w:tr>
      <w:tr w:rsidR="005F3B2E" w:rsidRPr="002954F6" w14:paraId="532DB9EF" w14:textId="77777777" w:rsidTr="007E6DFA">
        <w:trPr>
          <w:trHeight w:val="526"/>
        </w:trPr>
        <w:tc>
          <w:tcPr>
            <w:tcW w:w="5000" w:type="pct"/>
            <w:shd w:val="clear" w:color="auto" w:fill="EFDEEB" w:themeFill="accent4" w:themeFillTint="33"/>
          </w:tcPr>
          <w:p w14:paraId="345F9B5F" w14:textId="05244753" w:rsidR="005F3B2E" w:rsidRPr="00131BB2" w:rsidRDefault="000B6C6D" w:rsidP="00C72936">
            <w:pPr>
              <w:rPr>
                <w:b/>
                <w:lang w:val="es-CO"/>
              </w:rPr>
            </w:pPr>
            <w:r w:rsidRPr="00131BB2">
              <w:rPr>
                <w:b/>
                <w:lang w:val="es-CO"/>
              </w:rPr>
              <w:t xml:space="preserve">Criterio de evaluación </w:t>
            </w:r>
            <w:r w:rsidR="00264356" w:rsidRPr="00131BB2">
              <w:rPr>
                <w:b/>
                <w:lang w:val="es-CO"/>
              </w:rPr>
              <w:t>14(f)(</w:t>
            </w:r>
            <w:r w:rsidR="005F3B2E" w:rsidRPr="00131BB2">
              <w:rPr>
                <w:b/>
                <w:lang w:val="es-CO"/>
              </w:rPr>
              <w:t>c):</w:t>
            </w:r>
          </w:p>
          <w:p w14:paraId="52D8687F" w14:textId="194C88DE" w:rsidR="005F3B2E" w:rsidRPr="007060C1" w:rsidRDefault="007060C1" w:rsidP="00C72936">
            <w:pPr>
              <w:rPr>
                <w:bCs/>
                <w:lang w:val="es-CO"/>
              </w:rPr>
            </w:pPr>
            <w:r>
              <w:rPr>
                <w:bCs/>
                <w:lang w:val="es-CO"/>
              </w:rPr>
              <w:t>Se ha implementado un sistema para hacer seguimiento a los reportes de fraude, corrupción y otras prácticas prohibidas o conducta poco ética</w:t>
            </w:r>
          </w:p>
        </w:tc>
      </w:tr>
      <w:tr w:rsidR="00B651BD" w:rsidRPr="00131BB2" w14:paraId="1356F39E" w14:textId="77777777" w:rsidTr="00ED45EE">
        <w:trPr>
          <w:trHeight w:val="366"/>
        </w:trPr>
        <w:tc>
          <w:tcPr>
            <w:tcW w:w="5000" w:type="pct"/>
          </w:tcPr>
          <w:p w14:paraId="74419751" w14:textId="497E6A73" w:rsidR="00B651BD" w:rsidRPr="00131BB2" w:rsidRDefault="00B651BD" w:rsidP="00ED45EE">
            <w:pPr>
              <w:rPr>
                <w:lang w:val="es-CO"/>
              </w:rPr>
            </w:pPr>
            <w:r w:rsidRPr="00131BB2">
              <w:rPr>
                <w:b/>
                <w:lang w:val="es-CO"/>
              </w:rPr>
              <w:t>Conclusión</w:t>
            </w:r>
            <w:r w:rsidRPr="00131BB2">
              <w:rPr>
                <w:lang w:val="es-CO"/>
              </w:rPr>
              <w:t xml:space="preserve">: </w:t>
            </w:r>
            <w:sdt>
              <w:sdtPr>
                <w:rPr>
                  <w:lang w:val="es-CO"/>
                </w:rPr>
                <w:alias w:val="Conclusion"/>
                <w:tag w:val="Conclusion"/>
                <w:id w:val="-1691516903"/>
                <w:placeholder>
                  <w:docPart w:val="45A6AD2C1201441B864BBECE799F78EB"/>
                </w:placeholder>
                <w:showingPlcHdr/>
                <w:dropDownList>
                  <w:listItem w:value="Choose an item."/>
                  <w:listItem w:displayText="Brecha de alto riesgo + bandera roja" w:value="Brecha de alto riesgo + bandera roja"/>
                  <w:listItem w:displayText="Brecha de alto riesgo" w:value="Brecha de alto riesgo"/>
                  <w:listItem w:displayText="Brecha de riesgo medio" w:value="Brecha de riesgo medio"/>
                  <w:listItem w:displayText="Brecha de bajo riesgo" w:value="Brecha de bajo riesgo"/>
                  <w:listItem w:displayText="Sin brecha" w:value="Sin brecha"/>
                </w:dropDownList>
              </w:sdtPr>
              <w:sdtEndPr/>
              <w:sdtContent>
                <w:r w:rsidR="00BF0FB0" w:rsidRPr="00131BB2">
                  <w:rPr>
                    <w:rStyle w:val="PlaceholderText"/>
                    <w:lang w:val="es-CO"/>
                  </w:rPr>
                  <w:t>Choose an item.</w:t>
                </w:r>
              </w:sdtContent>
            </w:sdt>
          </w:p>
        </w:tc>
      </w:tr>
      <w:tr w:rsidR="005F3B2E" w:rsidRPr="00131BB2" w14:paraId="3175E502" w14:textId="77777777" w:rsidTr="007E6DFA">
        <w:trPr>
          <w:trHeight w:val="526"/>
        </w:trPr>
        <w:tc>
          <w:tcPr>
            <w:tcW w:w="5000" w:type="pct"/>
          </w:tcPr>
          <w:p w14:paraId="6862CD96" w14:textId="3CD0F418" w:rsidR="005F3B2E" w:rsidRPr="00131BB2" w:rsidRDefault="000B6C6D" w:rsidP="004631DE">
            <w:pPr>
              <w:jc w:val="left"/>
              <w:rPr>
                <w:bCs/>
                <w:lang w:val="es-CO"/>
              </w:rPr>
            </w:pPr>
            <w:r w:rsidRPr="00131BB2">
              <w:rPr>
                <w:b/>
                <w:lang w:val="es-CO"/>
              </w:rPr>
              <w:t>Análisis cualitativo</w:t>
            </w:r>
            <w:r w:rsidR="00F47E0B" w:rsidRPr="00131BB2">
              <w:rPr>
                <w:b/>
                <w:lang w:val="es-CO"/>
              </w:rPr>
              <w:br/>
            </w:r>
          </w:p>
        </w:tc>
      </w:tr>
      <w:tr w:rsidR="005F3B2E" w:rsidRPr="00131BB2" w14:paraId="4B82DFE4" w14:textId="77777777" w:rsidTr="007E6DFA">
        <w:trPr>
          <w:trHeight w:val="526"/>
        </w:trPr>
        <w:tc>
          <w:tcPr>
            <w:tcW w:w="5000" w:type="pct"/>
          </w:tcPr>
          <w:p w14:paraId="08B60FA5" w14:textId="6DA5A3E5" w:rsidR="005F3B2E" w:rsidRPr="00131BB2" w:rsidRDefault="000B6C6D" w:rsidP="004631DE">
            <w:pPr>
              <w:jc w:val="left"/>
              <w:rPr>
                <w:bCs/>
                <w:lang w:val="es-CO"/>
              </w:rPr>
            </w:pPr>
            <w:r w:rsidRPr="00131BB2">
              <w:rPr>
                <w:b/>
                <w:lang w:val="es-CO"/>
              </w:rPr>
              <w:t>Análisis de brechas</w:t>
            </w:r>
            <w:r w:rsidR="00F47E0B" w:rsidRPr="00131BB2">
              <w:rPr>
                <w:b/>
                <w:lang w:val="es-CO"/>
              </w:rPr>
              <w:br/>
            </w:r>
          </w:p>
        </w:tc>
      </w:tr>
      <w:tr w:rsidR="005F3B2E" w:rsidRPr="00131BB2" w14:paraId="742A046B" w14:textId="77777777" w:rsidTr="007E6DFA">
        <w:trPr>
          <w:trHeight w:val="526"/>
        </w:trPr>
        <w:tc>
          <w:tcPr>
            <w:tcW w:w="5000" w:type="pct"/>
          </w:tcPr>
          <w:p w14:paraId="422DDAA7" w14:textId="309669D0" w:rsidR="005F3B2E" w:rsidRPr="00131BB2" w:rsidRDefault="000B6C6D" w:rsidP="004631DE">
            <w:pPr>
              <w:jc w:val="left"/>
              <w:rPr>
                <w:bCs/>
                <w:lang w:val="es-CO"/>
              </w:rPr>
            </w:pPr>
            <w:r w:rsidRPr="00131BB2">
              <w:rPr>
                <w:b/>
                <w:lang w:val="es-CO"/>
              </w:rPr>
              <w:t>Recomendaciones</w:t>
            </w:r>
            <w:r w:rsidR="00F47E0B" w:rsidRPr="00131BB2">
              <w:rPr>
                <w:b/>
                <w:lang w:val="es-CO"/>
              </w:rPr>
              <w:br/>
            </w:r>
          </w:p>
        </w:tc>
      </w:tr>
      <w:tr w:rsidR="00C72936" w:rsidRPr="002954F6" w14:paraId="583B0DB0" w14:textId="77777777" w:rsidTr="007E6DFA">
        <w:trPr>
          <w:trHeight w:val="527"/>
        </w:trPr>
        <w:tc>
          <w:tcPr>
            <w:tcW w:w="5000" w:type="pct"/>
            <w:shd w:val="clear" w:color="auto" w:fill="CF9DC5" w:themeFill="accent4" w:themeFillTint="99"/>
          </w:tcPr>
          <w:p w14:paraId="378AC7C7" w14:textId="64F0A232" w:rsidR="00C72936" w:rsidRPr="00131BB2" w:rsidRDefault="000B6C6D" w:rsidP="00C72936">
            <w:pPr>
              <w:jc w:val="center"/>
              <w:rPr>
                <w:b/>
                <w:lang w:val="es-CO"/>
              </w:rPr>
            </w:pPr>
            <w:r w:rsidRPr="00131BB2">
              <w:rPr>
                <w:b/>
                <w:lang w:val="es-CO"/>
              </w:rPr>
              <w:t>Subindicador</w:t>
            </w:r>
            <w:r w:rsidR="00C72936" w:rsidRPr="00131BB2">
              <w:rPr>
                <w:b/>
                <w:lang w:val="es-CO"/>
              </w:rPr>
              <w:t xml:space="preserve"> 14(g) </w:t>
            </w:r>
          </w:p>
          <w:p w14:paraId="621EF21C" w14:textId="68310915" w:rsidR="00C72936" w:rsidRPr="00131BB2" w:rsidRDefault="004C479F" w:rsidP="00C72936">
            <w:pPr>
              <w:tabs>
                <w:tab w:val="left" w:pos="8138"/>
              </w:tabs>
              <w:spacing w:line="0" w:lineRule="atLeast"/>
              <w:jc w:val="center"/>
              <w:rPr>
                <w:b/>
                <w:lang w:val="es-CO"/>
              </w:rPr>
            </w:pPr>
            <w:r w:rsidRPr="00131BB2">
              <w:rPr>
                <w:b/>
                <w:lang w:val="es-CO"/>
              </w:rPr>
              <w:t>Códigos de conducta/ética y normas de divulgación de la información financiera</w:t>
            </w:r>
          </w:p>
        </w:tc>
      </w:tr>
      <w:tr w:rsidR="005F3B2E" w:rsidRPr="007060C1" w14:paraId="0F45B3CD" w14:textId="77777777" w:rsidTr="007E6DFA">
        <w:trPr>
          <w:trHeight w:val="299"/>
        </w:trPr>
        <w:tc>
          <w:tcPr>
            <w:tcW w:w="5000" w:type="pct"/>
            <w:shd w:val="clear" w:color="auto" w:fill="EFDEEB" w:themeFill="accent4" w:themeFillTint="33"/>
          </w:tcPr>
          <w:p w14:paraId="05A94247" w14:textId="41AF0B87" w:rsidR="005F3B2E" w:rsidRPr="00131BB2" w:rsidRDefault="000B6C6D" w:rsidP="00C72936">
            <w:pPr>
              <w:rPr>
                <w:b/>
                <w:lang w:val="es-CO"/>
              </w:rPr>
            </w:pPr>
            <w:r w:rsidRPr="00131BB2">
              <w:rPr>
                <w:b/>
                <w:lang w:val="es-CO"/>
              </w:rPr>
              <w:t xml:space="preserve">Criterio de evaluación </w:t>
            </w:r>
            <w:r w:rsidR="00264356" w:rsidRPr="00131BB2">
              <w:rPr>
                <w:b/>
                <w:lang w:val="es-CO"/>
              </w:rPr>
              <w:t>14(g)(</w:t>
            </w:r>
            <w:r w:rsidR="005F3B2E" w:rsidRPr="00131BB2">
              <w:rPr>
                <w:b/>
                <w:lang w:val="es-CO"/>
              </w:rPr>
              <w:t>a):</w:t>
            </w:r>
          </w:p>
          <w:p w14:paraId="49605264" w14:textId="7FF1CFA2" w:rsidR="005F3B2E" w:rsidRPr="00131BB2" w:rsidRDefault="004C479F" w:rsidP="00C72936">
            <w:pPr>
              <w:rPr>
                <w:lang w:val="es-CO"/>
              </w:rPr>
            </w:pPr>
            <w:r w:rsidRPr="00131BB2">
              <w:rPr>
                <w:lang w:val="es-CO"/>
              </w:rPr>
              <w:t xml:space="preserve">Existe un código de ética o conducta para los funcionarios del gobierno con disposiciones especiales para aquellos involucrados en la gestión pública financiera, </w:t>
            </w:r>
            <w:r w:rsidR="007060C1">
              <w:rPr>
                <w:lang w:val="es-CO"/>
              </w:rPr>
              <w:t>incluyendo la</w:t>
            </w:r>
            <w:r w:rsidRPr="00131BB2">
              <w:rPr>
                <w:lang w:val="es-CO"/>
              </w:rPr>
              <w:t xml:space="preserve"> contratación</w:t>
            </w:r>
            <w:r w:rsidR="005F3B2E" w:rsidRPr="00131BB2">
              <w:rPr>
                <w:lang w:val="es-CO"/>
              </w:rPr>
              <w:t>.</w:t>
            </w:r>
            <w:r w:rsidRPr="00131BB2">
              <w:rPr>
                <w:lang w:val="es-CO"/>
              </w:rPr>
              <w:t xml:space="preserve"> </w:t>
            </w:r>
            <w:r w:rsidR="005F3B2E" w:rsidRPr="00131BB2">
              <w:rPr>
                <w:lang w:val="es-CO"/>
              </w:rPr>
              <w:t>*</w:t>
            </w:r>
          </w:p>
        </w:tc>
      </w:tr>
      <w:tr w:rsidR="00B651BD" w:rsidRPr="00131BB2" w14:paraId="4DB0E820" w14:textId="77777777" w:rsidTr="00ED45EE">
        <w:trPr>
          <w:trHeight w:val="366"/>
        </w:trPr>
        <w:tc>
          <w:tcPr>
            <w:tcW w:w="5000" w:type="pct"/>
          </w:tcPr>
          <w:p w14:paraId="6F69ECDE" w14:textId="4AA01594" w:rsidR="00B651BD" w:rsidRPr="00131BB2" w:rsidRDefault="00B651BD" w:rsidP="00ED45EE">
            <w:pPr>
              <w:rPr>
                <w:lang w:val="es-CO"/>
              </w:rPr>
            </w:pPr>
            <w:r w:rsidRPr="00131BB2">
              <w:rPr>
                <w:b/>
                <w:lang w:val="es-CO"/>
              </w:rPr>
              <w:t>Conclusión</w:t>
            </w:r>
            <w:r w:rsidRPr="00131BB2">
              <w:rPr>
                <w:lang w:val="es-CO"/>
              </w:rPr>
              <w:t xml:space="preserve">: </w:t>
            </w:r>
            <w:sdt>
              <w:sdtPr>
                <w:rPr>
                  <w:lang w:val="es-CO"/>
                </w:rPr>
                <w:alias w:val="Conclusion"/>
                <w:tag w:val="Conclusion"/>
                <w:id w:val="-762374774"/>
                <w:placeholder>
                  <w:docPart w:val="A75F704B17964BA59616C05F4583B848"/>
                </w:placeholder>
                <w:showingPlcHdr/>
                <w:dropDownList>
                  <w:listItem w:value="Choose an item."/>
                  <w:listItem w:displayText="Brecha de alto riesgo + bandera roja" w:value="Brecha de alto riesgo + bandera roja"/>
                  <w:listItem w:displayText="Brecha de alto riesgo" w:value="Brecha de alto riesgo"/>
                  <w:listItem w:displayText="Brecha de riesgo medio" w:value="Brecha de riesgo medio"/>
                  <w:listItem w:displayText="Brecha de bajo riesgo" w:value="Brecha de bajo riesgo"/>
                  <w:listItem w:displayText="Sin brecha" w:value="Sin brecha"/>
                </w:dropDownList>
              </w:sdtPr>
              <w:sdtEndPr/>
              <w:sdtContent>
                <w:r w:rsidR="00BF0FB0" w:rsidRPr="00131BB2">
                  <w:rPr>
                    <w:rStyle w:val="PlaceholderText"/>
                    <w:lang w:val="es-CO"/>
                  </w:rPr>
                  <w:t>Choose an item.</w:t>
                </w:r>
              </w:sdtContent>
            </w:sdt>
          </w:p>
        </w:tc>
      </w:tr>
      <w:tr w:rsidR="005F3B2E" w:rsidRPr="00131BB2" w14:paraId="52672441" w14:textId="77777777" w:rsidTr="007E6DFA">
        <w:trPr>
          <w:trHeight w:val="770"/>
        </w:trPr>
        <w:tc>
          <w:tcPr>
            <w:tcW w:w="5000" w:type="pct"/>
          </w:tcPr>
          <w:p w14:paraId="61E612AB" w14:textId="67AAAF6B" w:rsidR="005F3B2E" w:rsidRPr="00131BB2" w:rsidRDefault="000B6C6D" w:rsidP="004631DE">
            <w:pPr>
              <w:jc w:val="left"/>
              <w:rPr>
                <w:bCs/>
                <w:lang w:val="es-CO"/>
              </w:rPr>
            </w:pPr>
            <w:r w:rsidRPr="00131BB2">
              <w:rPr>
                <w:b/>
                <w:lang w:val="es-CO"/>
              </w:rPr>
              <w:t>Análisis cualitativo</w:t>
            </w:r>
            <w:r w:rsidR="00F47E0B" w:rsidRPr="00131BB2">
              <w:rPr>
                <w:b/>
                <w:lang w:val="es-CO"/>
              </w:rPr>
              <w:br/>
            </w:r>
          </w:p>
        </w:tc>
      </w:tr>
      <w:tr w:rsidR="005F3B2E" w:rsidRPr="00131BB2" w14:paraId="0B911C94" w14:textId="77777777" w:rsidTr="007E6DFA">
        <w:trPr>
          <w:trHeight w:val="869"/>
        </w:trPr>
        <w:tc>
          <w:tcPr>
            <w:tcW w:w="5000" w:type="pct"/>
            <w:shd w:val="clear" w:color="auto" w:fill="D9D9D9" w:themeFill="background1" w:themeFillShade="D9"/>
          </w:tcPr>
          <w:p w14:paraId="01B98DE7" w14:textId="0B4D37C2" w:rsidR="005F3B2E" w:rsidRPr="00131BB2" w:rsidRDefault="005B5A9B" w:rsidP="00C72936">
            <w:pPr>
              <w:rPr>
                <w:b/>
                <w:lang w:val="es-CO"/>
              </w:rPr>
            </w:pPr>
            <w:r w:rsidRPr="00131BB2">
              <w:rPr>
                <w:b/>
                <w:lang w:val="es-CO"/>
              </w:rPr>
              <w:t>Análisis cuantitativo</w:t>
            </w:r>
            <w:r w:rsidR="00083255" w:rsidRPr="00131BB2">
              <w:rPr>
                <w:b/>
                <w:lang w:val="es-CO"/>
              </w:rPr>
              <w:t xml:space="preserve"> </w:t>
            </w:r>
          </w:p>
          <w:p w14:paraId="14B169B3" w14:textId="77777777" w:rsidR="005F3B2E" w:rsidRPr="00131BB2" w:rsidRDefault="005F3B2E" w:rsidP="00C72936">
            <w:pPr>
              <w:rPr>
                <w:b/>
                <w:lang w:val="es-CO"/>
              </w:rPr>
            </w:pPr>
          </w:p>
          <w:p w14:paraId="2B241B45" w14:textId="7AB77AF4" w:rsidR="004C479F" w:rsidRPr="00131BB2" w:rsidRDefault="005F3B2E" w:rsidP="004C479F">
            <w:pPr>
              <w:rPr>
                <w:bCs/>
                <w:i/>
                <w:iCs/>
                <w:lang w:val="es-CO"/>
              </w:rPr>
            </w:pPr>
            <w:r w:rsidRPr="00131BB2">
              <w:rPr>
                <w:bCs/>
                <w:i/>
                <w:iCs/>
                <w:lang w:val="es-CO"/>
              </w:rPr>
              <w:t xml:space="preserve">* </w:t>
            </w:r>
            <w:r w:rsidR="004C479F" w:rsidRPr="00131BB2">
              <w:rPr>
                <w:bCs/>
                <w:i/>
                <w:iCs/>
                <w:lang w:val="es-CO"/>
              </w:rPr>
              <w:t>Indicador cuantitativo para sustanciar la evaluación del subindicador 14(g), criterio de evaluación (a):</w:t>
            </w:r>
          </w:p>
          <w:p w14:paraId="2336F2B8" w14:textId="2A3126ED" w:rsidR="004C479F" w:rsidRPr="007060C1" w:rsidRDefault="004C479F" w:rsidP="00E15569">
            <w:pPr>
              <w:pStyle w:val="ListParagraph"/>
              <w:numPr>
                <w:ilvl w:val="0"/>
                <w:numId w:val="12"/>
              </w:numPr>
              <w:rPr>
                <w:bCs/>
                <w:i/>
                <w:iCs/>
                <w:lang w:val="es-CO"/>
              </w:rPr>
            </w:pPr>
            <w:r w:rsidRPr="007060C1">
              <w:rPr>
                <w:bCs/>
                <w:i/>
                <w:iCs/>
                <w:lang w:val="es-CO"/>
              </w:rPr>
              <w:t>Proporción de entidades contratantes que tienen un código de ética o conducta obligatorio con disposiciones especiales para aquellos involucrados en PFM que incluyan adquisiciones (en porcentaje del número total de entidades contratantes).</w:t>
            </w:r>
          </w:p>
          <w:p w14:paraId="4288A824" w14:textId="0E0A4FB8" w:rsidR="005F3B2E" w:rsidRPr="00131BB2" w:rsidRDefault="004C479F" w:rsidP="004C479F">
            <w:pPr>
              <w:rPr>
                <w:bCs/>
                <w:i/>
                <w:iCs/>
                <w:lang w:val="es-CO"/>
              </w:rPr>
            </w:pPr>
            <w:r w:rsidRPr="00131BB2">
              <w:rPr>
                <w:bCs/>
                <w:i/>
                <w:iCs/>
                <w:lang w:val="es-CO"/>
              </w:rPr>
              <w:t>Fuente: Función normativa/regulatoria</w:t>
            </w:r>
            <w:r w:rsidR="005F3B2E" w:rsidRPr="00131BB2">
              <w:rPr>
                <w:bCs/>
                <w:i/>
                <w:iCs/>
                <w:lang w:val="es-CO"/>
              </w:rPr>
              <w:t>.</w:t>
            </w:r>
          </w:p>
          <w:p w14:paraId="21975D2E" w14:textId="77777777" w:rsidR="00A11ECC" w:rsidRPr="00131BB2" w:rsidRDefault="00A11ECC" w:rsidP="0025566C">
            <w:pPr>
              <w:rPr>
                <w:b/>
                <w:lang w:val="es-CO"/>
              </w:rPr>
            </w:pPr>
          </w:p>
          <w:p w14:paraId="468586CC" w14:textId="0FA755E8" w:rsidR="00A11ECC" w:rsidRPr="00131BB2" w:rsidRDefault="00A11ECC" w:rsidP="0025566C">
            <w:pPr>
              <w:rPr>
                <w:bCs/>
                <w:lang w:val="es-CO"/>
              </w:rPr>
            </w:pPr>
          </w:p>
        </w:tc>
      </w:tr>
      <w:tr w:rsidR="005F3B2E" w:rsidRPr="00131BB2" w14:paraId="657188E0" w14:textId="77777777" w:rsidTr="007E6DFA">
        <w:trPr>
          <w:trHeight w:val="856"/>
        </w:trPr>
        <w:tc>
          <w:tcPr>
            <w:tcW w:w="5000" w:type="pct"/>
          </w:tcPr>
          <w:p w14:paraId="3D4A4623" w14:textId="2B236A34" w:rsidR="005F3B2E" w:rsidRPr="00131BB2" w:rsidRDefault="000B6C6D" w:rsidP="004631DE">
            <w:pPr>
              <w:jc w:val="left"/>
              <w:rPr>
                <w:bCs/>
                <w:lang w:val="es-CO"/>
              </w:rPr>
            </w:pPr>
            <w:r w:rsidRPr="00131BB2">
              <w:rPr>
                <w:b/>
                <w:lang w:val="es-CO"/>
              </w:rPr>
              <w:t>Análisis de brechas</w:t>
            </w:r>
            <w:r w:rsidR="00F47E0B" w:rsidRPr="00131BB2">
              <w:rPr>
                <w:b/>
                <w:lang w:val="es-CO"/>
              </w:rPr>
              <w:br/>
            </w:r>
          </w:p>
        </w:tc>
      </w:tr>
      <w:tr w:rsidR="005F3B2E" w:rsidRPr="00131BB2" w14:paraId="77CB82A8" w14:textId="77777777" w:rsidTr="007E6DFA">
        <w:trPr>
          <w:trHeight w:val="526"/>
        </w:trPr>
        <w:tc>
          <w:tcPr>
            <w:tcW w:w="5000" w:type="pct"/>
          </w:tcPr>
          <w:p w14:paraId="50C6DAFA" w14:textId="6413786B" w:rsidR="005F3B2E" w:rsidRPr="00131BB2" w:rsidRDefault="000B6C6D" w:rsidP="004631DE">
            <w:pPr>
              <w:jc w:val="left"/>
              <w:rPr>
                <w:bCs/>
                <w:lang w:val="es-CO"/>
              </w:rPr>
            </w:pPr>
            <w:r w:rsidRPr="00131BB2">
              <w:rPr>
                <w:b/>
                <w:lang w:val="es-CO"/>
              </w:rPr>
              <w:lastRenderedPageBreak/>
              <w:t>Recomendaciones</w:t>
            </w:r>
            <w:r w:rsidR="00F47E0B" w:rsidRPr="00131BB2">
              <w:rPr>
                <w:b/>
                <w:lang w:val="es-CO"/>
              </w:rPr>
              <w:br/>
            </w:r>
          </w:p>
        </w:tc>
      </w:tr>
      <w:tr w:rsidR="005F3B2E" w:rsidRPr="007060C1" w14:paraId="2D38CD9A" w14:textId="77777777" w:rsidTr="007E6DFA">
        <w:trPr>
          <w:trHeight w:val="526"/>
        </w:trPr>
        <w:tc>
          <w:tcPr>
            <w:tcW w:w="5000" w:type="pct"/>
            <w:shd w:val="clear" w:color="auto" w:fill="EFDEEB" w:themeFill="accent4" w:themeFillTint="33"/>
          </w:tcPr>
          <w:p w14:paraId="6D2BE8B6" w14:textId="29F14914" w:rsidR="005F3B2E" w:rsidRPr="00131BB2" w:rsidRDefault="000B6C6D" w:rsidP="00C72936">
            <w:pPr>
              <w:rPr>
                <w:b/>
                <w:lang w:val="es-CO"/>
              </w:rPr>
            </w:pPr>
            <w:r w:rsidRPr="00131BB2">
              <w:rPr>
                <w:b/>
                <w:lang w:val="es-CO"/>
              </w:rPr>
              <w:t xml:space="preserve">Criterio de evaluación </w:t>
            </w:r>
            <w:r w:rsidR="00264356" w:rsidRPr="00131BB2">
              <w:rPr>
                <w:b/>
                <w:lang w:val="es-CO"/>
              </w:rPr>
              <w:t>14(g)(</w:t>
            </w:r>
            <w:r w:rsidR="005F3B2E" w:rsidRPr="00131BB2">
              <w:rPr>
                <w:b/>
                <w:lang w:val="es-CO"/>
              </w:rPr>
              <w:t>b):</w:t>
            </w:r>
          </w:p>
          <w:p w14:paraId="488B90A4" w14:textId="34EE2E36" w:rsidR="005F3B2E" w:rsidRPr="00131BB2" w:rsidRDefault="004C479F" w:rsidP="00C72936">
            <w:pPr>
              <w:rPr>
                <w:lang w:val="es-CO"/>
              </w:rPr>
            </w:pPr>
            <w:r w:rsidRPr="00131BB2">
              <w:rPr>
                <w:lang w:val="es-CO"/>
              </w:rPr>
              <w:t xml:space="preserve">El código </w:t>
            </w:r>
            <w:r w:rsidR="007060C1">
              <w:rPr>
                <w:lang w:val="es-CO"/>
              </w:rPr>
              <w:t xml:space="preserve">de ética o conducta </w:t>
            </w:r>
            <w:r w:rsidRPr="00131BB2">
              <w:rPr>
                <w:lang w:val="es-CO"/>
              </w:rPr>
              <w:t>define las responsabilidades en torno a la toma de decisiones y somete a los tomadores de decisiones a requisitos específicos para la divulgación de información financiera</w:t>
            </w:r>
            <w:r w:rsidR="005F3B2E" w:rsidRPr="00131BB2">
              <w:rPr>
                <w:lang w:val="es-CO"/>
              </w:rPr>
              <w:t>.</w:t>
            </w:r>
            <w:r w:rsidRPr="00131BB2">
              <w:rPr>
                <w:lang w:val="es-CO"/>
              </w:rPr>
              <w:t xml:space="preserve"> </w:t>
            </w:r>
            <w:r w:rsidR="005F3B2E" w:rsidRPr="00131BB2">
              <w:rPr>
                <w:lang w:val="es-CO"/>
              </w:rPr>
              <w:t>*</w:t>
            </w:r>
          </w:p>
        </w:tc>
      </w:tr>
      <w:tr w:rsidR="00B651BD" w:rsidRPr="00131BB2" w14:paraId="2C420814" w14:textId="77777777" w:rsidTr="00ED45EE">
        <w:trPr>
          <w:trHeight w:val="366"/>
        </w:trPr>
        <w:tc>
          <w:tcPr>
            <w:tcW w:w="5000" w:type="pct"/>
          </w:tcPr>
          <w:p w14:paraId="51650A1E" w14:textId="6B64AF3B" w:rsidR="00B651BD" w:rsidRPr="00131BB2" w:rsidRDefault="00B651BD" w:rsidP="00ED45EE">
            <w:pPr>
              <w:rPr>
                <w:lang w:val="es-CO"/>
              </w:rPr>
            </w:pPr>
            <w:r w:rsidRPr="00131BB2">
              <w:rPr>
                <w:b/>
                <w:lang w:val="es-CO"/>
              </w:rPr>
              <w:t>Conclusión</w:t>
            </w:r>
            <w:r w:rsidRPr="00131BB2">
              <w:rPr>
                <w:lang w:val="es-CO"/>
              </w:rPr>
              <w:t xml:space="preserve">: </w:t>
            </w:r>
            <w:sdt>
              <w:sdtPr>
                <w:rPr>
                  <w:lang w:val="es-CO"/>
                </w:rPr>
                <w:alias w:val="Conclusion"/>
                <w:tag w:val="Conclusion"/>
                <w:id w:val="614410727"/>
                <w:placeholder>
                  <w:docPart w:val="B1662DEF8EED44DFA6F892A3C9AC7ADF"/>
                </w:placeholder>
                <w:showingPlcHdr/>
                <w:dropDownList>
                  <w:listItem w:value="Choose an item."/>
                  <w:listItem w:displayText="Brecha de alto riesgo + bandera roja" w:value="Brecha de alto riesgo + bandera roja"/>
                  <w:listItem w:displayText="Brecha de alto riesgo" w:value="Brecha de alto riesgo"/>
                  <w:listItem w:displayText="Brecha de riesgo medio" w:value="Brecha de riesgo medio"/>
                  <w:listItem w:displayText="Brecha de bajo riesgo" w:value="Brecha de bajo riesgo"/>
                  <w:listItem w:displayText="Sin brecha" w:value="Sin brecha"/>
                </w:dropDownList>
              </w:sdtPr>
              <w:sdtEndPr/>
              <w:sdtContent>
                <w:r w:rsidR="00BF0FB0" w:rsidRPr="00131BB2">
                  <w:rPr>
                    <w:rStyle w:val="PlaceholderText"/>
                    <w:lang w:val="es-CO"/>
                  </w:rPr>
                  <w:t>Choose an item.</w:t>
                </w:r>
              </w:sdtContent>
            </w:sdt>
          </w:p>
        </w:tc>
      </w:tr>
      <w:tr w:rsidR="005F3B2E" w:rsidRPr="00131BB2" w14:paraId="36ACA0C4" w14:textId="77777777" w:rsidTr="007E6DFA">
        <w:trPr>
          <w:trHeight w:val="526"/>
        </w:trPr>
        <w:tc>
          <w:tcPr>
            <w:tcW w:w="5000" w:type="pct"/>
          </w:tcPr>
          <w:p w14:paraId="648753F4" w14:textId="0ED12464" w:rsidR="005F3B2E" w:rsidRPr="00131BB2" w:rsidRDefault="000B6C6D" w:rsidP="004631DE">
            <w:pPr>
              <w:jc w:val="left"/>
              <w:rPr>
                <w:bCs/>
                <w:lang w:val="es-CO"/>
              </w:rPr>
            </w:pPr>
            <w:r w:rsidRPr="00131BB2">
              <w:rPr>
                <w:b/>
                <w:lang w:val="es-CO"/>
              </w:rPr>
              <w:t>Análisis cualitativo</w:t>
            </w:r>
            <w:r w:rsidR="00F47E0B" w:rsidRPr="00131BB2">
              <w:rPr>
                <w:b/>
                <w:lang w:val="es-CO"/>
              </w:rPr>
              <w:br/>
            </w:r>
          </w:p>
        </w:tc>
      </w:tr>
      <w:tr w:rsidR="005F3B2E" w:rsidRPr="00131BB2" w14:paraId="0665145F" w14:textId="77777777" w:rsidTr="007E6DFA">
        <w:trPr>
          <w:trHeight w:val="526"/>
        </w:trPr>
        <w:tc>
          <w:tcPr>
            <w:tcW w:w="5000" w:type="pct"/>
            <w:shd w:val="clear" w:color="auto" w:fill="D9D9D9" w:themeFill="background1" w:themeFillShade="D9"/>
          </w:tcPr>
          <w:p w14:paraId="72BEAE13" w14:textId="4E65F090" w:rsidR="005F3B2E" w:rsidRPr="00131BB2" w:rsidRDefault="005B5A9B" w:rsidP="00C72936">
            <w:pPr>
              <w:rPr>
                <w:b/>
                <w:lang w:val="es-CO"/>
              </w:rPr>
            </w:pPr>
            <w:r w:rsidRPr="00131BB2">
              <w:rPr>
                <w:b/>
                <w:lang w:val="es-CO"/>
              </w:rPr>
              <w:t>Análisis cuantitativo</w:t>
            </w:r>
            <w:r w:rsidR="005F3B2E" w:rsidRPr="00131BB2">
              <w:rPr>
                <w:b/>
                <w:lang w:val="es-CO"/>
              </w:rPr>
              <w:t xml:space="preserve"> </w:t>
            </w:r>
          </w:p>
          <w:p w14:paraId="5426A34D" w14:textId="77777777" w:rsidR="005F3B2E" w:rsidRPr="00131BB2" w:rsidRDefault="005F3B2E" w:rsidP="00C72936">
            <w:pPr>
              <w:rPr>
                <w:b/>
                <w:lang w:val="es-CO"/>
              </w:rPr>
            </w:pPr>
          </w:p>
          <w:p w14:paraId="708A9685" w14:textId="6336A9A9" w:rsidR="004C479F" w:rsidRPr="00131BB2" w:rsidRDefault="005F3B2E" w:rsidP="004C479F">
            <w:pPr>
              <w:rPr>
                <w:bCs/>
                <w:i/>
                <w:iCs/>
                <w:lang w:val="es-CO"/>
              </w:rPr>
            </w:pPr>
            <w:r w:rsidRPr="00131BB2">
              <w:rPr>
                <w:bCs/>
                <w:i/>
                <w:iCs/>
                <w:lang w:val="es-CO"/>
              </w:rPr>
              <w:t xml:space="preserve">* </w:t>
            </w:r>
            <w:r w:rsidR="004C479F" w:rsidRPr="00131BB2">
              <w:rPr>
                <w:bCs/>
                <w:i/>
                <w:iCs/>
                <w:lang w:val="es-CO"/>
              </w:rPr>
              <w:t>Indicador cuantitativo para sustanciar la evaluación del subindicador 14(g), criterio de evaluación (b):</w:t>
            </w:r>
          </w:p>
          <w:p w14:paraId="0FBD5D9C" w14:textId="6B0CC035" w:rsidR="004C479F" w:rsidRPr="00E15569" w:rsidRDefault="004C479F" w:rsidP="00E15569">
            <w:pPr>
              <w:pStyle w:val="ListParagraph"/>
              <w:numPr>
                <w:ilvl w:val="0"/>
                <w:numId w:val="12"/>
              </w:numPr>
              <w:rPr>
                <w:bCs/>
                <w:i/>
                <w:iCs/>
                <w:lang w:val="es-CO"/>
              </w:rPr>
            </w:pPr>
            <w:r w:rsidRPr="00E15569">
              <w:rPr>
                <w:bCs/>
                <w:i/>
                <w:iCs/>
                <w:lang w:val="es-CO"/>
              </w:rPr>
              <w:t>Los funcionarios involucrados en adquisiciones públicas que hayan registrado formularios de divulgación financiera (en porcentaje del total requerido por ley).</w:t>
            </w:r>
          </w:p>
          <w:p w14:paraId="5F28DEBE" w14:textId="6EBCF5B9" w:rsidR="005F3B2E" w:rsidRPr="00131BB2" w:rsidRDefault="004C479F" w:rsidP="004C479F">
            <w:pPr>
              <w:rPr>
                <w:bCs/>
                <w:i/>
                <w:iCs/>
                <w:lang w:val="es-CO"/>
              </w:rPr>
            </w:pPr>
            <w:r w:rsidRPr="00131BB2">
              <w:rPr>
                <w:bCs/>
                <w:i/>
                <w:iCs/>
                <w:lang w:val="es-CO"/>
              </w:rPr>
              <w:t>Fuente: Función normativa/regulatoria</w:t>
            </w:r>
            <w:r w:rsidR="005F3B2E" w:rsidRPr="00131BB2">
              <w:rPr>
                <w:bCs/>
                <w:i/>
                <w:iCs/>
                <w:lang w:val="es-CO"/>
              </w:rPr>
              <w:t>.</w:t>
            </w:r>
          </w:p>
          <w:p w14:paraId="21EB75DB" w14:textId="77777777" w:rsidR="00A11ECC" w:rsidRPr="00131BB2" w:rsidRDefault="00A11ECC" w:rsidP="0025566C">
            <w:pPr>
              <w:rPr>
                <w:b/>
                <w:lang w:val="es-CO"/>
              </w:rPr>
            </w:pPr>
          </w:p>
          <w:p w14:paraId="7C9BF724" w14:textId="3DF6035A" w:rsidR="00A11ECC" w:rsidRPr="00131BB2" w:rsidRDefault="00A11ECC" w:rsidP="0025566C">
            <w:pPr>
              <w:rPr>
                <w:bCs/>
                <w:lang w:val="es-CO"/>
              </w:rPr>
            </w:pPr>
          </w:p>
        </w:tc>
      </w:tr>
      <w:tr w:rsidR="005F3B2E" w:rsidRPr="00131BB2" w14:paraId="66514CEA" w14:textId="77777777" w:rsidTr="007E6DFA">
        <w:trPr>
          <w:trHeight w:val="526"/>
        </w:trPr>
        <w:tc>
          <w:tcPr>
            <w:tcW w:w="5000" w:type="pct"/>
          </w:tcPr>
          <w:p w14:paraId="040C48CB" w14:textId="1A5126FA" w:rsidR="005F3B2E" w:rsidRPr="00131BB2" w:rsidRDefault="000B6C6D" w:rsidP="004631DE">
            <w:pPr>
              <w:jc w:val="left"/>
              <w:rPr>
                <w:bCs/>
                <w:lang w:val="es-CO"/>
              </w:rPr>
            </w:pPr>
            <w:r w:rsidRPr="00131BB2">
              <w:rPr>
                <w:b/>
                <w:lang w:val="es-CO"/>
              </w:rPr>
              <w:t>Análisis de brechas</w:t>
            </w:r>
            <w:r w:rsidR="00F47E0B" w:rsidRPr="00131BB2">
              <w:rPr>
                <w:b/>
                <w:lang w:val="es-CO"/>
              </w:rPr>
              <w:br/>
            </w:r>
          </w:p>
        </w:tc>
      </w:tr>
      <w:tr w:rsidR="005F3B2E" w:rsidRPr="00131BB2" w14:paraId="300AF720" w14:textId="77777777" w:rsidTr="007E6DFA">
        <w:trPr>
          <w:trHeight w:val="526"/>
        </w:trPr>
        <w:tc>
          <w:tcPr>
            <w:tcW w:w="5000" w:type="pct"/>
          </w:tcPr>
          <w:p w14:paraId="2AA8FD52" w14:textId="657E0BFD" w:rsidR="005F3B2E" w:rsidRPr="00131BB2" w:rsidRDefault="000B6C6D" w:rsidP="004631DE">
            <w:pPr>
              <w:jc w:val="left"/>
              <w:rPr>
                <w:bCs/>
                <w:lang w:val="es-CO"/>
              </w:rPr>
            </w:pPr>
            <w:r w:rsidRPr="00131BB2">
              <w:rPr>
                <w:b/>
                <w:lang w:val="es-CO"/>
              </w:rPr>
              <w:t>Recomendaciones</w:t>
            </w:r>
            <w:r w:rsidR="00F47E0B" w:rsidRPr="00131BB2">
              <w:rPr>
                <w:b/>
                <w:lang w:val="es-CO"/>
              </w:rPr>
              <w:br/>
            </w:r>
          </w:p>
        </w:tc>
      </w:tr>
      <w:tr w:rsidR="005F3B2E" w:rsidRPr="002954F6" w14:paraId="59BCF23C" w14:textId="77777777" w:rsidTr="007E6DFA">
        <w:trPr>
          <w:trHeight w:val="526"/>
        </w:trPr>
        <w:tc>
          <w:tcPr>
            <w:tcW w:w="5000" w:type="pct"/>
            <w:shd w:val="clear" w:color="auto" w:fill="EFDEEB" w:themeFill="accent4" w:themeFillTint="33"/>
          </w:tcPr>
          <w:p w14:paraId="27029DAA" w14:textId="1B3760C6" w:rsidR="005F3B2E" w:rsidRPr="00131BB2" w:rsidRDefault="000B6C6D" w:rsidP="00C72936">
            <w:pPr>
              <w:rPr>
                <w:b/>
                <w:lang w:val="es-CO"/>
              </w:rPr>
            </w:pPr>
            <w:r w:rsidRPr="00131BB2">
              <w:rPr>
                <w:b/>
                <w:lang w:val="es-CO"/>
              </w:rPr>
              <w:t xml:space="preserve">Criterio de evaluación </w:t>
            </w:r>
            <w:r w:rsidR="00264356" w:rsidRPr="00131BB2">
              <w:rPr>
                <w:b/>
                <w:lang w:val="es-CO"/>
              </w:rPr>
              <w:t>14(g)(</w:t>
            </w:r>
            <w:r w:rsidR="005F3B2E" w:rsidRPr="00131BB2">
              <w:rPr>
                <w:b/>
                <w:lang w:val="es-CO"/>
              </w:rPr>
              <w:t>c):</w:t>
            </w:r>
          </w:p>
          <w:p w14:paraId="2A67588D" w14:textId="0CC6D9CD" w:rsidR="005F3B2E" w:rsidRPr="00131BB2" w:rsidRDefault="004C479F" w:rsidP="00C72936">
            <w:pPr>
              <w:rPr>
                <w:b/>
                <w:lang w:val="es-CO"/>
              </w:rPr>
            </w:pPr>
            <w:r w:rsidRPr="00131BB2">
              <w:rPr>
                <w:lang w:val="es-CO"/>
              </w:rPr>
              <w:t>El código</w:t>
            </w:r>
            <w:r w:rsidR="00E15569">
              <w:rPr>
                <w:lang w:val="es-CO"/>
              </w:rPr>
              <w:t xml:space="preserve"> de ética o conducta</w:t>
            </w:r>
            <w:r w:rsidRPr="00131BB2">
              <w:rPr>
                <w:lang w:val="es-CO"/>
              </w:rPr>
              <w:t xml:space="preserve"> es de cumplimiento obligatorio y las consecuencias son de índole administrativa o penal</w:t>
            </w:r>
            <w:r w:rsidR="005F3B2E" w:rsidRPr="00131BB2">
              <w:rPr>
                <w:lang w:val="es-CO"/>
              </w:rPr>
              <w:t>.</w:t>
            </w:r>
          </w:p>
        </w:tc>
      </w:tr>
      <w:tr w:rsidR="00B651BD" w:rsidRPr="00131BB2" w14:paraId="7DD3FB44" w14:textId="77777777" w:rsidTr="00ED45EE">
        <w:trPr>
          <w:trHeight w:val="366"/>
        </w:trPr>
        <w:tc>
          <w:tcPr>
            <w:tcW w:w="5000" w:type="pct"/>
          </w:tcPr>
          <w:p w14:paraId="21FCE46D" w14:textId="06175C91" w:rsidR="00B651BD" w:rsidRPr="00131BB2" w:rsidRDefault="00B651BD" w:rsidP="00ED45EE">
            <w:pPr>
              <w:rPr>
                <w:lang w:val="es-CO"/>
              </w:rPr>
            </w:pPr>
            <w:r w:rsidRPr="00131BB2">
              <w:rPr>
                <w:b/>
                <w:lang w:val="es-CO"/>
              </w:rPr>
              <w:t>Conclusión</w:t>
            </w:r>
            <w:r w:rsidRPr="00131BB2">
              <w:rPr>
                <w:lang w:val="es-CO"/>
              </w:rPr>
              <w:t xml:space="preserve">: </w:t>
            </w:r>
            <w:sdt>
              <w:sdtPr>
                <w:rPr>
                  <w:lang w:val="es-CO"/>
                </w:rPr>
                <w:alias w:val="Conclusion"/>
                <w:tag w:val="Conclusion"/>
                <w:id w:val="-2059002282"/>
                <w:placeholder>
                  <w:docPart w:val="9628DC59D91C4BED9D1F71B9F7EDF1F9"/>
                </w:placeholder>
                <w:showingPlcHdr/>
                <w:dropDownList>
                  <w:listItem w:value="Choose an item."/>
                  <w:listItem w:displayText="Brecha de alto riesgo + bandera roja" w:value="Brecha de alto riesgo + bandera roja"/>
                  <w:listItem w:displayText="Brecha de alto riesgo" w:value="Brecha de alto riesgo"/>
                  <w:listItem w:displayText="Brecha de riesgo medio" w:value="Brecha de riesgo medio"/>
                  <w:listItem w:displayText="Brecha de bajo riesgo" w:value="Brecha de bajo riesgo"/>
                  <w:listItem w:displayText="Sin brecha" w:value="Sin brecha"/>
                </w:dropDownList>
              </w:sdtPr>
              <w:sdtEndPr/>
              <w:sdtContent>
                <w:r w:rsidR="00BF0FB0" w:rsidRPr="00131BB2">
                  <w:rPr>
                    <w:rStyle w:val="PlaceholderText"/>
                    <w:lang w:val="es-CO"/>
                  </w:rPr>
                  <w:t>Choose an item.</w:t>
                </w:r>
              </w:sdtContent>
            </w:sdt>
          </w:p>
        </w:tc>
      </w:tr>
      <w:tr w:rsidR="005F3B2E" w:rsidRPr="00131BB2" w14:paraId="72F0BA42" w14:textId="77777777" w:rsidTr="007E6DFA">
        <w:trPr>
          <w:trHeight w:val="526"/>
        </w:trPr>
        <w:tc>
          <w:tcPr>
            <w:tcW w:w="5000" w:type="pct"/>
          </w:tcPr>
          <w:p w14:paraId="2F8741B6" w14:textId="6147E1AC" w:rsidR="005F3B2E" w:rsidRPr="00131BB2" w:rsidRDefault="000B6C6D" w:rsidP="004631DE">
            <w:pPr>
              <w:jc w:val="left"/>
              <w:rPr>
                <w:bCs/>
                <w:lang w:val="es-CO"/>
              </w:rPr>
            </w:pPr>
            <w:r w:rsidRPr="00131BB2">
              <w:rPr>
                <w:b/>
                <w:lang w:val="es-CO"/>
              </w:rPr>
              <w:t>Análisis cualitativo</w:t>
            </w:r>
            <w:r w:rsidR="00F47E0B" w:rsidRPr="00131BB2">
              <w:rPr>
                <w:b/>
                <w:lang w:val="es-CO"/>
              </w:rPr>
              <w:br/>
            </w:r>
          </w:p>
        </w:tc>
      </w:tr>
      <w:tr w:rsidR="005F3B2E" w:rsidRPr="00131BB2" w14:paraId="3A5DE6FA" w14:textId="77777777" w:rsidTr="007E6DFA">
        <w:trPr>
          <w:trHeight w:val="526"/>
        </w:trPr>
        <w:tc>
          <w:tcPr>
            <w:tcW w:w="5000" w:type="pct"/>
          </w:tcPr>
          <w:p w14:paraId="247F1539" w14:textId="1308ABAE" w:rsidR="005F3B2E" w:rsidRPr="00131BB2" w:rsidRDefault="000B6C6D" w:rsidP="004631DE">
            <w:pPr>
              <w:jc w:val="left"/>
              <w:rPr>
                <w:bCs/>
                <w:lang w:val="es-CO"/>
              </w:rPr>
            </w:pPr>
            <w:r w:rsidRPr="00131BB2">
              <w:rPr>
                <w:b/>
                <w:lang w:val="es-CO"/>
              </w:rPr>
              <w:t>Análisis de brechas</w:t>
            </w:r>
            <w:r w:rsidR="00F47E0B" w:rsidRPr="00131BB2">
              <w:rPr>
                <w:b/>
                <w:lang w:val="es-CO"/>
              </w:rPr>
              <w:br/>
            </w:r>
          </w:p>
        </w:tc>
      </w:tr>
      <w:tr w:rsidR="005F3B2E" w:rsidRPr="00131BB2" w14:paraId="4F1CE49B" w14:textId="77777777" w:rsidTr="007E6DFA">
        <w:trPr>
          <w:trHeight w:val="526"/>
        </w:trPr>
        <w:tc>
          <w:tcPr>
            <w:tcW w:w="5000" w:type="pct"/>
          </w:tcPr>
          <w:p w14:paraId="32FA8068" w14:textId="569F0B0E" w:rsidR="005F3B2E" w:rsidRPr="00131BB2" w:rsidRDefault="000B6C6D" w:rsidP="004631DE">
            <w:pPr>
              <w:jc w:val="left"/>
              <w:rPr>
                <w:bCs/>
                <w:lang w:val="es-CO"/>
              </w:rPr>
            </w:pPr>
            <w:r w:rsidRPr="00131BB2">
              <w:rPr>
                <w:b/>
                <w:lang w:val="es-CO"/>
              </w:rPr>
              <w:t>Recomendaciones</w:t>
            </w:r>
            <w:r w:rsidR="00F47E0B" w:rsidRPr="00131BB2">
              <w:rPr>
                <w:b/>
                <w:lang w:val="es-CO"/>
              </w:rPr>
              <w:br/>
            </w:r>
          </w:p>
        </w:tc>
      </w:tr>
      <w:tr w:rsidR="005F3B2E" w:rsidRPr="002954F6" w14:paraId="02E81228" w14:textId="77777777" w:rsidTr="007E6DFA">
        <w:trPr>
          <w:trHeight w:val="526"/>
        </w:trPr>
        <w:tc>
          <w:tcPr>
            <w:tcW w:w="5000" w:type="pct"/>
            <w:shd w:val="clear" w:color="auto" w:fill="EFDEEB" w:themeFill="accent4" w:themeFillTint="33"/>
          </w:tcPr>
          <w:p w14:paraId="67DE19B2" w14:textId="0BFC3707" w:rsidR="005F3B2E" w:rsidRPr="00131BB2" w:rsidRDefault="000B6C6D" w:rsidP="0025566C">
            <w:pPr>
              <w:rPr>
                <w:b/>
                <w:lang w:val="es-CO"/>
              </w:rPr>
            </w:pPr>
            <w:r w:rsidRPr="00131BB2">
              <w:rPr>
                <w:b/>
                <w:lang w:val="es-CO"/>
              </w:rPr>
              <w:t xml:space="preserve">Criterio de evaluación </w:t>
            </w:r>
            <w:r w:rsidR="00264356" w:rsidRPr="00131BB2">
              <w:rPr>
                <w:b/>
                <w:lang w:val="es-CO"/>
              </w:rPr>
              <w:t>14(g)(</w:t>
            </w:r>
            <w:r w:rsidR="005F3B2E" w:rsidRPr="00131BB2">
              <w:rPr>
                <w:b/>
                <w:lang w:val="es-CO"/>
              </w:rPr>
              <w:t>d):</w:t>
            </w:r>
          </w:p>
          <w:p w14:paraId="683CE347" w14:textId="55E524A6" w:rsidR="005F3B2E" w:rsidRPr="00131BB2" w:rsidRDefault="004C479F" w:rsidP="0025566C">
            <w:pPr>
              <w:rPr>
                <w:b/>
                <w:lang w:val="es-CO"/>
              </w:rPr>
            </w:pPr>
            <w:r w:rsidRPr="00131BB2">
              <w:rPr>
                <w:lang w:val="es-CO"/>
              </w:rPr>
              <w:t>Se ofrecen programas de capacitación de manera regular para asegurar el conocimiento y la implementación constantes de las medidas</w:t>
            </w:r>
            <w:r w:rsidR="00E15569">
              <w:rPr>
                <w:lang w:val="es-CO"/>
              </w:rPr>
              <w:t xml:space="preserve"> contenidas en el código de ética o conducta.</w:t>
            </w:r>
          </w:p>
        </w:tc>
      </w:tr>
      <w:tr w:rsidR="00B651BD" w:rsidRPr="00131BB2" w14:paraId="736D9A34" w14:textId="77777777" w:rsidTr="00ED45EE">
        <w:trPr>
          <w:trHeight w:val="366"/>
        </w:trPr>
        <w:tc>
          <w:tcPr>
            <w:tcW w:w="5000" w:type="pct"/>
          </w:tcPr>
          <w:p w14:paraId="4602C5DD" w14:textId="60EDB48F" w:rsidR="00B651BD" w:rsidRPr="00131BB2" w:rsidRDefault="00B651BD" w:rsidP="00ED45EE">
            <w:pPr>
              <w:rPr>
                <w:lang w:val="es-CO"/>
              </w:rPr>
            </w:pPr>
            <w:r w:rsidRPr="00131BB2">
              <w:rPr>
                <w:b/>
                <w:lang w:val="es-CO"/>
              </w:rPr>
              <w:t>Conclusión</w:t>
            </w:r>
            <w:r w:rsidRPr="00131BB2">
              <w:rPr>
                <w:lang w:val="es-CO"/>
              </w:rPr>
              <w:t xml:space="preserve">: </w:t>
            </w:r>
            <w:sdt>
              <w:sdtPr>
                <w:rPr>
                  <w:lang w:val="es-CO"/>
                </w:rPr>
                <w:alias w:val="Conclusion"/>
                <w:tag w:val="Conclusion"/>
                <w:id w:val="-1060167681"/>
                <w:placeholder>
                  <w:docPart w:val="6898B263E3244F99B4DCD9799B2E3FD4"/>
                </w:placeholder>
                <w:showingPlcHdr/>
                <w:dropDownList>
                  <w:listItem w:value="Choose an item."/>
                  <w:listItem w:displayText="Brecha de alto riesgo + bandera roja" w:value="Brecha de alto riesgo + bandera roja"/>
                  <w:listItem w:displayText="Brecha de alto riesgo" w:value="Brecha de alto riesgo"/>
                  <w:listItem w:displayText="Brecha de riesgo medio" w:value="Brecha de riesgo medio"/>
                  <w:listItem w:displayText="Brecha de bajo riesgo" w:value="Brecha de bajo riesgo"/>
                  <w:listItem w:displayText="Sin brecha" w:value="Sin brecha"/>
                </w:dropDownList>
              </w:sdtPr>
              <w:sdtEndPr/>
              <w:sdtContent>
                <w:r w:rsidR="00BF0FB0" w:rsidRPr="00131BB2">
                  <w:rPr>
                    <w:rStyle w:val="PlaceholderText"/>
                    <w:lang w:val="es-CO"/>
                  </w:rPr>
                  <w:t>Choose an item.</w:t>
                </w:r>
              </w:sdtContent>
            </w:sdt>
          </w:p>
        </w:tc>
      </w:tr>
      <w:tr w:rsidR="005F3B2E" w:rsidRPr="00131BB2" w14:paraId="7CF36A6F" w14:textId="77777777" w:rsidTr="007E6DFA">
        <w:trPr>
          <w:trHeight w:val="526"/>
        </w:trPr>
        <w:tc>
          <w:tcPr>
            <w:tcW w:w="5000" w:type="pct"/>
          </w:tcPr>
          <w:p w14:paraId="168B66CC" w14:textId="0DD8F74E" w:rsidR="005F3B2E" w:rsidRPr="00131BB2" w:rsidRDefault="000B6C6D" w:rsidP="004631DE">
            <w:pPr>
              <w:jc w:val="left"/>
              <w:rPr>
                <w:bCs/>
                <w:lang w:val="es-CO"/>
              </w:rPr>
            </w:pPr>
            <w:r w:rsidRPr="00131BB2">
              <w:rPr>
                <w:b/>
                <w:lang w:val="es-CO"/>
              </w:rPr>
              <w:t>Análisis cualitativo</w:t>
            </w:r>
            <w:r w:rsidR="00F47E0B" w:rsidRPr="00131BB2">
              <w:rPr>
                <w:b/>
                <w:lang w:val="es-CO"/>
              </w:rPr>
              <w:br/>
            </w:r>
          </w:p>
        </w:tc>
      </w:tr>
      <w:tr w:rsidR="005F3B2E" w:rsidRPr="00131BB2" w14:paraId="1D0570A9" w14:textId="77777777" w:rsidTr="007E6DFA">
        <w:trPr>
          <w:trHeight w:val="526"/>
        </w:trPr>
        <w:tc>
          <w:tcPr>
            <w:tcW w:w="5000" w:type="pct"/>
          </w:tcPr>
          <w:p w14:paraId="751E0DD4" w14:textId="7537FC0D" w:rsidR="005F3B2E" w:rsidRPr="00131BB2" w:rsidRDefault="000B6C6D" w:rsidP="004631DE">
            <w:pPr>
              <w:jc w:val="left"/>
              <w:rPr>
                <w:bCs/>
                <w:lang w:val="es-CO"/>
              </w:rPr>
            </w:pPr>
            <w:r w:rsidRPr="00131BB2">
              <w:rPr>
                <w:b/>
                <w:lang w:val="es-CO"/>
              </w:rPr>
              <w:t>Análisis de brechas</w:t>
            </w:r>
            <w:r w:rsidR="00F47E0B" w:rsidRPr="00131BB2">
              <w:rPr>
                <w:b/>
                <w:lang w:val="es-CO"/>
              </w:rPr>
              <w:br/>
            </w:r>
          </w:p>
        </w:tc>
      </w:tr>
      <w:tr w:rsidR="005F3B2E" w:rsidRPr="00131BB2" w14:paraId="78457E7B" w14:textId="77777777" w:rsidTr="007E6DFA">
        <w:trPr>
          <w:trHeight w:val="526"/>
        </w:trPr>
        <w:tc>
          <w:tcPr>
            <w:tcW w:w="5000" w:type="pct"/>
          </w:tcPr>
          <w:p w14:paraId="3F032F97" w14:textId="00122D63" w:rsidR="005F3B2E" w:rsidRPr="00131BB2" w:rsidRDefault="000B6C6D" w:rsidP="004631DE">
            <w:pPr>
              <w:jc w:val="left"/>
              <w:rPr>
                <w:bCs/>
                <w:lang w:val="es-CO"/>
              </w:rPr>
            </w:pPr>
            <w:r w:rsidRPr="00131BB2">
              <w:rPr>
                <w:b/>
                <w:lang w:val="es-CO"/>
              </w:rPr>
              <w:t>Recomendaciones</w:t>
            </w:r>
            <w:r w:rsidR="00F47E0B" w:rsidRPr="00131BB2">
              <w:rPr>
                <w:b/>
                <w:lang w:val="es-CO"/>
              </w:rPr>
              <w:br/>
            </w:r>
          </w:p>
        </w:tc>
      </w:tr>
      <w:tr w:rsidR="005F3B2E" w:rsidRPr="002954F6" w14:paraId="5F6811E8" w14:textId="77777777" w:rsidTr="007E6DFA">
        <w:trPr>
          <w:trHeight w:val="526"/>
        </w:trPr>
        <w:tc>
          <w:tcPr>
            <w:tcW w:w="5000" w:type="pct"/>
            <w:shd w:val="clear" w:color="auto" w:fill="EFDEEB" w:themeFill="accent4" w:themeFillTint="33"/>
          </w:tcPr>
          <w:p w14:paraId="2E4F5640" w14:textId="72B5DC59" w:rsidR="005F3B2E" w:rsidRPr="00131BB2" w:rsidRDefault="000B6C6D" w:rsidP="0025566C">
            <w:pPr>
              <w:rPr>
                <w:b/>
                <w:lang w:val="es-CO"/>
              </w:rPr>
            </w:pPr>
            <w:r w:rsidRPr="00131BB2">
              <w:rPr>
                <w:b/>
                <w:lang w:val="es-CO"/>
              </w:rPr>
              <w:t xml:space="preserve">Criterio de evaluación </w:t>
            </w:r>
            <w:r w:rsidR="00264356" w:rsidRPr="00131BB2">
              <w:rPr>
                <w:b/>
                <w:lang w:val="es-CO"/>
              </w:rPr>
              <w:t>14(g)(</w:t>
            </w:r>
            <w:r w:rsidR="005F3B2E" w:rsidRPr="00131BB2">
              <w:rPr>
                <w:b/>
                <w:lang w:val="es-CO"/>
              </w:rPr>
              <w:t>e):</w:t>
            </w:r>
          </w:p>
          <w:p w14:paraId="335F05A3" w14:textId="354D6CA3" w:rsidR="005F3B2E" w:rsidRPr="00131BB2" w:rsidRDefault="004C479F" w:rsidP="0025566C">
            <w:pPr>
              <w:rPr>
                <w:b/>
                <w:lang w:val="es-CO"/>
              </w:rPr>
            </w:pPr>
            <w:r w:rsidRPr="00131BB2">
              <w:rPr>
                <w:lang w:val="es-CO"/>
              </w:rPr>
              <w:t>Los responsables por la toma de decisiones archivan, acceden y utilizan sistemáticamente las declaraciones de conflicto de intereses, formularios de divulgación financiera y la información sobre el beneficiario real para evitar los riesgos de corrupción a lo largo del ciclo de contratación pública</w:t>
            </w:r>
            <w:r w:rsidR="005F3B2E" w:rsidRPr="00131BB2">
              <w:rPr>
                <w:lang w:val="es-CO"/>
              </w:rPr>
              <w:t>.</w:t>
            </w:r>
          </w:p>
        </w:tc>
      </w:tr>
      <w:tr w:rsidR="00B651BD" w:rsidRPr="00131BB2" w14:paraId="395B8DF2" w14:textId="77777777" w:rsidTr="00ED45EE">
        <w:trPr>
          <w:trHeight w:val="366"/>
        </w:trPr>
        <w:tc>
          <w:tcPr>
            <w:tcW w:w="5000" w:type="pct"/>
          </w:tcPr>
          <w:p w14:paraId="064FAAE4" w14:textId="5AE440CC" w:rsidR="00B651BD" w:rsidRPr="00131BB2" w:rsidRDefault="00B651BD" w:rsidP="00ED45EE">
            <w:pPr>
              <w:rPr>
                <w:lang w:val="es-CO"/>
              </w:rPr>
            </w:pPr>
            <w:r w:rsidRPr="00131BB2">
              <w:rPr>
                <w:b/>
                <w:lang w:val="es-CO"/>
              </w:rPr>
              <w:t>Conclusión</w:t>
            </w:r>
            <w:r w:rsidRPr="00131BB2">
              <w:rPr>
                <w:lang w:val="es-CO"/>
              </w:rPr>
              <w:t xml:space="preserve">: </w:t>
            </w:r>
            <w:sdt>
              <w:sdtPr>
                <w:rPr>
                  <w:lang w:val="es-CO"/>
                </w:rPr>
                <w:alias w:val="Conclusion"/>
                <w:tag w:val="Conclusion"/>
                <w:id w:val="1072931024"/>
                <w:placeholder>
                  <w:docPart w:val="436800EE4CE64145A5C975CBF218D077"/>
                </w:placeholder>
                <w:showingPlcHdr/>
                <w:dropDownList>
                  <w:listItem w:value="Choose an item."/>
                  <w:listItem w:displayText="Brecha de alto riesgo + bandera roja" w:value="Brecha de alto riesgo + bandera roja"/>
                  <w:listItem w:displayText="Brecha de alto riesgo" w:value="Brecha de alto riesgo"/>
                  <w:listItem w:displayText="Brecha de riesgo medio" w:value="Brecha de riesgo medio"/>
                  <w:listItem w:displayText="Brecha de bajo riesgo" w:value="Brecha de bajo riesgo"/>
                  <w:listItem w:displayText="Sin brecha" w:value="Sin brecha"/>
                </w:dropDownList>
              </w:sdtPr>
              <w:sdtEndPr/>
              <w:sdtContent>
                <w:r w:rsidR="00BF0FB0" w:rsidRPr="00131BB2">
                  <w:rPr>
                    <w:rStyle w:val="PlaceholderText"/>
                    <w:lang w:val="es-CO"/>
                  </w:rPr>
                  <w:t>Choose an item.</w:t>
                </w:r>
              </w:sdtContent>
            </w:sdt>
          </w:p>
        </w:tc>
      </w:tr>
      <w:tr w:rsidR="005F3B2E" w:rsidRPr="00131BB2" w14:paraId="6FC23A79" w14:textId="77777777" w:rsidTr="007E6DFA">
        <w:trPr>
          <w:trHeight w:val="526"/>
        </w:trPr>
        <w:tc>
          <w:tcPr>
            <w:tcW w:w="5000" w:type="pct"/>
          </w:tcPr>
          <w:p w14:paraId="01FA05EE" w14:textId="3B0B2FC9" w:rsidR="005F3B2E" w:rsidRPr="00131BB2" w:rsidRDefault="000B6C6D" w:rsidP="004631DE">
            <w:pPr>
              <w:jc w:val="left"/>
              <w:rPr>
                <w:bCs/>
                <w:lang w:val="es-CO"/>
              </w:rPr>
            </w:pPr>
            <w:r w:rsidRPr="00131BB2">
              <w:rPr>
                <w:b/>
                <w:lang w:val="es-CO"/>
              </w:rPr>
              <w:t>Análisis cualitativo</w:t>
            </w:r>
            <w:r w:rsidR="00F47E0B" w:rsidRPr="00131BB2">
              <w:rPr>
                <w:b/>
                <w:lang w:val="es-CO"/>
              </w:rPr>
              <w:br/>
            </w:r>
          </w:p>
        </w:tc>
      </w:tr>
      <w:tr w:rsidR="005F3B2E" w:rsidRPr="00131BB2" w14:paraId="2DAD6389" w14:textId="77777777" w:rsidTr="007E6DFA">
        <w:trPr>
          <w:trHeight w:val="526"/>
        </w:trPr>
        <w:tc>
          <w:tcPr>
            <w:tcW w:w="5000" w:type="pct"/>
          </w:tcPr>
          <w:p w14:paraId="7C03825F" w14:textId="37F91940" w:rsidR="005F3B2E" w:rsidRPr="00131BB2" w:rsidRDefault="000B6C6D" w:rsidP="004631DE">
            <w:pPr>
              <w:jc w:val="left"/>
              <w:rPr>
                <w:bCs/>
                <w:lang w:val="es-CO"/>
              </w:rPr>
            </w:pPr>
            <w:r w:rsidRPr="00131BB2">
              <w:rPr>
                <w:b/>
                <w:lang w:val="es-CO"/>
              </w:rPr>
              <w:t>Análisis de brechas</w:t>
            </w:r>
            <w:r w:rsidR="00F47E0B" w:rsidRPr="00131BB2">
              <w:rPr>
                <w:b/>
                <w:lang w:val="es-CO"/>
              </w:rPr>
              <w:br/>
            </w:r>
          </w:p>
        </w:tc>
      </w:tr>
      <w:tr w:rsidR="005F3B2E" w:rsidRPr="00131BB2" w14:paraId="2A9401CE" w14:textId="77777777" w:rsidTr="007E6DFA">
        <w:trPr>
          <w:trHeight w:val="526"/>
        </w:trPr>
        <w:tc>
          <w:tcPr>
            <w:tcW w:w="5000" w:type="pct"/>
          </w:tcPr>
          <w:p w14:paraId="4BDE4F46" w14:textId="058A7BD8" w:rsidR="005F3B2E" w:rsidRPr="00131BB2" w:rsidRDefault="000B6C6D" w:rsidP="004631DE">
            <w:pPr>
              <w:jc w:val="left"/>
              <w:rPr>
                <w:bCs/>
                <w:lang w:val="es-CO"/>
              </w:rPr>
            </w:pPr>
            <w:r w:rsidRPr="00131BB2">
              <w:rPr>
                <w:b/>
                <w:lang w:val="es-CO"/>
              </w:rPr>
              <w:lastRenderedPageBreak/>
              <w:t>Recomendaciones</w:t>
            </w:r>
            <w:r w:rsidR="00F47E0B" w:rsidRPr="00131BB2">
              <w:rPr>
                <w:b/>
                <w:lang w:val="es-CO"/>
              </w:rPr>
              <w:br/>
            </w:r>
          </w:p>
        </w:tc>
      </w:tr>
    </w:tbl>
    <w:p w14:paraId="28ADB5A2" w14:textId="6FC7CE77" w:rsidR="00431E23" w:rsidRPr="00131BB2" w:rsidRDefault="00431E23" w:rsidP="004B1EA7">
      <w:pPr>
        <w:rPr>
          <w:lang w:val="es-CO"/>
        </w:rPr>
      </w:pPr>
    </w:p>
    <w:p w14:paraId="2B1DBFAD" w14:textId="77777777" w:rsidR="00431E23" w:rsidRPr="00131BB2" w:rsidRDefault="00431E23" w:rsidP="004B1EA7">
      <w:pPr>
        <w:rPr>
          <w:lang w:val="es-CO"/>
        </w:rPr>
      </w:pPr>
    </w:p>
    <w:p w14:paraId="2F4F0FB0" w14:textId="77777777" w:rsidR="00431E23" w:rsidRPr="00131BB2" w:rsidRDefault="00431E23" w:rsidP="004B1EA7">
      <w:pPr>
        <w:rPr>
          <w:lang w:val="es-CO"/>
        </w:rPr>
      </w:pPr>
    </w:p>
    <w:p w14:paraId="0719A37D" w14:textId="77777777" w:rsidR="00431E23" w:rsidRPr="00131BB2" w:rsidRDefault="00431E23" w:rsidP="00431E23">
      <w:pPr>
        <w:spacing w:after="0"/>
        <w:rPr>
          <w:lang w:val="es-CO"/>
        </w:rPr>
      </w:pPr>
    </w:p>
    <w:sectPr w:rsidR="00431E23" w:rsidRPr="00131BB2" w:rsidSect="003A3E6F">
      <w:headerReference w:type="default" r:id="rId36"/>
      <w:footerReference w:type="even" r:id="rId37"/>
      <w:footerReference w:type="default" r:id="rId38"/>
      <w:headerReference w:type="first" r:id="rId39"/>
      <w:footerReference w:type="first" r:id="rId40"/>
      <w:pgSz w:w="11906" w:h="16838" w:code="9"/>
      <w:pgMar w:top="720" w:right="720" w:bottom="720" w:left="720" w:header="680" w:footer="720" w:gutter="0"/>
      <w:cols w:space="720"/>
      <w:titlePg/>
      <w:docGrid w:linePitch="299"/>
    </w:sectPr>
  </w:body>
</w:document>
</file>

<file path=word/comments.xml><?xml version="1.0" encoding="utf-8"?>
<w:comment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comment w:id="1" w:author="Author" w:initials="A">
    <w:p w14:paraId="602837B0" w14:textId="77777777" w:rsidR="008D3B82" w:rsidRDefault="008D3B82" w:rsidP="008D3B82">
      <w:pPr>
        <w:pStyle w:val="CommentText"/>
        <w:jc w:val="left"/>
      </w:pPr>
      <w:r>
        <w:rPr>
          <w:rStyle w:val="CommentReference"/>
        </w:rPr>
        <w:annotationRef/>
      </w:r>
      <w:r>
        <w:t>Los comentarios incluidos en este documento tienen por objeto proporcionar orientación adicional a los evaluadores y deben eliminarse del documento final.</w:t>
      </w:r>
    </w:p>
  </w:comment>
  <w:comment w:id="3" w:author="Author" w:initials="A">
    <w:p w14:paraId="6EEB8F1A" w14:textId="77777777" w:rsidR="008D3B82" w:rsidRDefault="008D3B82" w:rsidP="008D3B82">
      <w:pPr>
        <w:pStyle w:val="CommentText"/>
        <w:jc w:val="left"/>
      </w:pPr>
      <w:r>
        <w:rPr>
          <w:rStyle w:val="CommentReference"/>
        </w:rPr>
        <w:annotationRef/>
      </w:r>
      <w:r>
        <w:t>Se debe elegir una conclusión para todos los criterios de evaluación.</w:t>
      </w:r>
    </w:p>
    <w:p w14:paraId="5DDDD294" w14:textId="77777777" w:rsidR="008D3B82" w:rsidRDefault="008D3B82" w:rsidP="008D3B82">
      <w:pPr>
        <w:pStyle w:val="CommentText"/>
        <w:jc w:val="left"/>
      </w:pPr>
      <w:r>
        <w:t>Hay cinco criterios en MAPS PRINCIPAL que no son aplicables si el elemento al que se refiere el criterio dado no está presente en la jurisdicción evaluada. Estos son:</w:t>
      </w:r>
    </w:p>
    <w:p w14:paraId="21E4549B" w14:textId="77777777" w:rsidR="008D3B82" w:rsidRDefault="008D3B82" w:rsidP="008D3B82">
      <w:pPr>
        <w:pStyle w:val="CommentText"/>
        <w:jc w:val="left"/>
      </w:pPr>
    </w:p>
    <w:p w14:paraId="4F8E73CF" w14:textId="77777777" w:rsidR="008D3B82" w:rsidRDefault="008D3B82" w:rsidP="008D3B82">
      <w:pPr>
        <w:pStyle w:val="CommentText"/>
        <w:numPr>
          <w:ilvl w:val="0"/>
          <w:numId w:val="22"/>
        </w:numPr>
        <w:jc w:val="left"/>
      </w:pPr>
      <w:r>
        <w:t>3(b)(a) y 3(b)(b) en caso de que un país no haya firmado ningún acuerdo comercial internacional con disposiciones sobre contratación pública</w:t>
      </w:r>
    </w:p>
    <w:p w14:paraId="26FD9A34" w14:textId="77777777" w:rsidR="008D3B82" w:rsidRDefault="008D3B82" w:rsidP="008D3B82">
      <w:pPr>
        <w:pStyle w:val="CommentText"/>
        <w:numPr>
          <w:ilvl w:val="0"/>
          <w:numId w:val="22"/>
        </w:numPr>
        <w:jc w:val="left"/>
      </w:pPr>
      <w:r>
        <w:t>6(b)(b) y 6(b)(c) si no existe un organismo centralizado de contratación pública</w:t>
      </w:r>
    </w:p>
    <w:p w14:paraId="6A1173BC" w14:textId="77777777" w:rsidR="008D3B82" w:rsidRDefault="008D3B82" w:rsidP="008D3B82">
      <w:pPr>
        <w:pStyle w:val="CommentText"/>
        <w:numPr>
          <w:ilvl w:val="0"/>
          <w:numId w:val="22"/>
        </w:numPr>
        <w:jc w:val="left"/>
      </w:pPr>
      <w:r>
        <w:t>7(b)(e) si ya existe un sistema electrónico de contratación pública en el país</w:t>
      </w:r>
    </w:p>
    <w:p w14:paraId="3A91F200" w14:textId="77777777" w:rsidR="008D3B82" w:rsidRDefault="008D3B82" w:rsidP="008D3B82">
      <w:pPr>
        <w:pStyle w:val="CommentText"/>
        <w:jc w:val="left"/>
      </w:pPr>
    </w:p>
    <w:p w14:paraId="0BFDC9C3" w14:textId="77777777" w:rsidR="008D3B82" w:rsidRDefault="008D3B82" w:rsidP="008D3B82">
      <w:pPr>
        <w:pStyle w:val="CommentText"/>
        <w:jc w:val="left"/>
      </w:pPr>
      <w:r>
        <w:t xml:space="preserve">Para </w:t>
      </w:r>
      <w:r>
        <w:rPr>
          <w:i/>
          <w:iCs/>
        </w:rPr>
        <w:t xml:space="preserve">todos </w:t>
      </w:r>
      <w:r>
        <w:t xml:space="preserve">los demás criterios </w:t>
      </w:r>
      <w:r>
        <w:rPr>
          <w:i/>
          <w:iCs/>
        </w:rPr>
        <w:t>no existe</w:t>
      </w:r>
      <w:r>
        <w:t xml:space="preserve"> la opción de no aplicabilidad. Más bien, la ausencia en el país del elemento descrito en el criterio debe marcarse como una brecha en lugar de no aplicable. Por ejemplo:</w:t>
      </w:r>
      <w:r>
        <w:br/>
      </w:r>
    </w:p>
    <w:p w14:paraId="2231F690" w14:textId="77777777" w:rsidR="008D3B82" w:rsidRDefault="008D3B82" w:rsidP="008D3B82">
      <w:pPr>
        <w:pStyle w:val="CommentText"/>
        <w:numPr>
          <w:ilvl w:val="0"/>
          <w:numId w:val="23"/>
        </w:numPr>
        <w:jc w:val="left"/>
      </w:pPr>
      <w:r>
        <w:t>3(a)(a) pregunta si un país tiene una estrategia/política de CPS; (b) pregunta si el plan de implementación de CPS tiene ciertas características. Si (a) es una brecha, entonces (b) es una brecha.</w:t>
      </w:r>
    </w:p>
    <w:p w14:paraId="71CCB90B" w14:textId="77777777" w:rsidR="008D3B82" w:rsidRDefault="008D3B82" w:rsidP="008D3B82">
      <w:pPr>
        <w:pStyle w:val="CommentText"/>
        <w:numPr>
          <w:ilvl w:val="0"/>
          <w:numId w:val="23"/>
        </w:numPr>
        <w:jc w:val="left"/>
      </w:pPr>
      <w:r>
        <w:t>7(c)(a) pregunta si hay un sistema en funcionamiento. Si hay una brecha, entonces 7(c)(b) y (c) son brechas.</w:t>
      </w:r>
    </w:p>
    <w:p w14:paraId="55E3C6D1" w14:textId="77777777" w:rsidR="008D3B82" w:rsidRDefault="008D3B82" w:rsidP="008D3B82">
      <w:pPr>
        <w:pStyle w:val="CommentText"/>
        <w:numPr>
          <w:ilvl w:val="0"/>
          <w:numId w:val="23"/>
        </w:numPr>
        <w:jc w:val="left"/>
      </w:pPr>
      <w:r>
        <w:t>8(c)(a) pregunta si existe un sistema de medición del desempeño. Si hay brecha, entonces 8(c)(b) es una brecha.</w:t>
      </w:r>
    </w:p>
    <w:p w14:paraId="1E4F2874" w14:textId="77777777" w:rsidR="008D3B82" w:rsidRDefault="008D3B82" w:rsidP="008D3B82">
      <w:pPr>
        <w:pStyle w:val="CommentText"/>
        <w:numPr>
          <w:ilvl w:val="0"/>
          <w:numId w:val="23"/>
        </w:numPr>
        <w:jc w:val="left"/>
      </w:pPr>
      <w:r>
        <w:t>8(c)(c) pregunta si hay planes estratégicos. Si hay brecha, entonces 8(c)(d) es una brecha.</w:t>
      </w:r>
    </w:p>
    <w:p w14:paraId="5DCFAC87" w14:textId="77777777" w:rsidR="008D3B82" w:rsidRDefault="008D3B82" w:rsidP="008D3B82">
      <w:pPr>
        <w:pStyle w:val="CommentText"/>
        <w:numPr>
          <w:ilvl w:val="0"/>
          <w:numId w:val="23"/>
        </w:numPr>
        <w:jc w:val="left"/>
      </w:pPr>
      <w:r>
        <w:t>Indicador 13: si no hay un órgano de apelación, entonces todos los criterios que se refieren a él deben marcarse como brecha.</w:t>
      </w:r>
    </w:p>
    <w:p w14:paraId="3678D529" w14:textId="77777777" w:rsidR="008D3B82" w:rsidRDefault="008D3B82" w:rsidP="008D3B82">
      <w:pPr>
        <w:pStyle w:val="CommentText"/>
        <w:numPr>
          <w:ilvl w:val="0"/>
          <w:numId w:val="23"/>
        </w:numPr>
        <w:jc w:val="left"/>
      </w:pPr>
      <w:r>
        <w:t>14(g) si no hay un código de conducta, todos los criterios que se refieren a él deben marcarse como brecha.</w:t>
      </w:r>
    </w:p>
  </w:comment>
</w:comments>
</file>

<file path=word/commentsExtended.xml><?xml version="1.0" encoding="utf-8"?>
<w15:commentsEx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commentEx w15:paraId="602837B0" w15:done="0"/>
  <w15:commentEx w15:paraId="3678D529" w15:done="0"/>
</w15:commentsEx>
</file>

<file path=word/commentsIds.xml><?xml version="1.0" encoding="utf-8"?>
<w16cid:commentsId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6cid:commentId w16cid:paraId="602837B0" w16cid:durableId="6CD3A908"/>
  <w16cid:commentId w16cid:paraId="3678D529" w16cid:durableId="4FA362D2"/>
</w16cid:commentsIds>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28A53FA9" w14:textId="77777777" w:rsidR="008E3D18" w:rsidRDefault="008E3D18" w:rsidP="00855982">
      <w:pPr>
        <w:spacing w:after="0" w:line="240" w:lineRule="auto"/>
      </w:pPr>
      <w:r>
        <w:separator/>
      </w:r>
    </w:p>
  </w:endnote>
  <w:endnote w:type="continuationSeparator" w:id="0">
    <w:p w14:paraId="0BF22A56" w14:textId="77777777" w:rsidR="008E3D18" w:rsidRDefault="008E3D18" w:rsidP="00855982">
      <w:pPr>
        <w:spacing w:after="0" w:line="240" w:lineRule="auto"/>
      </w:pPr>
      <w:r>
        <w:continuationSeparator/>
      </w:r>
    </w:p>
  </w:endnote>
  <w:endnote w:type="continuationNotice" w:id="1">
    <w:p w14:paraId="38DAD444" w14:textId="77777777" w:rsidR="007818AA" w:rsidRDefault="007818AA">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Calibri">
    <w:panose1 w:val="020F0502020204030204"/>
    <w:charset w:val="00"/>
    <w:family w:val="swiss"/>
    <w:pitch w:val="variable"/>
    <w:sig w:usb0="E4002EFF" w:usb1="C200247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Courier New">
    <w:panose1 w:val="02070309020205020404"/>
    <w:charset w:val="00"/>
    <w:family w:val="modern"/>
    <w:pitch w:val="fixed"/>
    <w:sig w:usb0="E0002EFF" w:usb1="C0007843"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SimHei">
    <w:altName w:val="黑体"/>
    <w:panose1 w:val="02010600030101010101"/>
    <w:charset w:val="86"/>
    <w:family w:val="modern"/>
    <w:pitch w:val="fixed"/>
    <w:sig w:usb0="800002BF" w:usb1="38CF7CFA" w:usb2="00000016" w:usb3="00000000" w:csb0="00040001"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Arial Narrow">
    <w:panose1 w:val="020B0606020202030204"/>
    <w:charset w:val="00"/>
    <w:family w:val="swiss"/>
    <w:pitch w:val="variable"/>
    <w:sig w:usb0="00000287" w:usb1="00000800" w:usb2="00000000" w:usb3="00000000" w:csb0="0000009F" w:csb1="00000000"/>
  </w:font>
  <w:font w:name="HelveticaNeueLTPro-Roman">
    <w:altName w:val="Arial"/>
    <w:panose1 w:val="00000000000000000000"/>
    <w:charset w:val="00"/>
    <w:family w:val="swiss"/>
    <w:notTrueType/>
    <w:pitch w:val="default"/>
    <w:sig w:usb0="00000003" w:usb1="00000000" w:usb2="00000000" w:usb3="00000000" w:csb0="0000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B1D1A2A" w14:textId="416A211C" w:rsidR="00542A61" w:rsidRDefault="00C6055E">
    <w:pPr>
      <w:pStyle w:val="Footer"/>
    </w:pPr>
    <w:r>
      <w:rPr>
        <w:noProof/>
      </w:rPr>
      <mc:AlternateContent>
        <mc:Choice Requires="wps">
          <w:drawing>
            <wp:anchor distT="0" distB="0" distL="0" distR="0" simplePos="0" relativeHeight="251659264" behindDoc="0" locked="0" layoutInCell="1" allowOverlap="1" wp14:anchorId="1F850BC9" wp14:editId="0E9310BC">
              <wp:simplePos x="635" y="635"/>
              <wp:positionH relativeFrom="page">
                <wp:align>center</wp:align>
              </wp:positionH>
              <wp:positionV relativeFrom="page">
                <wp:align>bottom</wp:align>
              </wp:positionV>
              <wp:extent cx="1244600" cy="347980"/>
              <wp:effectExtent l="0" t="0" r="12700" b="0"/>
              <wp:wrapNone/>
              <wp:docPr id="436516362" name="Text Box 2" descr="Unclassified - Non classifié">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1244600" cy="347980"/>
                      </a:xfrm>
                      <a:prstGeom prst="rect">
                        <a:avLst/>
                      </a:prstGeom>
                      <a:noFill/>
                      <a:ln>
                        <a:noFill/>
                      </a:ln>
                    </wps:spPr>
                    <wps:txbx>
                      <w:txbxContent>
                        <w:p w14:paraId="055A2530" w14:textId="6E515829" w:rsidR="00C6055E" w:rsidRPr="00C6055E" w:rsidRDefault="00C6055E" w:rsidP="00C6055E">
                          <w:pPr>
                            <w:spacing w:after="0"/>
                            <w:rPr>
                              <w:rFonts w:ascii="Arial Narrow" w:eastAsia="Arial Narrow" w:hAnsi="Arial Narrow" w:cs="Arial Narrow"/>
                              <w:noProof/>
                              <w:color w:val="0000FF"/>
                              <w:sz w:val="20"/>
                              <w:szCs w:val="20"/>
                            </w:rPr>
                          </w:pPr>
                          <w:r w:rsidRPr="00C6055E">
                            <w:rPr>
                              <w:rFonts w:ascii="Arial Narrow" w:eastAsia="Arial Narrow" w:hAnsi="Arial Narrow" w:cs="Arial Narrow"/>
                              <w:noProof/>
                              <w:color w:val="0000FF"/>
                              <w:sz w:val="20"/>
                              <w:szCs w:val="20"/>
                            </w:rPr>
                            <w:t>Unclassified - Non classifié</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1F850BC9" id="_x0000_t202" coordsize="21600,21600" o:spt="202" path="m,l,21600r21600,l21600,xe">
              <v:stroke joinstyle="miter"/>
              <v:path gradientshapeok="t" o:connecttype="rect"/>
            </v:shapetype>
            <v:shape id="Text Box 2" o:spid="_x0000_s1027" type="#_x0000_t202" alt="Unclassified - Non classifié" style="position:absolute;left:0;text-align:left;margin-left:0;margin-top:0;width:98pt;height:27.4pt;z-index:251659264;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Hl751DQIAAB0EAAAOAAAAZHJzL2Uyb0RvYy54bWysU01v2zAMvQ/YfxB0X+xkWdcacYqsRYYB&#10;QVsgHXpWZDk2IIkCpcTOfv0oJU7abqdhF/mZpPjx+DS77Y1me4W+BVvy8SjnTFkJVWu3Jf/5vPx0&#10;zZkPwlZCg1UlPyjPb+cfP8w6V6gJNKArhYySWF90ruRNCK7IMi8bZYQfgVOWnDWgEYF+cZtVKDrK&#10;bnQ2yfOrrAOsHIJU3pP1/ujk85S/rpUMj3XtVWC65NRbSCemcxPPbD4TxRaFa1p5akP8QxdGtJaK&#10;nlPdiyDYDts/UplWIniow0iCyaCuW6nSDDTNOH83zboRTqVZiBzvzjT5/5dWPuzX7glZ6L9BTwuM&#10;hHTOF56McZ6+RhO/1CkjP1F4ONOm+sBkvDSZTq9ycknyfZ5+vblOvGaX2w59+K7AsAhKjrSWxJbY&#10;r3ygihQ6hMRiFpat1mk12r4xUGC0ZJcWIwr9pmdt9ar9DVQHmgrhuHDv5LKl0ivhw5NA2jB1S6oN&#10;j3TUGrqSwwlx1gD++ps9xhPx5OWsI8WU3JKkOdM/LC0kimsAOIBNAuOb/Eukx+7MHZAOx/QknEyQ&#10;rBj0AGsE80J6XsRC5BJWUrmSbwZ4F47Spfcg1WKRgkhHToSVXTsZU0e6IpfP/YtAdyI80KoeYJCT&#10;KN7xfoyNN71b7AKxn5YSqT0SeWKcNJh2dXovUeSv/1PU5VXPfwMAAP//AwBQSwMEFAAGAAgAAAAh&#10;AN5DjhHaAAAABAEAAA8AAABkcnMvZG93bnJldi54bWxMj8FOwzAMhu9IvENkJG4sZYNplKYTmsRp&#10;CGkbF25Z4rWFxqkad+veHo8LXCz9+q3Pn4vlGFp1xD41kQzcTzJQSC76hioDH7vXuwWoxJa8bSOh&#10;gTMmWJbXV4XNfTzRBo9brpRAKOXWQM3c5VonV2OwaRI7JOkOsQ+WJfaV9r09CTy0epplcx1sQ3Kh&#10;th2uanTf2yEYeNzw2/BOu9nnOD1/rbuVmx3Wzpjbm/HlGRTjyH/LcNEXdSjFaR8H8km1BuQR/p2X&#10;7mkucS/ghwXostD/5csfAAAA//8DAFBLAQItABQABgAIAAAAIQC2gziS/gAAAOEBAAATAAAAAAAA&#10;AAAAAAAAAAAAAABbQ29udGVudF9UeXBlc10ueG1sUEsBAi0AFAAGAAgAAAAhADj9If/WAAAAlAEA&#10;AAsAAAAAAAAAAAAAAAAALwEAAF9yZWxzLy5yZWxzUEsBAi0AFAAGAAgAAAAhAEeXvnUNAgAAHQQA&#10;AA4AAAAAAAAAAAAAAAAALgIAAGRycy9lMm9Eb2MueG1sUEsBAi0AFAAGAAgAAAAhAN5DjhHaAAAA&#10;BAEAAA8AAAAAAAAAAAAAAAAAZwQAAGRycy9kb3ducmV2LnhtbFBLBQYAAAAABAAEAPMAAABuBQAA&#10;AAA=&#10;" filled="f" stroked="f">
              <v:fill o:detectmouseclick="t"/>
              <v:textbox style="mso-fit-shape-to-text:t" inset="0,0,0,15pt">
                <w:txbxContent>
                  <w:p w14:paraId="055A2530" w14:textId="6E515829" w:rsidR="00C6055E" w:rsidRPr="00C6055E" w:rsidRDefault="00C6055E" w:rsidP="00C6055E">
                    <w:pPr>
                      <w:spacing w:after="0"/>
                      <w:rPr>
                        <w:rFonts w:ascii="Arial Narrow" w:eastAsia="Arial Narrow" w:hAnsi="Arial Narrow" w:cs="Arial Narrow"/>
                        <w:noProof/>
                        <w:color w:val="0000FF"/>
                        <w:sz w:val="20"/>
                        <w:szCs w:val="20"/>
                      </w:rPr>
                    </w:pPr>
                    <w:r w:rsidRPr="00C6055E">
                      <w:rPr>
                        <w:rFonts w:ascii="Arial Narrow" w:eastAsia="Arial Narrow" w:hAnsi="Arial Narrow" w:cs="Arial Narrow"/>
                        <w:noProof/>
                        <w:color w:val="0000FF"/>
                        <w:sz w:val="20"/>
                        <w:szCs w:val="20"/>
                      </w:rPr>
                      <w:t>Unclassified - Non classifié</w:t>
                    </w:r>
                  </w:p>
                </w:txbxContent>
              </v:textbox>
              <w10:wrap anchorx="page" anchory="page"/>
            </v:shape>
          </w:pict>
        </mc:Fallback>
      </mc:AlternateConten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8BD86EB" w14:textId="7EEC2A85" w:rsidR="003158CD" w:rsidRPr="00785554" w:rsidRDefault="00C6055E" w:rsidP="003A3E6F">
    <w:pPr>
      <w:pStyle w:val="Footer"/>
      <w:jc w:val="center"/>
    </w:pPr>
    <w:r>
      <w:rPr>
        <w:noProof/>
      </w:rPr>
      <mc:AlternateContent>
        <mc:Choice Requires="wps">
          <w:drawing>
            <wp:anchor distT="0" distB="0" distL="0" distR="0" simplePos="0" relativeHeight="251660288" behindDoc="0" locked="0" layoutInCell="1" allowOverlap="1" wp14:anchorId="45282E32" wp14:editId="0E663AE2">
              <wp:simplePos x="732155" y="10064750"/>
              <wp:positionH relativeFrom="page">
                <wp:align>center</wp:align>
              </wp:positionH>
              <wp:positionV relativeFrom="page">
                <wp:align>bottom</wp:align>
              </wp:positionV>
              <wp:extent cx="1244600" cy="347980"/>
              <wp:effectExtent l="0" t="0" r="12700" b="0"/>
              <wp:wrapNone/>
              <wp:docPr id="1440738484" name="Text Box 3" descr="Unclassified - Non classifié">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1244600" cy="347980"/>
                      </a:xfrm>
                      <a:prstGeom prst="rect">
                        <a:avLst/>
                      </a:prstGeom>
                      <a:noFill/>
                      <a:ln>
                        <a:noFill/>
                      </a:ln>
                    </wps:spPr>
                    <wps:txbx>
                      <w:txbxContent>
                        <w:p w14:paraId="3FE903B0" w14:textId="693F5FE9" w:rsidR="00C6055E" w:rsidRPr="00C6055E" w:rsidRDefault="00C6055E" w:rsidP="00C6055E">
                          <w:pPr>
                            <w:spacing w:after="0"/>
                            <w:rPr>
                              <w:rFonts w:ascii="Arial Narrow" w:eastAsia="Arial Narrow" w:hAnsi="Arial Narrow" w:cs="Arial Narrow"/>
                              <w:noProof/>
                              <w:color w:val="0000FF"/>
                              <w:sz w:val="20"/>
                              <w:szCs w:val="20"/>
                            </w:rPr>
                          </w:pPr>
                          <w:r w:rsidRPr="00C6055E">
                            <w:rPr>
                              <w:rFonts w:ascii="Arial Narrow" w:eastAsia="Arial Narrow" w:hAnsi="Arial Narrow" w:cs="Arial Narrow"/>
                              <w:noProof/>
                              <w:color w:val="0000FF"/>
                              <w:sz w:val="20"/>
                              <w:szCs w:val="20"/>
                            </w:rPr>
                            <w:t>Unclassified - Non classifié</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45282E32" id="_x0000_t202" coordsize="21600,21600" o:spt="202" path="m,l,21600r21600,l21600,xe">
              <v:stroke joinstyle="miter"/>
              <v:path gradientshapeok="t" o:connecttype="rect"/>
            </v:shapetype>
            <v:shape id="Text Box 3" o:spid="_x0000_s1028" type="#_x0000_t202" alt="Unclassified - Non classifié" style="position:absolute;left:0;text-align:left;margin-left:0;margin-top:0;width:98pt;height:27.4pt;z-index:251660288;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wVmkzDwIAAB0EAAAOAAAAZHJzL2Uyb0RvYy54bWysU01v2zAMvQ/YfxB0X+xkWdcacYqsRYYB&#10;QVsgHXpWZCk2IIsCpcTOfv0oJU62bqeiF/mZpPjx+DS77VvD9gp9A7bk41HOmbISqsZuS/7zefnp&#10;mjMfhK2EAatKflCe384/fph1rlATqMFUChklsb7oXMnrEFyRZV7WqhV+BE5ZcmrAVgT6xW1Woego&#10;e2uySZ5fZR1g5RCk8p6s90cnn6f8WisZHrX2KjBTcuotpBPTuYlnNp+JYovC1Y08tSHe0EUrGktF&#10;z6nuRRBsh80/qdpGInjQYSShzUDrRqo0A00zzl9Ns66FU2kWIse7M03+/dLKh/3aPSEL/TfoaYGR&#10;kM75wpMxztNrbOOXOmXkJwoPZ9pUH5iMlybT6VVOLkm+z9OvN9eJ1+xy26EP3xW0LIKSI60lsSX2&#10;Kx+oIoUOIbGYhWVjTFqNsX8ZKDBaskuLEYV+07OmKvlkaH8D1YGmQjgu3Du5bKj0SvjwJJA2TN2S&#10;asMjHdpAV3I4Ic5qwF//s8d4Ip68nHWkmJJbkjRn5oelhURxDQAHsElgfJN/ifTYXXsHpMMxPQkn&#10;EyQrBjNAjdC+kJ4XsRC5hJVUruSbAd6Fo3TpPUi1WKQg0pETYWXXTsbUka7I5XP/ItCdCA+0qgcY&#10;5CSKV7wfY+NN7xa7QOynpURqj0SeGCcNpl2d3ksU+Z//Keryque/AQAA//8DAFBLAwQUAAYACAAA&#10;ACEA3kOOEdoAAAAEAQAADwAAAGRycy9kb3ducmV2LnhtbEyPwU7DMAyG70i8Q2Qkbixlg2mUphOa&#10;xGkIaRsXblnitYXGqRp3694ejwtcLP36rc+fi+UYWnXEPjWRDNxPMlBILvqGKgMfu9e7BajElrxt&#10;I6GBMyZYltdXhc19PNEGj1uulEAo5dZAzdzlWidXY7BpEjsk6Q6xD5Yl9pX2vT0JPLR6mmVzHWxD&#10;cqG2Ha5qdN/bIRh43PDb8E672ec4PX+tu5WbHdbOmNub8eUZFOPIf8tw0Rd1KMVpHwfySbUG5BH+&#10;nZfuaS5xL+CHBeiy0P/lyx8AAAD//wMAUEsBAi0AFAAGAAgAAAAhALaDOJL+AAAA4QEAABMAAAAA&#10;AAAAAAAAAAAAAAAAAFtDb250ZW50X1R5cGVzXS54bWxQSwECLQAUAAYACAAAACEAOP0h/9YAAACU&#10;AQAACwAAAAAAAAAAAAAAAAAvAQAAX3JlbHMvLnJlbHNQSwECLQAUAAYACAAAACEA8FZpMw8CAAAd&#10;BAAADgAAAAAAAAAAAAAAAAAuAgAAZHJzL2Uyb0RvYy54bWxQSwECLQAUAAYACAAAACEA3kOOEdoA&#10;AAAEAQAADwAAAAAAAAAAAAAAAABpBAAAZHJzL2Rvd25yZXYueG1sUEsFBgAAAAAEAAQA8wAAAHAF&#10;AAAAAA==&#10;" filled="f" stroked="f">
              <v:fill o:detectmouseclick="t"/>
              <v:textbox style="mso-fit-shape-to-text:t" inset="0,0,0,15pt">
                <w:txbxContent>
                  <w:p w14:paraId="3FE903B0" w14:textId="693F5FE9" w:rsidR="00C6055E" w:rsidRPr="00C6055E" w:rsidRDefault="00C6055E" w:rsidP="00C6055E">
                    <w:pPr>
                      <w:spacing w:after="0"/>
                      <w:rPr>
                        <w:rFonts w:ascii="Arial Narrow" w:eastAsia="Arial Narrow" w:hAnsi="Arial Narrow" w:cs="Arial Narrow"/>
                        <w:noProof/>
                        <w:color w:val="0000FF"/>
                        <w:sz w:val="20"/>
                        <w:szCs w:val="20"/>
                      </w:rPr>
                    </w:pPr>
                    <w:r w:rsidRPr="00C6055E">
                      <w:rPr>
                        <w:rFonts w:ascii="Arial Narrow" w:eastAsia="Arial Narrow" w:hAnsi="Arial Narrow" w:cs="Arial Narrow"/>
                        <w:noProof/>
                        <w:color w:val="0000FF"/>
                        <w:sz w:val="20"/>
                        <w:szCs w:val="20"/>
                      </w:rPr>
                      <w:t>Unclassified - Non classifié</w:t>
                    </w:r>
                  </w:p>
                </w:txbxContent>
              </v:textbox>
              <w10:wrap anchorx="page" anchory="page"/>
            </v:shape>
          </w:pict>
        </mc:Fallback>
      </mc:AlternateContent>
    </w:r>
    <w:sdt>
      <w:sdtPr>
        <w:id w:val="-1806615254"/>
        <w:docPartObj>
          <w:docPartGallery w:val="Page Numbers (Bottom of Page)"/>
          <w:docPartUnique/>
        </w:docPartObj>
      </w:sdtPr>
      <w:sdtEndPr>
        <w:rPr>
          <w:noProof/>
        </w:rPr>
      </w:sdtEndPr>
      <w:sdtContent>
        <w:r w:rsidR="003A3E6F">
          <w:fldChar w:fldCharType="begin"/>
        </w:r>
        <w:r w:rsidR="003A3E6F">
          <w:instrText xml:space="preserve"> PAGE   \* MERGEFORMAT </w:instrText>
        </w:r>
        <w:r w:rsidR="003A3E6F">
          <w:fldChar w:fldCharType="separate"/>
        </w:r>
        <w:r w:rsidR="003A3E6F">
          <w:rPr>
            <w:noProof/>
          </w:rPr>
          <w:t>2</w:t>
        </w:r>
        <w:r w:rsidR="003A3E6F">
          <w:rPr>
            <w:noProof/>
          </w:rPr>
          <w:fldChar w:fldCharType="end"/>
        </w:r>
      </w:sdtContent>
    </w:sdt>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EF8BB4D" w14:textId="1D50E4C0" w:rsidR="003A3E6F" w:rsidRDefault="00C6055E" w:rsidP="003A3E6F">
    <w:pPr>
      <w:pStyle w:val="Footer"/>
      <w:jc w:val="center"/>
    </w:pPr>
    <w:r>
      <w:rPr>
        <w:noProof/>
      </w:rPr>
      <mc:AlternateContent>
        <mc:Choice Requires="wps">
          <w:drawing>
            <wp:anchor distT="0" distB="0" distL="0" distR="0" simplePos="0" relativeHeight="251658240" behindDoc="0" locked="0" layoutInCell="1" allowOverlap="1" wp14:anchorId="43644A87" wp14:editId="3B1C7909">
              <wp:simplePos x="733647" y="10069033"/>
              <wp:positionH relativeFrom="page">
                <wp:align>center</wp:align>
              </wp:positionH>
              <wp:positionV relativeFrom="page">
                <wp:align>bottom</wp:align>
              </wp:positionV>
              <wp:extent cx="1244600" cy="347980"/>
              <wp:effectExtent l="0" t="0" r="12700" b="0"/>
              <wp:wrapNone/>
              <wp:docPr id="996318760" name="Text Box 1" descr="Unclassified - Non classifié">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1244600" cy="347980"/>
                      </a:xfrm>
                      <a:prstGeom prst="rect">
                        <a:avLst/>
                      </a:prstGeom>
                      <a:noFill/>
                      <a:ln>
                        <a:noFill/>
                      </a:ln>
                    </wps:spPr>
                    <wps:txbx>
                      <w:txbxContent>
                        <w:p w14:paraId="0AF81D5A" w14:textId="6B8AC682" w:rsidR="00C6055E" w:rsidRPr="00C6055E" w:rsidRDefault="00C6055E" w:rsidP="00C6055E">
                          <w:pPr>
                            <w:spacing w:after="0"/>
                            <w:rPr>
                              <w:rFonts w:ascii="Arial Narrow" w:eastAsia="Arial Narrow" w:hAnsi="Arial Narrow" w:cs="Arial Narrow"/>
                              <w:noProof/>
                              <w:color w:val="0000FF"/>
                              <w:sz w:val="20"/>
                              <w:szCs w:val="20"/>
                            </w:rPr>
                          </w:pPr>
                          <w:r w:rsidRPr="00C6055E">
                            <w:rPr>
                              <w:rFonts w:ascii="Arial Narrow" w:eastAsia="Arial Narrow" w:hAnsi="Arial Narrow" w:cs="Arial Narrow"/>
                              <w:noProof/>
                              <w:color w:val="0000FF"/>
                              <w:sz w:val="20"/>
                              <w:szCs w:val="20"/>
                            </w:rPr>
                            <w:t>Unclassified - Non classifié</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43644A87" id="_x0000_t202" coordsize="21600,21600" o:spt="202" path="m,l,21600r21600,l21600,xe">
              <v:stroke joinstyle="miter"/>
              <v:path gradientshapeok="t" o:connecttype="rect"/>
            </v:shapetype>
            <v:shape id="Text Box 1" o:spid="_x0000_s1029" type="#_x0000_t202" alt="Unclassified - Non classifié" style="position:absolute;left:0;text-align:left;margin-left:0;margin-top:0;width:98pt;height:27.4pt;z-index:251658240;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bw9gcCwIAABYEAAAOAAAAZHJzL2Uyb0RvYy54bWysU01v2zAMvQ/YfxB0X+xkWdcacYqsRYYB&#10;RVsgHXpWZDk2IIkCpcTOfv0oxU62bqdhF/mZpPjx+LS47Y1mB4W+BVvy6STnTFkJVWt3Jf/+sv5w&#10;zZkPwlZCg1UlPyrPb5fv3y06V6gZNKArhYySWF90ruRNCK7IMi8bZYSfgFOWnDWgEYF+cZdVKDrK&#10;bnQ2y/OrrAOsHIJU3pP1/uTky5S/rpUMT3XtVWC65NRbSCemcxvPbLkQxQ6Fa1o5tCH+oQsjWktF&#10;z6nuRRBsj+0fqUwrETzUYSLBZFDXrVRpBppmmr+ZZtMIp9IsRI53Z5r8/0srHw8b94ws9F+gpwVG&#10;QjrnC0/GOE9fo4lf6pSRnyg8nmlTfWAyXprN51c5uST5Ps4/31wnXrPLbYc+fFVgWAQlR1pLYksc&#10;HnygihQ6hsRiFtat1mk12v5moMBoyS4tRhT6bT/0vYXqSOMgnDbtnVy3VPNB+PAskFZLbZJcwxMd&#10;tYau5DAgzhrAH3+zx3hinLycdSSVklvSMmf6m6VNRFWNAEewTWB6k3+KvNi9uQMS4JTegpMJkhWD&#10;HmGNYF5JyKtYiFzCSipX8u0I78JJs/QQpFqtUhAJyInwYDdOxtSRp0jiS/8q0A1MB9rRI4w6EsUb&#10;wk+x8aZ3q30g2tM2IqcnIgeqSXxpScNDier+9T9FXZ7z8icAAAD//wMAUEsDBBQABgAIAAAAIQDe&#10;Q44R2gAAAAQBAAAPAAAAZHJzL2Rvd25yZXYueG1sTI/BTsMwDIbvSLxDZCRuLGWDaZSmE5rEaQhp&#10;GxduWeK1hcapGnfr3h6PC1ws/fqtz5+L5RhadcQ+NZEM3E8yUEgu+oYqAx+717sFqMSWvG0joYEz&#10;JliW11eFzX080QaPW66UQCjl1kDN3OVaJ1djsGkSOyTpDrEPliX2lfa9PQk8tHqaZXMdbENyobYd&#10;rmp039shGHjc8NvwTrvZ5zg9f627lZsd1s6Y25vx5RkU48h/y3DRF3UoxWkfB/JJtQbkEf6dl+5p&#10;LnEv4IcF6LLQ/+XLHwAAAP//AwBQSwECLQAUAAYACAAAACEAtoM4kv4AAADhAQAAEwAAAAAAAAAA&#10;AAAAAAAAAAAAW0NvbnRlbnRfVHlwZXNdLnhtbFBLAQItABQABgAIAAAAIQA4/SH/1gAAAJQBAAAL&#10;AAAAAAAAAAAAAAAAAC8BAABfcmVscy8ucmVsc1BLAQItABQABgAIAAAAIQBbw9gcCwIAABYEAAAO&#10;AAAAAAAAAAAAAAAAAC4CAABkcnMvZTJvRG9jLnhtbFBLAQItABQABgAIAAAAIQDeQ44R2gAAAAQB&#10;AAAPAAAAAAAAAAAAAAAAAGUEAABkcnMvZG93bnJldi54bWxQSwUGAAAAAAQABADzAAAAbAUAAAAA&#10;" filled="f" stroked="f">
              <v:fill o:detectmouseclick="t"/>
              <v:textbox style="mso-fit-shape-to-text:t" inset="0,0,0,15pt">
                <w:txbxContent>
                  <w:p w14:paraId="0AF81D5A" w14:textId="6B8AC682" w:rsidR="00C6055E" w:rsidRPr="00C6055E" w:rsidRDefault="00C6055E" w:rsidP="00C6055E">
                    <w:pPr>
                      <w:spacing w:after="0"/>
                      <w:rPr>
                        <w:rFonts w:ascii="Arial Narrow" w:eastAsia="Arial Narrow" w:hAnsi="Arial Narrow" w:cs="Arial Narrow"/>
                        <w:noProof/>
                        <w:color w:val="0000FF"/>
                        <w:sz w:val="20"/>
                        <w:szCs w:val="20"/>
                      </w:rPr>
                    </w:pPr>
                    <w:r w:rsidRPr="00C6055E">
                      <w:rPr>
                        <w:rFonts w:ascii="Arial Narrow" w:eastAsia="Arial Narrow" w:hAnsi="Arial Narrow" w:cs="Arial Narrow"/>
                        <w:noProof/>
                        <w:color w:val="0000FF"/>
                        <w:sz w:val="20"/>
                        <w:szCs w:val="20"/>
                      </w:rPr>
                      <w:t>Unclassified - Non classifié</w:t>
                    </w:r>
                  </w:p>
                </w:txbxContent>
              </v:textbox>
              <w10:wrap anchorx="page" anchory="page"/>
            </v:shape>
          </w:pict>
        </mc:Fallback>
      </mc:AlternateContent>
    </w:r>
    <w:sdt>
      <w:sdtPr>
        <w:id w:val="175157861"/>
        <w:docPartObj>
          <w:docPartGallery w:val="Page Numbers (Bottom of Page)"/>
          <w:docPartUnique/>
        </w:docPartObj>
      </w:sdtPr>
      <w:sdtEndPr>
        <w:rPr>
          <w:noProof/>
        </w:rPr>
      </w:sdtEndPr>
      <w:sdtContent>
        <w:r w:rsidR="003A3E6F">
          <w:fldChar w:fldCharType="begin"/>
        </w:r>
        <w:r w:rsidR="003A3E6F">
          <w:instrText xml:space="preserve"> PAGE   \* MERGEFORMAT </w:instrText>
        </w:r>
        <w:r w:rsidR="003A3E6F">
          <w:fldChar w:fldCharType="separate"/>
        </w:r>
        <w:r w:rsidR="003A3E6F">
          <w:rPr>
            <w:noProof/>
          </w:rPr>
          <w:t>2</w:t>
        </w:r>
        <w:r w:rsidR="003A3E6F">
          <w:rPr>
            <w:noProof/>
          </w:rPr>
          <w:fldChar w:fldCharType="end"/>
        </w:r>
      </w:sdtContent>
    </w:sdt>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D5CA714" w14:textId="2B0EB270" w:rsidR="00542A61" w:rsidRDefault="00C6055E">
    <w:pPr>
      <w:pStyle w:val="Footer"/>
    </w:pPr>
    <w:r>
      <w:rPr>
        <w:noProof/>
      </w:rPr>
      <mc:AlternateContent>
        <mc:Choice Requires="wps">
          <w:drawing>
            <wp:anchor distT="0" distB="0" distL="0" distR="0" simplePos="0" relativeHeight="251662336" behindDoc="0" locked="0" layoutInCell="1" allowOverlap="1" wp14:anchorId="6DE0342C" wp14:editId="0BC6C862">
              <wp:simplePos x="635" y="635"/>
              <wp:positionH relativeFrom="page">
                <wp:align>center</wp:align>
              </wp:positionH>
              <wp:positionV relativeFrom="page">
                <wp:align>bottom</wp:align>
              </wp:positionV>
              <wp:extent cx="1244600" cy="347980"/>
              <wp:effectExtent l="0" t="0" r="12700" b="0"/>
              <wp:wrapNone/>
              <wp:docPr id="2117603856" name="Text Box 5" descr="Unclassified - Non classifié">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1244600" cy="347980"/>
                      </a:xfrm>
                      <a:prstGeom prst="rect">
                        <a:avLst/>
                      </a:prstGeom>
                      <a:noFill/>
                      <a:ln>
                        <a:noFill/>
                      </a:ln>
                    </wps:spPr>
                    <wps:txbx>
                      <w:txbxContent>
                        <w:p w14:paraId="6FC4DF7A" w14:textId="6EBE4035" w:rsidR="00C6055E" w:rsidRPr="00C6055E" w:rsidRDefault="00C6055E" w:rsidP="00C6055E">
                          <w:pPr>
                            <w:spacing w:after="0"/>
                            <w:rPr>
                              <w:rFonts w:ascii="Arial Narrow" w:eastAsia="Arial Narrow" w:hAnsi="Arial Narrow" w:cs="Arial Narrow"/>
                              <w:noProof/>
                              <w:color w:val="0000FF"/>
                              <w:sz w:val="20"/>
                              <w:szCs w:val="20"/>
                            </w:rPr>
                          </w:pPr>
                          <w:r w:rsidRPr="00C6055E">
                            <w:rPr>
                              <w:rFonts w:ascii="Arial Narrow" w:eastAsia="Arial Narrow" w:hAnsi="Arial Narrow" w:cs="Arial Narrow"/>
                              <w:noProof/>
                              <w:color w:val="0000FF"/>
                              <w:sz w:val="20"/>
                              <w:szCs w:val="20"/>
                            </w:rPr>
                            <w:t>Unclassified - Non classifié</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6DE0342C" id="_x0000_t202" coordsize="21600,21600" o:spt="202" path="m,l,21600r21600,l21600,xe">
              <v:stroke joinstyle="miter"/>
              <v:path gradientshapeok="t" o:connecttype="rect"/>
            </v:shapetype>
            <v:shape id="Text Box 5" o:spid="_x0000_s1030" type="#_x0000_t202" alt="Unclassified - Non classifié" style="position:absolute;left:0;text-align:left;margin-left:0;margin-top:0;width:98pt;height:27.4pt;z-index:251662336;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e1ca+DwIAAB0EAAAOAAAAZHJzL2Uyb0RvYy54bWysU01v2zAMvQ/YfxB0X+xkWdcacYqsRYYB&#10;QVsgHXpWZCk2IIsCpcTOfv0oJU62bqeiF/mZpPjx+DS77VvD9gp9A7bk41HOmbISqsZuS/7zefnp&#10;mjMfhK2EAatKflCe384/fph1rlATqMFUChklsb7oXMnrEFyRZV7WqhV+BE5ZcmrAVgT6xW1Woego&#10;e2uySZ5fZR1g5RCk8p6s90cnn6f8WisZHrX2KjBTcuotpBPTuYlnNp+JYovC1Y08tSHe0EUrGktF&#10;z6nuRRBsh80/qdpGInjQYSShzUDrRqo0A00zzl9Ns66FU2kWIse7M03+/dLKh/3aPSEL/TfoaYGR&#10;kM75wpMxztNrbOOXOmXkJwoPZ9pUH5iMlybT6VVOLkm+z9OvN9eJ1+xy26EP3xW0LIKSI60lsSX2&#10;Kx+oIoUOIbGYhWVjTFqNsX8ZKDBaskuLEYV+07OmKvl0aH8D1YGmQjgu3Du5bKj0SvjwJJA2TN2S&#10;asMjHdpAV3I4Ic5qwF//s8d4Ip68nHWkmJJbkjRn5oelhURxDQAHsElgfJN/ifTYXXsHpMMxPQkn&#10;EyQrBjNAjdC+kJ4XsRC5hJVUruSbAd6Fo3TpPUi1WKQg0pETYWXXTsbUka7I5XP/ItCdCA+0qgcY&#10;5CSKV7wfY+NN7xa7QOynpURqj0SeGCcNpl2d3ksU+Z//Keryque/AQAA//8DAFBLAwQUAAYACAAA&#10;ACEA3kOOEdoAAAAEAQAADwAAAGRycy9kb3ducmV2LnhtbEyPwU7DMAyG70i8Q2Qkbixlg2mUphOa&#10;xGkIaRsXblnitYXGqRp3694ejwtcLP36rc+fi+UYWnXEPjWRDNxPMlBILvqGKgMfu9e7BajElrxt&#10;I6GBMyZYltdXhc19PNEGj1uulEAo5dZAzdzlWidXY7BpEjsk6Q6xD5Yl9pX2vT0JPLR6mmVzHWxD&#10;cqG2Ha5qdN/bIRh43PDb8E672ec4PX+tu5WbHdbOmNub8eUZFOPIf8tw0Rd1KMVpHwfySbUG5BH+&#10;nZfuaS5xL+CHBeiy0P/lyx8AAAD//wMAUEsBAi0AFAAGAAgAAAAhALaDOJL+AAAA4QEAABMAAAAA&#10;AAAAAAAAAAAAAAAAAFtDb250ZW50X1R5cGVzXS54bWxQSwECLQAUAAYACAAAACEAOP0h/9YAAACU&#10;AQAACwAAAAAAAAAAAAAAAAAvAQAAX3JlbHMvLnJlbHNQSwECLQAUAAYACAAAACEAntXGvg8CAAAd&#10;BAAADgAAAAAAAAAAAAAAAAAuAgAAZHJzL2Uyb0RvYy54bWxQSwECLQAUAAYACAAAACEA3kOOEdoA&#10;AAAEAQAADwAAAAAAAAAAAAAAAABpBAAAZHJzL2Rvd25yZXYueG1sUEsFBgAAAAAEAAQA8wAAAHAF&#10;AAAAAA==&#10;" filled="f" stroked="f">
              <v:fill o:detectmouseclick="t"/>
              <v:textbox style="mso-fit-shape-to-text:t" inset="0,0,0,15pt">
                <w:txbxContent>
                  <w:p w14:paraId="6FC4DF7A" w14:textId="6EBE4035" w:rsidR="00C6055E" w:rsidRPr="00C6055E" w:rsidRDefault="00C6055E" w:rsidP="00C6055E">
                    <w:pPr>
                      <w:spacing w:after="0"/>
                      <w:rPr>
                        <w:rFonts w:ascii="Arial Narrow" w:eastAsia="Arial Narrow" w:hAnsi="Arial Narrow" w:cs="Arial Narrow"/>
                        <w:noProof/>
                        <w:color w:val="0000FF"/>
                        <w:sz w:val="20"/>
                        <w:szCs w:val="20"/>
                      </w:rPr>
                    </w:pPr>
                    <w:r w:rsidRPr="00C6055E">
                      <w:rPr>
                        <w:rFonts w:ascii="Arial Narrow" w:eastAsia="Arial Narrow" w:hAnsi="Arial Narrow" w:cs="Arial Narrow"/>
                        <w:noProof/>
                        <w:color w:val="0000FF"/>
                        <w:sz w:val="20"/>
                        <w:szCs w:val="20"/>
                      </w:rPr>
                      <w:t>Unclassified - Non classifié</w:t>
                    </w:r>
                  </w:p>
                </w:txbxContent>
              </v:textbox>
              <w10:wrap anchorx="page" anchory="page"/>
            </v:shape>
          </w:pict>
        </mc:Fallback>
      </mc:AlternateContent>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3DB4BF8" w14:textId="3B508861" w:rsidR="00542A61" w:rsidRDefault="00C6055E">
    <w:pPr>
      <w:pStyle w:val="Footer"/>
    </w:pPr>
    <w:r>
      <w:rPr>
        <w:noProof/>
      </w:rPr>
      <mc:AlternateContent>
        <mc:Choice Requires="wps">
          <w:drawing>
            <wp:anchor distT="0" distB="0" distL="0" distR="0" simplePos="0" relativeHeight="251663360" behindDoc="0" locked="0" layoutInCell="1" allowOverlap="1" wp14:anchorId="1B8CD63F" wp14:editId="159BAFA1">
              <wp:simplePos x="635" y="635"/>
              <wp:positionH relativeFrom="page">
                <wp:align>center</wp:align>
              </wp:positionH>
              <wp:positionV relativeFrom="page">
                <wp:align>bottom</wp:align>
              </wp:positionV>
              <wp:extent cx="1244600" cy="347980"/>
              <wp:effectExtent l="0" t="0" r="12700" b="0"/>
              <wp:wrapNone/>
              <wp:docPr id="21562783" name="Text Box 6" descr="Unclassified - Non classifié">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1244600" cy="347980"/>
                      </a:xfrm>
                      <a:prstGeom prst="rect">
                        <a:avLst/>
                      </a:prstGeom>
                      <a:noFill/>
                      <a:ln>
                        <a:noFill/>
                      </a:ln>
                    </wps:spPr>
                    <wps:txbx>
                      <w:txbxContent>
                        <w:p w14:paraId="0035654A" w14:textId="1B7B8135" w:rsidR="00C6055E" w:rsidRPr="00C6055E" w:rsidRDefault="00C6055E" w:rsidP="00C6055E">
                          <w:pPr>
                            <w:spacing w:after="0"/>
                            <w:rPr>
                              <w:rFonts w:ascii="Arial Narrow" w:eastAsia="Arial Narrow" w:hAnsi="Arial Narrow" w:cs="Arial Narrow"/>
                              <w:noProof/>
                              <w:color w:val="0000FF"/>
                              <w:sz w:val="20"/>
                              <w:szCs w:val="20"/>
                            </w:rPr>
                          </w:pPr>
                          <w:r w:rsidRPr="00C6055E">
                            <w:rPr>
                              <w:rFonts w:ascii="Arial Narrow" w:eastAsia="Arial Narrow" w:hAnsi="Arial Narrow" w:cs="Arial Narrow"/>
                              <w:noProof/>
                              <w:color w:val="0000FF"/>
                              <w:sz w:val="20"/>
                              <w:szCs w:val="20"/>
                            </w:rPr>
                            <w:t>Unclassified - Non classifié</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1B8CD63F" id="_x0000_t202" coordsize="21600,21600" o:spt="202" path="m,l,21600r21600,l21600,xe">
              <v:stroke joinstyle="miter"/>
              <v:path gradientshapeok="t" o:connecttype="rect"/>
            </v:shapetype>
            <v:shape id="Text Box 6" o:spid="_x0000_s1031" type="#_x0000_t202" alt="Unclassified - Non classifié" style="position:absolute;left:0;text-align:left;margin-left:0;margin-top:0;width:98pt;height:27.4pt;z-index:251663360;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zanSDDwIAAB0EAAAOAAAAZHJzL2Uyb0RvYy54bWysU01v2zAMvQ/YfxB0X+xkadcacYqsRYYB&#10;QVsgHXpWZCk2YIkCpcTOfv0oJU66bqdhF/mZpPjx+DS7603L9gp9A7bk41HOmbISqsZuS/7jZfnp&#10;hjMfhK1EC1aV/KA8v5t//DDrXKEmUENbKWSUxPqicyWvQ3BFlnlZKyP8CJyy5NSARgT6xW1Woego&#10;u2mzSZ5fZx1g5RCk8p6sD0cnn6f8WisZnrT2KrC25NRbSCemcxPPbD4TxRaFqxt5akP8QxdGNJaK&#10;nlM9iCDYDps/UplGInjQYSTBZKB1I1WagaYZ5++mWdfCqTQLkePdmSb//9LKx/3aPSML/VfoaYGR&#10;kM75wpMxztNrNPFLnTLyE4WHM22qD0zGS5Pp9DonlyTf5+mX25vEa3a57dCHbwoMi6DkSGtJbIn9&#10;ygeqSKFDSCxmYdm0bVpNa38zUGC0ZJcWIwr9pmdNVfKrof0NVAeaCuG4cO/ksqHSK+HDs0DaMHVL&#10;qg1PdOgWupLDCXFWA/78mz3GE/Hk5awjxZTckqQ5a79bWkgU1wBwAJsExrf5VaTH7sw9kA7H9CSc&#10;TJCsGNoBagTzSnpexELkElZSuZJvBngfjtKl9yDVYpGCSEdOhJVdOxlTR7oily/9q0B3IjzQqh5h&#10;kJMo3vF+jI03vVvsArGflhKpPRJ5Ypw0mHZ1ei9R5G//U9TlVc9/AQAA//8DAFBLAwQUAAYACAAA&#10;ACEA3kOOEdoAAAAEAQAADwAAAGRycy9kb3ducmV2LnhtbEyPwU7DMAyG70i8Q2Qkbixlg2mUphOa&#10;xGkIaRsXblnitYXGqRp3694ejwtcLP36rc+fi+UYWnXEPjWRDNxPMlBILvqGKgMfu9e7BajElrxt&#10;I6GBMyZYltdXhc19PNEGj1uulEAo5dZAzdzlWidXY7BpEjsk6Q6xD5Yl9pX2vT0JPLR6mmVzHWxD&#10;cqG2Ha5qdN/bIRh43PDb8E672ec4PX+tu5WbHdbOmNub8eUZFOPIf8tw0Rd1KMVpHwfySbUG5BH+&#10;nZfuaS5xL+CHBeiy0P/lyx8AAAD//wMAUEsBAi0AFAAGAAgAAAAhALaDOJL+AAAA4QEAABMAAAAA&#10;AAAAAAAAAAAAAAAAAFtDb250ZW50X1R5cGVzXS54bWxQSwECLQAUAAYACAAAACEAOP0h/9YAAACU&#10;AQAACwAAAAAAAAAAAAAAAAAvAQAAX3JlbHMvLnJlbHNQSwECLQAUAAYACAAAACEA82p0gw8CAAAd&#10;BAAADgAAAAAAAAAAAAAAAAAuAgAAZHJzL2Uyb0RvYy54bWxQSwECLQAUAAYACAAAACEA3kOOEdoA&#10;AAAEAQAADwAAAAAAAAAAAAAAAABpBAAAZHJzL2Rvd25yZXYueG1sUEsFBgAAAAAEAAQA8wAAAHAF&#10;AAAAAA==&#10;" filled="f" stroked="f">
              <v:fill o:detectmouseclick="t"/>
              <v:textbox style="mso-fit-shape-to-text:t" inset="0,0,0,15pt">
                <w:txbxContent>
                  <w:p w14:paraId="0035654A" w14:textId="1B7B8135" w:rsidR="00C6055E" w:rsidRPr="00C6055E" w:rsidRDefault="00C6055E" w:rsidP="00C6055E">
                    <w:pPr>
                      <w:spacing w:after="0"/>
                      <w:rPr>
                        <w:rFonts w:ascii="Arial Narrow" w:eastAsia="Arial Narrow" w:hAnsi="Arial Narrow" w:cs="Arial Narrow"/>
                        <w:noProof/>
                        <w:color w:val="0000FF"/>
                        <w:sz w:val="20"/>
                        <w:szCs w:val="20"/>
                      </w:rPr>
                    </w:pPr>
                    <w:r w:rsidRPr="00C6055E">
                      <w:rPr>
                        <w:rFonts w:ascii="Arial Narrow" w:eastAsia="Arial Narrow" w:hAnsi="Arial Narrow" w:cs="Arial Narrow"/>
                        <w:noProof/>
                        <w:color w:val="0000FF"/>
                        <w:sz w:val="20"/>
                        <w:szCs w:val="20"/>
                      </w:rPr>
                      <w:t>Unclassified - Non classifié</w:t>
                    </w:r>
                  </w:p>
                </w:txbxContent>
              </v:textbox>
              <w10:wrap anchorx="page" anchory="page"/>
            </v:shape>
          </w:pict>
        </mc:Fallback>
      </mc:AlternateContent>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1C25BBC" w14:textId="7280CCBC" w:rsidR="00542A61" w:rsidRDefault="00C6055E">
    <w:pPr>
      <w:pStyle w:val="Footer"/>
    </w:pPr>
    <w:r>
      <w:rPr>
        <w:noProof/>
      </w:rPr>
      <mc:AlternateContent>
        <mc:Choice Requires="wps">
          <w:drawing>
            <wp:anchor distT="0" distB="0" distL="0" distR="0" simplePos="0" relativeHeight="251661312" behindDoc="0" locked="0" layoutInCell="1" allowOverlap="1" wp14:anchorId="523B45E1" wp14:editId="71A0908B">
              <wp:simplePos x="635" y="635"/>
              <wp:positionH relativeFrom="page">
                <wp:align>center</wp:align>
              </wp:positionH>
              <wp:positionV relativeFrom="page">
                <wp:align>bottom</wp:align>
              </wp:positionV>
              <wp:extent cx="1244600" cy="347980"/>
              <wp:effectExtent l="0" t="0" r="12700" b="0"/>
              <wp:wrapNone/>
              <wp:docPr id="1150026098" name="Text Box 4" descr="Unclassified - Non classifié">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1244600" cy="347980"/>
                      </a:xfrm>
                      <a:prstGeom prst="rect">
                        <a:avLst/>
                      </a:prstGeom>
                      <a:noFill/>
                      <a:ln>
                        <a:noFill/>
                      </a:ln>
                    </wps:spPr>
                    <wps:txbx>
                      <w:txbxContent>
                        <w:p w14:paraId="323BD75F" w14:textId="3CC21554" w:rsidR="00C6055E" w:rsidRPr="00C6055E" w:rsidRDefault="00C6055E" w:rsidP="00C6055E">
                          <w:pPr>
                            <w:spacing w:after="0"/>
                            <w:rPr>
                              <w:rFonts w:ascii="Arial Narrow" w:eastAsia="Arial Narrow" w:hAnsi="Arial Narrow" w:cs="Arial Narrow"/>
                              <w:noProof/>
                              <w:color w:val="0000FF"/>
                              <w:sz w:val="20"/>
                              <w:szCs w:val="20"/>
                            </w:rPr>
                          </w:pPr>
                          <w:r w:rsidRPr="00C6055E">
                            <w:rPr>
                              <w:rFonts w:ascii="Arial Narrow" w:eastAsia="Arial Narrow" w:hAnsi="Arial Narrow" w:cs="Arial Narrow"/>
                              <w:noProof/>
                              <w:color w:val="0000FF"/>
                              <w:sz w:val="20"/>
                              <w:szCs w:val="20"/>
                            </w:rPr>
                            <w:t>Unclassified - Non classifié</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523B45E1" id="_x0000_t202" coordsize="21600,21600" o:spt="202" path="m,l,21600r21600,l21600,xe">
              <v:stroke joinstyle="miter"/>
              <v:path gradientshapeok="t" o:connecttype="rect"/>
            </v:shapetype>
            <v:shape id="Text Box 4" o:spid="_x0000_s1032" type="#_x0000_t202" alt="Unclassified - Non classifié" style="position:absolute;left:0;text-align:left;margin-left:0;margin-top:0;width:98pt;height:27.4pt;z-index:251661312;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d6dsODgIAAB0EAAAOAAAAZHJzL2Uyb0RvYy54bWysU01v2zAMvQ/YfxB0X+xkWdcacYqsRYYB&#10;QVsgHXpWZCk2IIsCpcTOfv0oJU62bqeiF5kmKX689zS77VvD9gp9A7bk41HOmbISqsZuS/7zefnp&#10;mjMfhK2EAatKflCe384/fph1rlATqMFUChkVsb7oXMnrEFyRZV7WqhV+BE5ZCmrAVgT6xW1Woeio&#10;emuySZ5fZR1g5RCk8p6898cgn6f6WisZHrX2KjBTcpotpBPTuYlnNp+JYovC1Y08jSHeMEUrGktN&#10;z6XuRRBsh80/pdpGInjQYSShzUDrRqq0A20zzl9ts66FU2kXAse7M0z+/crKh/3aPSEL/TfoicAI&#10;SOd84ckZ9+k1tvFLkzKKE4SHM2yqD0zGS5Pp9CqnkKTY5+nXm+uEa3a57dCH7wpaFo2SI9GS0BL7&#10;lQ/UkVKHlNjMwrIxJlFj7F8OSoye7DJitEK/6VlTUfNh/A1UB9oK4Ui4d3LZUOuV8OFJIDFM05Jq&#10;wyMd2kBXcjhZnNWAv/7nj/kEPEU560gxJbckac7MD0uERHENBg7GJhnjm/xLhMfu2jsgHY7pSTiZ&#10;TPJiMIOpEdoX0vMiNqKQsJLalXwzmHfhKF16D1ItFimJdOREWNm1k7F0hCti+dy/CHQnwANR9QCD&#10;nETxCvdjbrzp3WIXCP1ESoT2COQJcdJg4ur0XqLI//xPWZdXPf8NAAD//wMAUEsDBBQABgAIAAAA&#10;IQDeQ44R2gAAAAQBAAAPAAAAZHJzL2Rvd25yZXYueG1sTI/BTsMwDIbvSLxDZCRuLGWDaZSmE5rE&#10;aQhpGxduWeK1hcapGnfr3h6PC1ws/fqtz5+L5RhadcQ+NZEM3E8yUEgu+oYqAx+717sFqMSWvG0j&#10;oYEzJliW11eFzX080QaPW66UQCjl1kDN3OVaJ1djsGkSOyTpDrEPliX2lfa9PQk8tHqaZXMdbENy&#10;obYdrmp039shGHjc8NvwTrvZ5zg9f627lZsd1s6Y25vx5RkU48h/y3DRF3UoxWkfB/JJtQbkEf6d&#10;l+5pLnEv4IcF6LLQ/+XLHwAAAP//AwBQSwECLQAUAAYACAAAACEAtoM4kv4AAADhAQAAEwAAAAAA&#10;AAAAAAAAAAAAAAAAW0NvbnRlbnRfVHlwZXNdLnhtbFBLAQItABQABgAIAAAAIQA4/SH/1gAAAJQB&#10;AAALAAAAAAAAAAAAAAAAAC8BAABfcmVscy8ucmVsc1BLAQItABQABgAIAAAAIQCd6dsODgIAAB0E&#10;AAAOAAAAAAAAAAAAAAAAAC4CAABkcnMvZTJvRG9jLnhtbFBLAQItABQABgAIAAAAIQDeQ44R2gAA&#10;AAQBAAAPAAAAAAAAAAAAAAAAAGgEAABkcnMvZG93bnJldi54bWxQSwUGAAAAAAQABADzAAAAbwUA&#10;AAAA&#10;" filled="f" stroked="f">
              <v:fill o:detectmouseclick="t"/>
              <v:textbox style="mso-fit-shape-to-text:t" inset="0,0,0,15pt">
                <w:txbxContent>
                  <w:p w14:paraId="323BD75F" w14:textId="3CC21554" w:rsidR="00C6055E" w:rsidRPr="00C6055E" w:rsidRDefault="00C6055E" w:rsidP="00C6055E">
                    <w:pPr>
                      <w:spacing w:after="0"/>
                      <w:rPr>
                        <w:rFonts w:ascii="Arial Narrow" w:eastAsia="Arial Narrow" w:hAnsi="Arial Narrow" w:cs="Arial Narrow"/>
                        <w:noProof/>
                        <w:color w:val="0000FF"/>
                        <w:sz w:val="20"/>
                        <w:szCs w:val="20"/>
                      </w:rPr>
                    </w:pPr>
                    <w:r w:rsidRPr="00C6055E">
                      <w:rPr>
                        <w:rFonts w:ascii="Arial Narrow" w:eastAsia="Arial Narrow" w:hAnsi="Arial Narrow" w:cs="Arial Narrow"/>
                        <w:noProof/>
                        <w:color w:val="0000FF"/>
                        <w:sz w:val="20"/>
                        <w:szCs w:val="20"/>
                      </w:rPr>
                      <w:t>Unclassified - Non classifié</w:t>
                    </w:r>
                  </w:p>
                </w:txbxContent>
              </v:textbox>
              <w10:wrap anchorx="page" anchory="page"/>
            </v:shape>
          </w:pict>
        </mc:Fallback>
      </mc:AlternateContent>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C678C00" w14:textId="291F890D" w:rsidR="00542A61" w:rsidRDefault="00C6055E">
    <w:pPr>
      <w:pStyle w:val="Footer"/>
    </w:pPr>
    <w:r>
      <w:rPr>
        <w:noProof/>
      </w:rPr>
      <mc:AlternateContent>
        <mc:Choice Requires="wps">
          <w:drawing>
            <wp:anchor distT="0" distB="0" distL="0" distR="0" simplePos="0" relativeHeight="251665408" behindDoc="0" locked="0" layoutInCell="1" allowOverlap="1" wp14:anchorId="39D96EB9" wp14:editId="3F1FC1D4">
              <wp:simplePos x="635" y="635"/>
              <wp:positionH relativeFrom="page">
                <wp:align>center</wp:align>
              </wp:positionH>
              <wp:positionV relativeFrom="page">
                <wp:align>bottom</wp:align>
              </wp:positionV>
              <wp:extent cx="1244600" cy="347980"/>
              <wp:effectExtent l="0" t="0" r="12700" b="0"/>
              <wp:wrapNone/>
              <wp:docPr id="850590375" name="Text Box 8" descr="Unclassified - Non classifié">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1244600" cy="347980"/>
                      </a:xfrm>
                      <a:prstGeom prst="rect">
                        <a:avLst/>
                      </a:prstGeom>
                      <a:noFill/>
                      <a:ln>
                        <a:noFill/>
                      </a:ln>
                    </wps:spPr>
                    <wps:txbx>
                      <w:txbxContent>
                        <w:p w14:paraId="7EA8CFC6" w14:textId="2D37E521" w:rsidR="00C6055E" w:rsidRPr="00C6055E" w:rsidRDefault="00C6055E" w:rsidP="00C6055E">
                          <w:pPr>
                            <w:spacing w:after="0"/>
                            <w:rPr>
                              <w:rFonts w:ascii="Arial Narrow" w:eastAsia="Arial Narrow" w:hAnsi="Arial Narrow" w:cs="Arial Narrow"/>
                              <w:noProof/>
                              <w:color w:val="0000FF"/>
                              <w:sz w:val="20"/>
                              <w:szCs w:val="20"/>
                            </w:rPr>
                          </w:pPr>
                          <w:r w:rsidRPr="00C6055E">
                            <w:rPr>
                              <w:rFonts w:ascii="Arial Narrow" w:eastAsia="Arial Narrow" w:hAnsi="Arial Narrow" w:cs="Arial Narrow"/>
                              <w:noProof/>
                              <w:color w:val="0000FF"/>
                              <w:sz w:val="20"/>
                              <w:szCs w:val="20"/>
                            </w:rPr>
                            <w:t>Unclassified - Non classifié</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39D96EB9" id="_x0000_t202" coordsize="21600,21600" o:spt="202" path="m,l,21600r21600,l21600,xe">
              <v:stroke joinstyle="miter"/>
              <v:path gradientshapeok="t" o:connecttype="rect"/>
            </v:shapetype>
            <v:shape id="Text Box 8" o:spid="_x0000_s1033" type="#_x0000_t202" alt="Unclassified - Non classifié" style="position:absolute;left:0;text-align:left;margin-left:0;margin-top:0;width:98pt;height:27.4pt;z-index:251665408;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FBH4DwIAAB0EAAAOAAAAZHJzL2Uyb0RvYy54bWysU01v2zAMvQ/YfxB0X+xkWT+MOEXWIsOA&#10;oC2QDj0rshQbsESBUmJnv36UEiddt9Owi/xMUvx4fJrd9aZle4W+AVvy8SjnTFkJVWO3Jf/xsvx0&#10;w5kPwlaiBatKflCe380/fph1rlATqKGtFDJKYn3RuZLXIbgiy7yslRF+BE5ZcmpAIwL94jarUHSU&#10;3bTZJM+vsg6wcghSeU/Wh6OTz1N+rZUMT1p7FVhbcuotpBPTuYlnNp+JYovC1Y08tSH+oQsjGktF&#10;z6keRBBsh80fqUwjETzoMJJgMtC6kSrNQNOM83fTrGvhVJqFyPHuTJP/f2nl437tnpGF/iv0tMBI&#10;SOd84ckY5+k1mvilThn5icLDmTbVBybjpcl0epWTS5Lv8/T69ibxml1uO/ThmwLDIig50loSW2K/&#10;8oEqUugQEotZWDZtm1bT2t8MFBgt2aXFiEK/6VlTlfx6aH8D1YGmQjgu3Du5bKj0SvjwLJA2TN2S&#10;asMTHbqFruRwQpzVgD//Zo/xRDx5OetIMSW3JGnO2u+WFhLFNQAcwCaB8W3+JdJjd+YeSIdjehJO&#10;JkhWDO0ANYJ5JT0vYiFyCSupXMk3A7wPR+nSe5BqsUhBpCMnwsqunYypI12Ry5f+VaA7ER5oVY8w&#10;yEkU73g/xsab3i12gdhPS4nUHok8MU4aTLs6vZco8rf/Keryque/AAAA//8DAFBLAwQUAAYACAAA&#10;ACEA3kOOEdoAAAAEAQAADwAAAGRycy9kb3ducmV2LnhtbEyPwU7DMAyG70i8Q2Qkbixlg2mUphOa&#10;xGkIaRsXblnitYXGqRp3694ejwtcLP36rc+fi+UYWnXEPjWRDNxPMlBILvqGKgMfu9e7BajElrxt&#10;I6GBMyZYltdXhc19PNEGj1uulEAo5dZAzdzlWidXY7BpEjsk6Q6xD5Yl9pX2vT0JPLR6mmVzHWxD&#10;cqG2Ha5qdN/bIRh43PDb8E672ec4PX+tu5WbHdbOmNub8eUZFOPIf8tw0Rd1KMVpHwfySbUG5BH+&#10;nZfuaS5xL+CHBeiy0P/lyx8AAAD//wMAUEsBAi0AFAAGAAgAAAAhALaDOJL+AAAA4QEAABMAAAAA&#10;AAAAAAAAAAAAAAAAAFtDb250ZW50X1R5cGVzXS54bWxQSwECLQAUAAYACAAAACEAOP0h/9YAAACU&#10;AQAACwAAAAAAAAAAAAAAAAAvAQAAX3JlbHMvLnJlbHNQSwECLQAUAAYACAAAACEAKRQR+A8CAAAd&#10;BAAADgAAAAAAAAAAAAAAAAAuAgAAZHJzL2Uyb0RvYy54bWxQSwECLQAUAAYACAAAACEA3kOOEdoA&#10;AAAEAQAADwAAAAAAAAAAAAAAAABpBAAAZHJzL2Rvd25yZXYueG1sUEsFBgAAAAAEAAQA8wAAAHAF&#10;AAAAAA==&#10;" filled="f" stroked="f">
              <v:fill o:detectmouseclick="t"/>
              <v:textbox style="mso-fit-shape-to-text:t" inset="0,0,0,15pt">
                <w:txbxContent>
                  <w:p w14:paraId="7EA8CFC6" w14:textId="2D37E521" w:rsidR="00C6055E" w:rsidRPr="00C6055E" w:rsidRDefault="00C6055E" w:rsidP="00C6055E">
                    <w:pPr>
                      <w:spacing w:after="0"/>
                      <w:rPr>
                        <w:rFonts w:ascii="Arial Narrow" w:eastAsia="Arial Narrow" w:hAnsi="Arial Narrow" w:cs="Arial Narrow"/>
                        <w:noProof/>
                        <w:color w:val="0000FF"/>
                        <w:sz w:val="20"/>
                        <w:szCs w:val="20"/>
                      </w:rPr>
                    </w:pPr>
                    <w:r w:rsidRPr="00C6055E">
                      <w:rPr>
                        <w:rFonts w:ascii="Arial Narrow" w:eastAsia="Arial Narrow" w:hAnsi="Arial Narrow" w:cs="Arial Narrow"/>
                        <w:noProof/>
                        <w:color w:val="0000FF"/>
                        <w:sz w:val="20"/>
                        <w:szCs w:val="20"/>
                      </w:rPr>
                      <w:t>Unclassified - Non classifié</w:t>
                    </w:r>
                  </w:p>
                </w:txbxContent>
              </v:textbox>
              <w10:wrap anchorx="page" anchory="page"/>
            </v:shape>
          </w:pict>
        </mc:Fallback>
      </mc:AlternateContent>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F5979FD" w14:textId="1B5C458F" w:rsidR="00542A61" w:rsidRDefault="00C6055E">
    <w:pPr>
      <w:pStyle w:val="Footer"/>
    </w:pPr>
    <w:r>
      <w:rPr>
        <w:noProof/>
      </w:rPr>
      <mc:AlternateContent>
        <mc:Choice Requires="wps">
          <w:drawing>
            <wp:anchor distT="0" distB="0" distL="0" distR="0" simplePos="0" relativeHeight="251666432" behindDoc="0" locked="0" layoutInCell="1" allowOverlap="1" wp14:anchorId="3DE5441C" wp14:editId="4D082C18">
              <wp:simplePos x="635" y="635"/>
              <wp:positionH relativeFrom="page">
                <wp:align>center</wp:align>
              </wp:positionH>
              <wp:positionV relativeFrom="page">
                <wp:align>bottom</wp:align>
              </wp:positionV>
              <wp:extent cx="1244600" cy="347980"/>
              <wp:effectExtent l="0" t="0" r="12700" b="0"/>
              <wp:wrapNone/>
              <wp:docPr id="1135172066" name="Text Box 9" descr="Unclassified - Non classifié">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1244600" cy="347980"/>
                      </a:xfrm>
                      <a:prstGeom prst="rect">
                        <a:avLst/>
                      </a:prstGeom>
                      <a:noFill/>
                      <a:ln>
                        <a:noFill/>
                      </a:ln>
                    </wps:spPr>
                    <wps:txbx>
                      <w:txbxContent>
                        <w:p w14:paraId="0E403BA8" w14:textId="513D4F95" w:rsidR="00C6055E" w:rsidRPr="00C6055E" w:rsidRDefault="00C6055E" w:rsidP="00C6055E">
                          <w:pPr>
                            <w:spacing w:after="0"/>
                            <w:rPr>
                              <w:rFonts w:ascii="Arial Narrow" w:eastAsia="Arial Narrow" w:hAnsi="Arial Narrow" w:cs="Arial Narrow"/>
                              <w:noProof/>
                              <w:color w:val="0000FF"/>
                              <w:sz w:val="20"/>
                              <w:szCs w:val="20"/>
                            </w:rPr>
                          </w:pPr>
                          <w:r w:rsidRPr="00C6055E">
                            <w:rPr>
                              <w:rFonts w:ascii="Arial Narrow" w:eastAsia="Arial Narrow" w:hAnsi="Arial Narrow" w:cs="Arial Narrow"/>
                              <w:noProof/>
                              <w:color w:val="0000FF"/>
                              <w:sz w:val="20"/>
                              <w:szCs w:val="20"/>
                            </w:rPr>
                            <w:t>Unclassified - Non classifié</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3DE5441C" id="_x0000_t202" coordsize="21600,21600" o:spt="202" path="m,l,21600r21600,l21600,xe">
              <v:stroke joinstyle="miter"/>
              <v:path gradientshapeok="t" o:connecttype="rect"/>
            </v:shapetype>
            <v:shape id="Text Box 9" o:spid="_x0000_s1034" type="#_x0000_t202" alt="Unclassified - Non classifié" style="position:absolute;left:0;text-align:left;margin-left:0;margin-top:0;width:98pt;height:27.4pt;z-index:251666432;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D1eh+DwIAAB0EAAAOAAAAZHJzL2Uyb0RvYy54bWysU02P2jAQvVfqf7B8LwmUbtmIsKK7oqqE&#10;dldiqz0bxyGRbI81NiT013dsCLTbnqpenJeZ8Xy8eZ7f9Uazg0Lfgi35eJRzpqyEqrW7kn9/WX2Y&#10;ceaDsJXQYFXJj8rzu8X7d/POFWoCDehKIaMk1hedK3kTgiuyzMtGGeFH4JQlZw1oRKBf3GUVio6y&#10;G51N8vwm6wArhyCV92R9ODn5IuWvayXDU117FZguOfUW0onp3MYzW8xFsUPhmlae2xD/0IURraWi&#10;l1QPIgi2x/aPVKaVCB7qMJJgMqjrVqo0A00zzt9Ms2mEU2kWIse7C03+/6WVj4eNe0YW+i/Q0wIj&#10;IZ3zhSdjnKev0cQvdcrITxQeL7SpPjAZL02m05ucXJJ8H6efb2eJ1+x626EPXxUYFkHJkdaS2BKH&#10;tQ9UkUKHkFjMwqrVOq1G298MFBgt2bXFiEK/7VlblXw2tL+F6khTIZwW7p1ctVR6LXx4Fkgbpm5J&#10;teGJjlpDV3I4I84awB9/s8d4Ip68nHWkmJJbkjRn+pulhURxDQAHsE1gfJt/ivTYvbkH0uGYnoST&#10;CZIVgx5gjWBeSc/LWIhcwkoqV/LtAO/DSbr0HqRaLlMQ6ciJsLYbJ2PqSFfk8qV/FejOhAda1SMM&#10;chLFG95PsfGmd8t9IPbTUiK1JyLPjJMG067O7yWK/Nf/FHV91YufAAAA//8DAFBLAwQUAAYACAAA&#10;ACEA3kOOEdoAAAAEAQAADwAAAGRycy9kb3ducmV2LnhtbEyPwU7DMAyG70i8Q2Qkbixlg2mUphOa&#10;xGkIaRsXblnitYXGqRp3694ejwtcLP36rc+fi+UYWnXEPjWRDNxPMlBILvqGKgMfu9e7BajElrxt&#10;I6GBMyZYltdXhc19PNEGj1uulEAo5dZAzdzlWidXY7BpEjsk6Q6xD5Yl9pX2vT0JPLR6mmVzHWxD&#10;cqG2Ha5qdN/bIRh43PDb8E672ec4PX+tu5WbHdbOmNub8eUZFOPIf8tw0Rd1KMVpHwfySbUG5BH+&#10;nZfuaS5xL+CHBeiy0P/lyx8AAAD//wMAUEsBAi0AFAAGAAgAAAAhALaDOJL+AAAA4QEAABMAAAAA&#10;AAAAAAAAAAAAAAAAAFtDb250ZW50X1R5cGVzXS54bWxQSwECLQAUAAYACAAAACEAOP0h/9YAAACU&#10;AQAACwAAAAAAAAAAAAAAAAAvAQAAX3JlbHMvLnJlbHNQSwECLQAUAAYACAAAACEAA9Xofg8CAAAd&#10;BAAADgAAAAAAAAAAAAAAAAAuAgAAZHJzL2Uyb0RvYy54bWxQSwECLQAUAAYACAAAACEA3kOOEdoA&#10;AAAEAQAADwAAAAAAAAAAAAAAAABpBAAAZHJzL2Rvd25yZXYueG1sUEsFBgAAAAAEAAQA8wAAAHAF&#10;AAAAAA==&#10;" filled="f" stroked="f">
              <v:fill o:detectmouseclick="t"/>
              <v:textbox style="mso-fit-shape-to-text:t" inset="0,0,0,15pt">
                <w:txbxContent>
                  <w:p w14:paraId="0E403BA8" w14:textId="513D4F95" w:rsidR="00C6055E" w:rsidRPr="00C6055E" w:rsidRDefault="00C6055E" w:rsidP="00C6055E">
                    <w:pPr>
                      <w:spacing w:after="0"/>
                      <w:rPr>
                        <w:rFonts w:ascii="Arial Narrow" w:eastAsia="Arial Narrow" w:hAnsi="Arial Narrow" w:cs="Arial Narrow"/>
                        <w:noProof/>
                        <w:color w:val="0000FF"/>
                        <w:sz w:val="20"/>
                        <w:szCs w:val="20"/>
                      </w:rPr>
                    </w:pPr>
                    <w:r w:rsidRPr="00C6055E">
                      <w:rPr>
                        <w:rFonts w:ascii="Arial Narrow" w:eastAsia="Arial Narrow" w:hAnsi="Arial Narrow" w:cs="Arial Narrow"/>
                        <w:noProof/>
                        <w:color w:val="0000FF"/>
                        <w:sz w:val="20"/>
                        <w:szCs w:val="20"/>
                      </w:rPr>
                      <w:t>Unclassified - Non classifié</w:t>
                    </w:r>
                  </w:p>
                </w:txbxContent>
              </v:textbox>
              <w10:wrap anchorx="page" anchory="page"/>
            </v:shape>
          </w:pict>
        </mc:Fallback>
      </mc:AlternateContent>
    </w: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F531C3E" w14:textId="668D8C53" w:rsidR="00542A61" w:rsidRDefault="00C6055E">
    <w:pPr>
      <w:pStyle w:val="Footer"/>
    </w:pPr>
    <w:r>
      <w:rPr>
        <w:noProof/>
      </w:rPr>
      <mc:AlternateContent>
        <mc:Choice Requires="wps">
          <w:drawing>
            <wp:anchor distT="0" distB="0" distL="0" distR="0" simplePos="0" relativeHeight="251664384" behindDoc="0" locked="0" layoutInCell="1" allowOverlap="1" wp14:anchorId="5F4D355A" wp14:editId="6AC56F28">
              <wp:simplePos x="635" y="635"/>
              <wp:positionH relativeFrom="page">
                <wp:align>center</wp:align>
              </wp:positionH>
              <wp:positionV relativeFrom="page">
                <wp:align>bottom</wp:align>
              </wp:positionV>
              <wp:extent cx="1244600" cy="347980"/>
              <wp:effectExtent l="0" t="0" r="12700" b="0"/>
              <wp:wrapNone/>
              <wp:docPr id="972739317" name="Text Box 7" descr="Unclassified - Non classifié">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1244600" cy="347980"/>
                      </a:xfrm>
                      <a:prstGeom prst="rect">
                        <a:avLst/>
                      </a:prstGeom>
                      <a:noFill/>
                      <a:ln>
                        <a:noFill/>
                      </a:ln>
                    </wps:spPr>
                    <wps:txbx>
                      <w:txbxContent>
                        <w:p w14:paraId="3B58B2E4" w14:textId="54D3A321" w:rsidR="00C6055E" w:rsidRPr="00C6055E" w:rsidRDefault="00C6055E" w:rsidP="00C6055E">
                          <w:pPr>
                            <w:spacing w:after="0"/>
                            <w:rPr>
                              <w:rFonts w:ascii="Arial Narrow" w:eastAsia="Arial Narrow" w:hAnsi="Arial Narrow" w:cs="Arial Narrow"/>
                              <w:noProof/>
                              <w:color w:val="0000FF"/>
                              <w:sz w:val="20"/>
                              <w:szCs w:val="20"/>
                            </w:rPr>
                          </w:pPr>
                          <w:r w:rsidRPr="00C6055E">
                            <w:rPr>
                              <w:rFonts w:ascii="Arial Narrow" w:eastAsia="Arial Narrow" w:hAnsi="Arial Narrow" w:cs="Arial Narrow"/>
                              <w:noProof/>
                              <w:color w:val="0000FF"/>
                              <w:sz w:val="20"/>
                              <w:szCs w:val="20"/>
                            </w:rPr>
                            <w:t>Unclassified - Non classifié</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5F4D355A" id="_x0000_t202" coordsize="21600,21600" o:spt="202" path="m,l,21600r21600,l21600,xe">
              <v:stroke joinstyle="miter"/>
              <v:path gradientshapeok="t" o:connecttype="rect"/>
            </v:shapetype>
            <v:shape id="Text Box 7" o:spid="_x0000_s1035" type="#_x0000_t202" alt="Unclassified - Non classifié" style="position:absolute;left:0;text-align:left;margin-left:0;margin-top:0;width:98pt;height:27.4pt;z-index:251664384;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Eq6PFDwIAAB0EAAAOAAAAZHJzL2Uyb0RvYy54bWysU02P2jAQvVfqf7B8LwmU0t2IsKK7oqqE&#10;dldiqz0bxyaRHI81NiT013dsCLTbnqpenJeZ8Xy8eZ7f9a1hB4W+AVvy8SjnTFkJVWN3Jf/+svpw&#10;w5kPwlbCgFUlPyrP7xbv3807V6gJ1GAqhYySWF90ruR1CK7IMi9r1Qo/AqcsOTVgKwL94i6rUHSU&#10;vTXZJM9nWQdYOQSpvCfrw8nJFym/1kqGJ629CsyUnHoL6cR0buOZLeai2KFwdSPPbYh/6KIVjaWi&#10;l1QPIgi2x+aPVG0jETzoMJLQZqB1I1WagaYZ52+m2dTCqTQLkePdhSb//9LKx8PGPSML/RfoaYGR&#10;kM75wpMxztNrbOOXOmXkJwqPF9pUH5iMlybT6SwnlyTfx+nn25vEa3a97dCHrwpaFkHJkdaS2BKH&#10;tQ9UkUKHkFjMwqoxJq3G2N8MFBgt2bXFiEK/7VlTlXw2tL+F6khTIZwW7p1cNVR6LXx4Fkgbpm5J&#10;teGJDm2gKzmcEWc14I+/2WM8EU9ezjpSTMktSZoz883SQqK4BoAD2CYwvs0/RXrsvr0H0uGYnoST&#10;CZIVgxmgRmhfSc/LWIhcwkoqV/LtAO/DSbr0HqRaLlMQ6ciJsLYbJ2PqSFfk8qV/FejOhAda1SMM&#10;chLFG95PsfGmd8t9IPbTUiK1JyLPjJMG067O7yWK/Nf/FHV91YufAAAA//8DAFBLAwQUAAYACAAA&#10;ACEA3kOOEdoAAAAEAQAADwAAAGRycy9kb3ducmV2LnhtbEyPwU7DMAyG70i8Q2Qkbixlg2mUphOa&#10;xGkIaRsXblnitYXGqRp3694ejwtcLP36rc+fi+UYWnXEPjWRDNxPMlBILvqGKgMfu9e7BajElrxt&#10;I6GBMyZYltdXhc19PNEGj1uulEAo5dZAzdzlWidXY7BpEjsk6Q6xD5Yl9pX2vT0JPLR6mmVzHWxD&#10;cqG2Ha5qdN/bIRh43PDb8E672ec4PX+tu5WbHdbOmNub8eUZFOPIf8tw0Rd1KMVpHwfySbUG5BH+&#10;nZfuaS5xL+CHBeiy0P/lyx8AAAD//wMAUEsBAi0AFAAGAAgAAAAhALaDOJL+AAAA4QEAABMAAAAA&#10;AAAAAAAAAAAAAAAAAFtDb250ZW50X1R5cGVzXS54bWxQSwECLQAUAAYACAAAACEAOP0h/9YAAACU&#10;AQAACwAAAAAAAAAAAAAAAAAvAQAAX3JlbHMvLnJlbHNQSwECLQAUAAYACAAAACEARKujxQ8CAAAd&#10;BAAADgAAAAAAAAAAAAAAAAAuAgAAZHJzL2Uyb0RvYy54bWxQSwECLQAUAAYACAAAACEA3kOOEdoA&#10;AAAEAQAADwAAAAAAAAAAAAAAAABpBAAAZHJzL2Rvd25yZXYueG1sUEsFBgAAAAAEAAQA8wAAAHAF&#10;AAAAAA==&#10;" filled="f" stroked="f">
              <v:fill o:detectmouseclick="t"/>
              <v:textbox style="mso-fit-shape-to-text:t" inset="0,0,0,15pt">
                <w:txbxContent>
                  <w:p w14:paraId="3B58B2E4" w14:textId="54D3A321" w:rsidR="00C6055E" w:rsidRPr="00C6055E" w:rsidRDefault="00C6055E" w:rsidP="00C6055E">
                    <w:pPr>
                      <w:spacing w:after="0"/>
                      <w:rPr>
                        <w:rFonts w:ascii="Arial Narrow" w:eastAsia="Arial Narrow" w:hAnsi="Arial Narrow" w:cs="Arial Narrow"/>
                        <w:noProof/>
                        <w:color w:val="0000FF"/>
                        <w:sz w:val="20"/>
                        <w:szCs w:val="20"/>
                      </w:rPr>
                    </w:pPr>
                    <w:r w:rsidRPr="00C6055E">
                      <w:rPr>
                        <w:rFonts w:ascii="Arial Narrow" w:eastAsia="Arial Narrow" w:hAnsi="Arial Narrow" w:cs="Arial Narrow"/>
                        <w:noProof/>
                        <w:color w:val="0000FF"/>
                        <w:sz w:val="20"/>
                        <w:szCs w:val="20"/>
                      </w:rPr>
                      <w:t>Unclassified - Non classifié</w:t>
                    </w:r>
                  </w:p>
                </w:txbxContent>
              </v:textbox>
              <w10:wrap anchorx="page" anchory="page"/>
            </v:shape>
          </w:pict>
        </mc:Fallback>
      </mc:AlternateContent>
    </w: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1692DE6" w14:textId="3B86D377" w:rsidR="00542A61" w:rsidRDefault="00C6055E">
    <w:pPr>
      <w:pStyle w:val="Footer"/>
    </w:pPr>
    <w:r>
      <w:rPr>
        <w:noProof/>
      </w:rPr>
      <mc:AlternateContent>
        <mc:Choice Requires="wps">
          <w:drawing>
            <wp:anchor distT="0" distB="0" distL="0" distR="0" simplePos="0" relativeHeight="251668480" behindDoc="0" locked="0" layoutInCell="1" allowOverlap="1" wp14:anchorId="3E6B4B21" wp14:editId="328D6E0E">
              <wp:simplePos x="635" y="635"/>
              <wp:positionH relativeFrom="page">
                <wp:align>center</wp:align>
              </wp:positionH>
              <wp:positionV relativeFrom="page">
                <wp:align>bottom</wp:align>
              </wp:positionV>
              <wp:extent cx="1244600" cy="347980"/>
              <wp:effectExtent l="0" t="0" r="12700" b="0"/>
              <wp:wrapNone/>
              <wp:docPr id="436551632" name="Text Box 11" descr="Unclassified - Non classifié">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1244600" cy="347980"/>
                      </a:xfrm>
                      <a:prstGeom prst="rect">
                        <a:avLst/>
                      </a:prstGeom>
                      <a:noFill/>
                      <a:ln>
                        <a:noFill/>
                      </a:ln>
                    </wps:spPr>
                    <wps:txbx>
                      <w:txbxContent>
                        <w:p w14:paraId="43EC06F8" w14:textId="50D43C59" w:rsidR="00C6055E" w:rsidRPr="00C6055E" w:rsidRDefault="00C6055E" w:rsidP="00C6055E">
                          <w:pPr>
                            <w:spacing w:after="0"/>
                            <w:rPr>
                              <w:rFonts w:ascii="Arial Narrow" w:eastAsia="Arial Narrow" w:hAnsi="Arial Narrow" w:cs="Arial Narrow"/>
                              <w:noProof/>
                              <w:color w:val="0000FF"/>
                              <w:sz w:val="20"/>
                              <w:szCs w:val="20"/>
                            </w:rPr>
                          </w:pPr>
                          <w:r w:rsidRPr="00C6055E">
                            <w:rPr>
                              <w:rFonts w:ascii="Arial Narrow" w:eastAsia="Arial Narrow" w:hAnsi="Arial Narrow" w:cs="Arial Narrow"/>
                              <w:noProof/>
                              <w:color w:val="0000FF"/>
                              <w:sz w:val="20"/>
                              <w:szCs w:val="20"/>
                            </w:rPr>
                            <w:t>Unclassified - Non classifié</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3E6B4B21" id="_x0000_t202" coordsize="21600,21600" o:spt="202" path="m,l,21600r21600,l21600,xe">
              <v:stroke joinstyle="miter"/>
              <v:path gradientshapeok="t" o:connecttype="rect"/>
            </v:shapetype>
            <v:shape id="Text Box 11" o:spid="_x0000_s1036" type="#_x0000_t202" alt="Unclassified - Non classifié" style="position:absolute;left:0;text-align:left;margin-left:0;margin-top:0;width:98pt;height:27.4pt;z-index:251668480;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XDl13DgIAAB4EAAAOAAAAZHJzL2Uyb0RvYy54bWysU01v2zAMvQ/YfxB0X+xkWdcacYqsRYYB&#10;QVsgHXpWZCk2IIsCpcTOfv0oJU62bqeiF5kmKX689zS77VvD9gp9A7bk41HOmbISqsZuS/7zefnp&#10;mjMfhK2EAatKflCe384/fph1rlATqMFUChkVsb7oXMnrEFyRZV7WqhV+BE5ZCmrAVgT6xW1Woeio&#10;emuySZ5fZR1g5RCk8p6898cgn6f6WisZHrX2KjBTcpotpBPTuYlnNp+JYovC1Y08jSHeMEUrGktN&#10;z6XuRRBsh80/pdpGInjQYSShzUDrRqq0A20zzl9ts66FU2kXAse7M0z+/crKh/3aPSEL/TfoicAI&#10;SOd84ckZ9+k1tvFLkzKKE4SHM2yqD0zGS5Pp9CqnkKTY5+nXm+uEa3a57dCH7wpaFo2SI9GS0BL7&#10;lQ/UkVKHlNjMwrIxJlFj7F8OSoye7DJitEK/6VlT0SSpcXRtoDrQWghHxr2Ty4Z6r4QPTwKJYhqX&#10;ZBse6dAGupLDyeKsBvz1P3/MJ+QpyllHkim5JU1zZn5YYiSqazBwMDbJGN/kXyI+dtfeAQlxTG/C&#10;yWSSF4MZTI3QvpCgF7ERhYSV1K7km8G8C0ft0oOQarFISSQkJ8LKrp2MpSNeEczn/kWgOyEeiKsH&#10;GPQkilfAH3PjTe8Wu0DwJ1YuQJ4gJxEmsk4PJqr8z/+UdXnW898AAAD//wMAUEsDBBQABgAIAAAA&#10;IQDeQ44R2gAAAAQBAAAPAAAAZHJzL2Rvd25yZXYueG1sTI/BTsMwDIbvSLxDZCRuLGWDaZSmE5rE&#10;aQhpGxduWeK1hcapGnfr3h6PC1ws/fqtz5+L5RhadcQ+NZEM3E8yUEgu+oYqAx+717sFqMSWvG0j&#10;oYEzJliW11eFzX080QaPW66UQCjl1kDN3OVaJ1djsGkSOyTpDrEPliX2lfa9PQk8tHqaZXMdbENy&#10;obYdrmp039shGHjc8NvwTrvZ5zg9f627lZsd1s6Y25vx5RkU48h/y3DRF3UoxWkfB/JJtQbkEf6d&#10;l+5pLnEv4IcF6LLQ/+XLHwAAAP//AwBQSwECLQAUAAYACAAAACEAtoM4kv4AAADhAQAAEwAAAAAA&#10;AAAAAAAAAAAAAAAAW0NvbnRlbnRfVHlwZXNdLnhtbFBLAQItABQABgAIAAAAIQA4/SH/1gAAAJQB&#10;AAALAAAAAAAAAAAAAAAAAC8BAABfcmVscy8ucmVsc1BLAQItABQABgAIAAAAIQCXDl13DgIAAB4E&#10;AAAOAAAAAAAAAAAAAAAAAC4CAABkcnMvZTJvRG9jLnhtbFBLAQItABQABgAIAAAAIQDeQ44R2gAA&#10;AAQBAAAPAAAAAAAAAAAAAAAAAGgEAABkcnMvZG93bnJldi54bWxQSwUGAAAAAAQABADzAAAAbwUA&#10;AAAA&#10;" filled="f" stroked="f">
              <v:fill o:detectmouseclick="t"/>
              <v:textbox style="mso-fit-shape-to-text:t" inset="0,0,0,15pt">
                <w:txbxContent>
                  <w:p w14:paraId="43EC06F8" w14:textId="50D43C59" w:rsidR="00C6055E" w:rsidRPr="00C6055E" w:rsidRDefault="00C6055E" w:rsidP="00C6055E">
                    <w:pPr>
                      <w:spacing w:after="0"/>
                      <w:rPr>
                        <w:rFonts w:ascii="Arial Narrow" w:eastAsia="Arial Narrow" w:hAnsi="Arial Narrow" w:cs="Arial Narrow"/>
                        <w:noProof/>
                        <w:color w:val="0000FF"/>
                        <w:sz w:val="20"/>
                        <w:szCs w:val="20"/>
                      </w:rPr>
                    </w:pPr>
                    <w:r w:rsidRPr="00C6055E">
                      <w:rPr>
                        <w:rFonts w:ascii="Arial Narrow" w:eastAsia="Arial Narrow" w:hAnsi="Arial Narrow" w:cs="Arial Narrow"/>
                        <w:noProof/>
                        <w:color w:val="0000FF"/>
                        <w:sz w:val="20"/>
                        <w:szCs w:val="20"/>
                      </w:rPr>
                      <w:t>Unclassified - Non classifié</w:t>
                    </w:r>
                  </w:p>
                </w:txbxContent>
              </v:textbox>
              <w10:wrap anchorx="page" anchory="page"/>
            </v:shape>
          </w:pict>
        </mc:Fallback>
      </mc:AlternateContent>
    </w:r>
  </w:p>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4BFBD4C" w14:textId="552799A1" w:rsidR="00542A61" w:rsidRDefault="00C6055E">
    <w:pPr>
      <w:pStyle w:val="Footer"/>
    </w:pPr>
    <w:r>
      <w:rPr>
        <w:noProof/>
      </w:rPr>
      <mc:AlternateContent>
        <mc:Choice Requires="wps">
          <w:drawing>
            <wp:anchor distT="0" distB="0" distL="0" distR="0" simplePos="0" relativeHeight="251669504" behindDoc="0" locked="0" layoutInCell="1" allowOverlap="1" wp14:anchorId="6B3DA49B" wp14:editId="401FCB72">
              <wp:simplePos x="635" y="635"/>
              <wp:positionH relativeFrom="page">
                <wp:align>center</wp:align>
              </wp:positionH>
              <wp:positionV relativeFrom="page">
                <wp:align>bottom</wp:align>
              </wp:positionV>
              <wp:extent cx="1244600" cy="347980"/>
              <wp:effectExtent l="0" t="0" r="12700" b="0"/>
              <wp:wrapNone/>
              <wp:docPr id="1313766126" name="Text Box 12" descr="Unclassified - Non classifié">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1244600" cy="347980"/>
                      </a:xfrm>
                      <a:prstGeom prst="rect">
                        <a:avLst/>
                      </a:prstGeom>
                      <a:noFill/>
                      <a:ln>
                        <a:noFill/>
                      </a:ln>
                    </wps:spPr>
                    <wps:txbx>
                      <w:txbxContent>
                        <w:p w14:paraId="65C492EC" w14:textId="41456191" w:rsidR="00C6055E" w:rsidRPr="00C6055E" w:rsidRDefault="00C6055E" w:rsidP="00C6055E">
                          <w:pPr>
                            <w:spacing w:after="0"/>
                            <w:rPr>
                              <w:rFonts w:ascii="Arial Narrow" w:eastAsia="Arial Narrow" w:hAnsi="Arial Narrow" w:cs="Arial Narrow"/>
                              <w:noProof/>
                              <w:color w:val="0000FF"/>
                              <w:sz w:val="20"/>
                              <w:szCs w:val="20"/>
                            </w:rPr>
                          </w:pPr>
                          <w:r w:rsidRPr="00C6055E">
                            <w:rPr>
                              <w:rFonts w:ascii="Arial Narrow" w:eastAsia="Arial Narrow" w:hAnsi="Arial Narrow" w:cs="Arial Narrow"/>
                              <w:noProof/>
                              <w:color w:val="0000FF"/>
                              <w:sz w:val="20"/>
                              <w:szCs w:val="20"/>
                            </w:rPr>
                            <w:t>Unclassified - Non classifié</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6B3DA49B" id="_x0000_t202" coordsize="21600,21600" o:spt="202" path="m,l,21600r21600,l21600,xe">
              <v:stroke joinstyle="miter"/>
              <v:path gradientshapeok="t" o:connecttype="rect"/>
            </v:shapetype>
            <v:shape id="Text Box 12" o:spid="_x0000_s1037" type="#_x0000_t202" alt="Unclassified - Non classifié" style="position:absolute;left:0;text-align:left;margin-left:0;margin-top:0;width:98pt;height:27.4pt;z-index:251669504;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6se9KDwIAAB4EAAAOAAAAZHJzL2Uyb0RvYy54bWysU01v2zAMvQ/YfxB0X+xkWdcacYqsRYYB&#10;QVsgHXpWZCk2IIsCpcTOfv0oJU62bqeiF/mZpPjx+DS77VvD9gp9A7bk41HOmbISqsZuS/7zefnp&#10;mjMfhK2EAatKflCe384/fph1rlATqMFUChklsb7oXMnrEFyRZV7WqhV+BE5ZcmrAVgT6xW1Woego&#10;e2uySZ5fZR1g5RCk8p6s90cnn6f8WisZHrX2KjBTcuotpBPTuYlnNp+JYovC1Y08tSHe0EUrGktF&#10;z6nuRRBsh80/qdpGInjQYSShzUDrRqo0A00zzl9Ns66FU2kWIse7M03+/dLKh/3aPSEL/TfoaYGR&#10;kM75wpMxztNrbOOXOmXkJwoPZ9pUH5iMlybT6VVOLkm+z9OvN9eJ1+xy26EP3xW0LIKSI60lsSX2&#10;Kx+oIoUOIbGYhWVjTFqNsX8ZKDBaskuLEYV+07Omok7O/W+gOtBYCMeNeyeXDdVeCR+eBNKKqV2S&#10;bXikQxvoSg4nxFkN+Ot/9hhPzJOXs44kU3JLmubM/LC0kaiuAeAANgmMb/IvkR+7a++AhDimN+Fk&#10;gmTFYAaoEdoXEvQiFiKXsJLKlXwzwLtw1C49CKkWixREQnIirOzayZg68hXJfO5fBLoT44F29QCD&#10;nkTxivhjbLzp3WIXiP60lcjtkcgT5STCtKzTg4kq//M/RV2e9fw3AAAA//8DAFBLAwQUAAYACAAA&#10;ACEA3kOOEdoAAAAEAQAADwAAAGRycy9kb3ducmV2LnhtbEyPwU7DMAyG70i8Q2Qkbixlg2mUphOa&#10;xGkIaRsXblnitYXGqRp3694ejwtcLP36rc+fi+UYWnXEPjWRDNxPMlBILvqGKgMfu9e7BajElrxt&#10;I6GBMyZYltdXhc19PNEGj1uulEAo5dZAzdzlWidXY7BpEjsk6Q6xD5Yl9pX2vT0JPLR6mmVzHWxD&#10;cqG2Ha5qdN/bIRh43PDb8E672ec4PX+tu5WbHdbOmNub8eUZFOPIf8tw0Rd1KMVpHwfySbUG5BH+&#10;nZfuaS5xL+CHBeiy0P/lyx8AAAD//wMAUEsBAi0AFAAGAAgAAAAhALaDOJL+AAAA4QEAABMAAAAA&#10;AAAAAAAAAAAAAAAAAFtDb250ZW50X1R5cGVzXS54bWxQSwECLQAUAAYACAAAACEAOP0h/9YAAACU&#10;AQAACwAAAAAAAAAAAAAAAAAvAQAAX3JlbHMvLnJlbHNQSwECLQAUAAYACAAAACEA+rHvSg8CAAAe&#10;BAAADgAAAAAAAAAAAAAAAAAuAgAAZHJzL2Uyb0RvYy54bWxQSwECLQAUAAYACAAAACEA3kOOEdoA&#10;AAAEAQAADwAAAAAAAAAAAAAAAABpBAAAZHJzL2Rvd25yZXYueG1sUEsFBgAAAAAEAAQA8wAAAHAF&#10;AAAAAA==&#10;" filled="f" stroked="f">
              <v:fill o:detectmouseclick="t"/>
              <v:textbox style="mso-fit-shape-to-text:t" inset="0,0,0,15pt">
                <w:txbxContent>
                  <w:p w14:paraId="65C492EC" w14:textId="41456191" w:rsidR="00C6055E" w:rsidRPr="00C6055E" w:rsidRDefault="00C6055E" w:rsidP="00C6055E">
                    <w:pPr>
                      <w:spacing w:after="0"/>
                      <w:rPr>
                        <w:rFonts w:ascii="Arial Narrow" w:eastAsia="Arial Narrow" w:hAnsi="Arial Narrow" w:cs="Arial Narrow"/>
                        <w:noProof/>
                        <w:color w:val="0000FF"/>
                        <w:sz w:val="20"/>
                        <w:szCs w:val="20"/>
                      </w:rPr>
                    </w:pPr>
                    <w:r w:rsidRPr="00C6055E">
                      <w:rPr>
                        <w:rFonts w:ascii="Arial Narrow" w:eastAsia="Arial Narrow" w:hAnsi="Arial Narrow" w:cs="Arial Narrow"/>
                        <w:noProof/>
                        <w:color w:val="0000FF"/>
                        <w:sz w:val="20"/>
                        <w:szCs w:val="20"/>
                      </w:rPr>
                      <w:t>Unclassified - Non classifié</w:t>
                    </w:r>
                  </w:p>
                </w:txbxContent>
              </v:textbox>
              <w10:wrap anchorx="page" anchory="page"/>
            </v:shape>
          </w:pict>
        </mc:Fallback>
      </mc:AlternateContent>
    </w:r>
  </w:p>
</w:ftr>
</file>

<file path=word/footer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5B3E33B" w14:textId="3B441AB9" w:rsidR="00542A61" w:rsidRDefault="00C6055E">
    <w:pPr>
      <w:pStyle w:val="Footer"/>
    </w:pPr>
    <w:r>
      <w:rPr>
        <w:noProof/>
      </w:rPr>
      <mc:AlternateContent>
        <mc:Choice Requires="wps">
          <w:drawing>
            <wp:anchor distT="0" distB="0" distL="0" distR="0" simplePos="0" relativeHeight="251667456" behindDoc="0" locked="0" layoutInCell="1" allowOverlap="1" wp14:anchorId="3EC1F769" wp14:editId="39C8FD11">
              <wp:simplePos x="635" y="635"/>
              <wp:positionH relativeFrom="page">
                <wp:align>center</wp:align>
              </wp:positionH>
              <wp:positionV relativeFrom="page">
                <wp:align>bottom</wp:align>
              </wp:positionV>
              <wp:extent cx="1244600" cy="347980"/>
              <wp:effectExtent l="0" t="0" r="12700" b="0"/>
              <wp:wrapNone/>
              <wp:docPr id="1136565747" name="Text Box 10" descr="Unclassified - Non classifié">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1244600" cy="347980"/>
                      </a:xfrm>
                      <a:prstGeom prst="rect">
                        <a:avLst/>
                      </a:prstGeom>
                      <a:noFill/>
                      <a:ln>
                        <a:noFill/>
                      </a:ln>
                    </wps:spPr>
                    <wps:txbx>
                      <w:txbxContent>
                        <w:p w14:paraId="73C91731" w14:textId="048BAFEF" w:rsidR="00C6055E" w:rsidRPr="00C6055E" w:rsidRDefault="00C6055E" w:rsidP="00C6055E">
                          <w:pPr>
                            <w:spacing w:after="0"/>
                            <w:rPr>
                              <w:rFonts w:ascii="Arial Narrow" w:eastAsia="Arial Narrow" w:hAnsi="Arial Narrow" w:cs="Arial Narrow"/>
                              <w:noProof/>
                              <w:color w:val="0000FF"/>
                              <w:sz w:val="20"/>
                              <w:szCs w:val="20"/>
                            </w:rPr>
                          </w:pPr>
                          <w:r w:rsidRPr="00C6055E">
                            <w:rPr>
                              <w:rFonts w:ascii="Arial Narrow" w:eastAsia="Arial Narrow" w:hAnsi="Arial Narrow" w:cs="Arial Narrow"/>
                              <w:noProof/>
                              <w:color w:val="0000FF"/>
                              <w:sz w:val="20"/>
                              <w:szCs w:val="20"/>
                            </w:rPr>
                            <w:t>Unclassified - Non classifié</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3EC1F769" id="_x0000_t202" coordsize="21600,21600" o:spt="202" path="m,l,21600r21600,l21600,xe">
              <v:stroke joinstyle="miter"/>
              <v:path gradientshapeok="t" o:connecttype="rect"/>
            </v:shapetype>
            <v:shape id="Text Box 10" o:spid="_x0000_s1038" type="#_x0000_t202" alt="Unclassified - Non classifié" style="position:absolute;left:0;text-align:left;margin-left:0;margin-top:0;width:98pt;height:27.4pt;z-index:251667456;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ualpDDwIAAB0EAAAOAAAAZHJzL2Uyb0RvYy54bWysU02P2jAQvVfqf7B8LwmUbpeIsKK7oqqE&#10;dldiqz0bxyGRbI81NiT013dsCLTbnqpenJeZ8Xy8eZ7f9Uazg0Lfgi35eJRzpqyEqrW7kn9/WX24&#10;5cwHYSuhwaqSH5Xnd4v37+adK9QEGtCVQkZJrC86V/ImBFdkmZeNMsKPwClLzhrQiEC/uMsqFB1l&#10;Nzqb5PlN1gFWDkEq78n6cHLyRcpf10qGp7r2KjBdcuotpBPTuY1ntpiLYofCNa08tyH+oQsjWktF&#10;L6keRBBsj+0fqUwrETzUYSTBZFDXrVRpBppmnL+ZZtMIp9IsRI53F5r8/0srHw8b94ws9F+gpwVG&#10;QjrnC0/GOE9fo4lf6pSRnyg8XmhTfWAyXppMpzc5uST5Pk4/z24Tr9n1tkMfviowLIKSI60lsSUO&#10;ax+oIoUOIbGYhVWrdVqNtr8ZKDBasmuLEYV+27O2KvlsaH8L1ZGmQjgt3Du5aqn0WvjwLJA2TN2S&#10;asMTHbWGruRwRpw1gD/+Zo/xRDx5OetIMSW3JGnO9DdLC4niGgAOYJvAeJZ/ivTYvbkH0uGYnoST&#10;CZIVgx5gjWBeSc/LWIhcwkoqV/LtAO/DSbr0HqRaLlMQ6ciJsLYbJ2PqSFfk8qV/FejOhAda1SMM&#10;chLFG95PsfGmd8t9IPbTUiK1JyLPjJMG067O7yWK/Nf/FHV91YufAAAA//8DAFBLAwQUAAYACAAA&#10;ACEA3kOOEdoAAAAEAQAADwAAAGRycy9kb3ducmV2LnhtbEyPwU7DMAyG70i8Q2Qkbixlg2mUphOa&#10;xGkIaRsXblnitYXGqRp3694ejwtcLP36rc+fi+UYWnXEPjWRDNxPMlBILvqGKgMfu9e7BajElrxt&#10;I6GBMyZYltdXhc19PNEGj1uulEAo5dZAzdzlWidXY7BpEjsk6Q6xD5Yl9pX2vT0JPLR6mmVzHWxD&#10;cqG2Ha5qdN/bIRh43PDb8E672ec4PX+tu5WbHdbOmNub8eUZFOPIf8tw0Rd1KMVpHwfySbUG5BH+&#10;nZfuaS5xL+CHBeiy0P/lyx8AAAD//wMAUEsBAi0AFAAGAAgAAAAhALaDOJL+AAAA4QEAABMAAAAA&#10;AAAAAAAAAAAAAAAAAFtDb250ZW50X1R5cGVzXS54bWxQSwECLQAUAAYACAAAACEAOP0h/9YAAACU&#10;AQAACwAAAAAAAAAAAAAAAAAvAQAAX3JlbHMvLnJlbHNQSwECLQAUAAYACAAAACEAbmpaQw8CAAAd&#10;BAAADgAAAAAAAAAAAAAAAAAuAgAAZHJzL2Uyb0RvYy54bWxQSwECLQAUAAYACAAAACEA3kOOEdoA&#10;AAAEAQAADwAAAAAAAAAAAAAAAABpBAAAZHJzL2Rvd25yZXYueG1sUEsFBgAAAAAEAAQA8wAAAHAF&#10;AAAAAA==&#10;" filled="f" stroked="f">
              <v:fill o:detectmouseclick="t"/>
              <v:textbox style="mso-fit-shape-to-text:t" inset="0,0,0,15pt">
                <w:txbxContent>
                  <w:p w14:paraId="73C91731" w14:textId="048BAFEF" w:rsidR="00C6055E" w:rsidRPr="00C6055E" w:rsidRDefault="00C6055E" w:rsidP="00C6055E">
                    <w:pPr>
                      <w:spacing w:after="0"/>
                      <w:rPr>
                        <w:rFonts w:ascii="Arial Narrow" w:eastAsia="Arial Narrow" w:hAnsi="Arial Narrow" w:cs="Arial Narrow"/>
                        <w:noProof/>
                        <w:color w:val="0000FF"/>
                        <w:sz w:val="20"/>
                        <w:szCs w:val="20"/>
                      </w:rPr>
                    </w:pPr>
                    <w:r w:rsidRPr="00C6055E">
                      <w:rPr>
                        <w:rFonts w:ascii="Arial Narrow" w:eastAsia="Arial Narrow" w:hAnsi="Arial Narrow" w:cs="Arial Narrow"/>
                        <w:noProof/>
                        <w:color w:val="0000FF"/>
                        <w:sz w:val="20"/>
                        <w:szCs w:val="20"/>
                      </w:rPr>
                      <w:t>Unclassified - Non classifié</w:t>
                    </w:r>
                  </w:p>
                </w:txbxContent>
              </v:textbox>
              <w10:wrap anchorx="page" anchory="page"/>
            </v:shape>
          </w:pict>
        </mc:Fallback>
      </mc:AlternateContent>
    </w:r>
  </w:p>
</w:ftr>
</file>

<file path=word/footer1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1C930F3" w14:textId="4E4C1454" w:rsidR="00542A61" w:rsidRDefault="00C6055E">
    <w:pPr>
      <w:pStyle w:val="Footer"/>
    </w:pPr>
    <w:r>
      <w:rPr>
        <w:noProof/>
      </w:rPr>
      <mc:AlternateContent>
        <mc:Choice Requires="wps">
          <w:drawing>
            <wp:anchor distT="0" distB="0" distL="0" distR="0" simplePos="0" relativeHeight="251671552" behindDoc="0" locked="0" layoutInCell="1" allowOverlap="1" wp14:anchorId="57B4AFA2" wp14:editId="4084FB08">
              <wp:simplePos x="635" y="635"/>
              <wp:positionH relativeFrom="page">
                <wp:align>center</wp:align>
              </wp:positionH>
              <wp:positionV relativeFrom="page">
                <wp:align>bottom</wp:align>
              </wp:positionV>
              <wp:extent cx="1244600" cy="347980"/>
              <wp:effectExtent l="0" t="0" r="12700" b="0"/>
              <wp:wrapNone/>
              <wp:docPr id="851367643" name="Text Box 14" descr="Unclassified - Non classifié">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1244600" cy="347980"/>
                      </a:xfrm>
                      <a:prstGeom prst="rect">
                        <a:avLst/>
                      </a:prstGeom>
                      <a:noFill/>
                      <a:ln>
                        <a:noFill/>
                      </a:ln>
                    </wps:spPr>
                    <wps:txbx>
                      <w:txbxContent>
                        <w:p w14:paraId="4F6E4836" w14:textId="54D51C9A" w:rsidR="00C6055E" w:rsidRPr="00C6055E" w:rsidRDefault="00C6055E" w:rsidP="00C6055E">
                          <w:pPr>
                            <w:spacing w:after="0"/>
                            <w:rPr>
                              <w:rFonts w:ascii="Arial Narrow" w:eastAsia="Arial Narrow" w:hAnsi="Arial Narrow" w:cs="Arial Narrow"/>
                              <w:noProof/>
                              <w:color w:val="0000FF"/>
                              <w:sz w:val="20"/>
                              <w:szCs w:val="20"/>
                            </w:rPr>
                          </w:pPr>
                          <w:r w:rsidRPr="00C6055E">
                            <w:rPr>
                              <w:rFonts w:ascii="Arial Narrow" w:eastAsia="Arial Narrow" w:hAnsi="Arial Narrow" w:cs="Arial Narrow"/>
                              <w:noProof/>
                              <w:color w:val="0000FF"/>
                              <w:sz w:val="20"/>
                              <w:szCs w:val="20"/>
                            </w:rPr>
                            <w:t>Unclassified - Non classifié</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57B4AFA2" id="_x0000_t202" coordsize="21600,21600" o:spt="202" path="m,l,21600r21600,l21600,xe">
              <v:stroke joinstyle="miter"/>
              <v:path gradientshapeok="t" o:connecttype="rect"/>
            </v:shapetype>
            <v:shape id="Text Box 14" o:spid="_x0000_s1039" type="#_x0000_t202" alt="Unclassified - Non classifié" style="position:absolute;left:0;text-align:left;margin-left:0;margin-top:0;width:98pt;height:27.4pt;z-index:251671552;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z4oxDwIAAB4EAAAOAAAAZHJzL2Uyb0RvYy54bWysU01v2zAMvQ/YfxB0X+ykWdcacYqsRYYB&#10;QVsgHXpWZDk2IIkCpcTOfv0oJU66bqdhF/mZpPjx+DS7641me4W+BVvy8SjnTFkJVWu3Jf/xsvx0&#10;w5kPwlZCg1UlPyjP7+YfP8w6V6gJNKArhYySWF90ruRNCK7IMi8bZYQfgVOWnDWgEYF+cZtVKDrK&#10;bnQ2yfPrrAOsHIJU3pP14ejk85S/rpUMT3XtVWC65NRbSCemcxPPbD4TxRaFa1p5akP8QxdGtJaK&#10;nlM9iCDYDts/UplWIniow0iCyaCuW6nSDDTNOH83zboRTqVZiBzvzjT5/5dWPu7X7hlZ6L9CTwuM&#10;hHTOF56McZ6+RhO/1CkjP1F4ONOm+sBkvDSZTq9zcknyXU2/3N4kXrPLbYc+fFNgWAQlR1pLYkvs&#10;Vz5QRQodQmIxC8tW67QabX8zUGC0ZJcWIwr9pmdtRZ1cDf1voDrQWAjHjXsnly3VXgkfngXSiqld&#10;km14oqPW0JUcToizBvDn3+wxnpgnL2cdSabkljTNmf5uaSNRXQPAAWwSGN/mnyM/dmfugYQ4pjfh&#10;ZIJkxaAHWCOYVxL0IhYil7CSypV8M8D7cNQuPQipFosUREJyIqzs2smYOvIVyXzpXwW6E+OBdvUI&#10;g55E8Y74Y2y86d1iF4j+tJXI7ZHIE+UkwrSs04OJKn/7n6Iuz3r+CwAA//8DAFBLAwQUAAYACAAA&#10;ACEA3kOOEdoAAAAEAQAADwAAAGRycy9kb3ducmV2LnhtbEyPwU7DMAyG70i8Q2Qkbixlg2mUphOa&#10;xGkIaRsXblnitYXGqRp3694ejwtcLP36rc+fi+UYWnXEPjWRDNxPMlBILvqGKgMfu9e7BajElrxt&#10;I6GBMyZYltdXhc19PNEGj1uulEAo5dZAzdzlWidXY7BpEjsk6Q6xD5Yl9pX2vT0JPLR6mmVzHWxD&#10;cqG2Ha5qdN/bIRh43PDb8E672ec4PX+tu5WbHdbOmNub8eUZFOPIf8tw0Rd1KMVpHwfySbUG5BH+&#10;nZfuaS5xL+CHBeiy0P/lyx8AAAD//wMAUEsBAi0AFAAGAAgAAAAhALaDOJL+AAAA4QEAABMAAAAA&#10;AAAAAAAAAAAAAAAAAFtDb250ZW50X1R5cGVzXS54bWxQSwECLQAUAAYACAAAACEAOP0h/9YAAACU&#10;AQAACwAAAAAAAAAAAAAAAAAvAQAAX3JlbHMvLnJlbHNQSwECLQAUAAYACAAAACEAIM+KMQ8CAAAe&#10;BAAADgAAAAAAAAAAAAAAAAAuAgAAZHJzL2Uyb0RvYy54bWxQSwECLQAUAAYACAAAACEA3kOOEdoA&#10;AAAEAQAADwAAAAAAAAAAAAAAAABpBAAAZHJzL2Rvd25yZXYueG1sUEsFBgAAAAAEAAQA8wAAAHAF&#10;AAAAAA==&#10;" filled="f" stroked="f">
              <v:fill o:detectmouseclick="t"/>
              <v:textbox style="mso-fit-shape-to-text:t" inset="0,0,0,15pt">
                <w:txbxContent>
                  <w:p w14:paraId="4F6E4836" w14:textId="54D51C9A" w:rsidR="00C6055E" w:rsidRPr="00C6055E" w:rsidRDefault="00C6055E" w:rsidP="00C6055E">
                    <w:pPr>
                      <w:spacing w:after="0"/>
                      <w:rPr>
                        <w:rFonts w:ascii="Arial Narrow" w:eastAsia="Arial Narrow" w:hAnsi="Arial Narrow" w:cs="Arial Narrow"/>
                        <w:noProof/>
                        <w:color w:val="0000FF"/>
                        <w:sz w:val="20"/>
                        <w:szCs w:val="20"/>
                      </w:rPr>
                    </w:pPr>
                    <w:r w:rsidRPr="00C6055E">
                      <w:rPr>
                        <w:rFonts w:ascii="Arial Narrow" w:eastAsia="Arial Narrow" w:hAnsi="Arial Narrow" w:cs="Arial Narrow"/>
                        <w:noProof/>
                        <w:color w:val="0000FF"/>
                        <w:sz w:val="20"/>
                        <w:szCs w:val="20"/>
                      </w:rPr>
                      <w:t>Unclassified - Non classifié</w:t>
                    </w:r>
                  </w:p>
                </w:txbxContent>
              </v:textbox>
              <w10:wrap anchorx="page" anchory="page"/>
            </v:shape>
          </w:pict>
        </mc:Fallback>
      </mc:AlternateContent>
    </w:r>
  </w:p>
</w:ftr>
</file>

<file path=word/footer1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7FBC1D1" w14:textId="1CC182B8" w:rsidR="00542A61" w:rsidRDefault="00C6055E">
    <w:pPr>
      <w:pStyle w:val="Footer"/>
    </w:pPr>
    <w:r>
      <w:rPr>
        <w:noProof/>
      </w:rPr>
      <mc:AlternateContent>
        <mc:Choice Requires="wps">
          <w:drawing>
            <wp:anchor distT="0" distB="0" distL="0" distR="0" simplePos="0" relativeHeight="251672576" behindDoc="0" locked="0" layoutInCell="1" allowOverlap="1" wp14:anchorId="46C09E24" wp14:editId="490B91EE">
              <wp:simplePos x="635" y="635"/>
              <wp:positionH relativeFrom="page">
                <wp:align>center</wp:align>
              </wp:positionH>
              <wp:positionV relativeFrom="page">
                <wp:align>bottom</wp:align>
              </wp:positionV>
              <wp:extent cx="1244600" cy="347980"/>
              <wp:effectExtent l="0" t="0" r="12700" b="0"/>
              <wp:wrapNone/>
              <wp:docPr id="669281680" name="Text Box 15" descr="Unclassified - Non classifié">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1244600" cy="347980"/>
                      </a:xfrm>
                      <a:prstGeom prst="rect">
                        <a:avLst/>
                      </a:prstGeom>
                      <a:noFill/>
                      <a:ln>
                        <a:noFill/>
                      </a:ln>
                    </wps:spPr>
                    <wps:txbx>
                      <w:txbxContent>
                        <w:p w14:paraId="4A5C77BE" w14:textId="586A7DE7" w:rsidR="00C6055E" w:rsidRPr="00C6055E" w:rsidRDefault="00C6055E" w:rsidP="00C6055E">
                          <w:pPr>
                            <w:spacing w:after="0"/>
                            <w:rPr>
                              <w:rFonts w:ascii="Arial Narrow" w:eastAsia="Arial Narrow" w:hAnsi="Arial Narrow" w:cs="Arial Narrow"/>
                              <w:noProof/>
                              <w:color w:val="0000FF"/>
                              <w:sz w:val="20"/>
                              <w:szCs w:val="20"/>
                            </w:rPr>
                          </w:pPr>
                          <w:r w:rsidRPr="00C6055E">
                            <w:rPr>
                              <w:rFonts w:ascii="Arial Narrow" w:eastAsia="Arial Narrow" w:hAnsi="Arial Narrow" w:cs="Arial Narrow"/>
                              <w:noProof/>
                              <w:color w:val="0000FF"/>
                              <w:sz w:val="20"/>
                              <w:szCs w:val="20"/>
                            </w:rPr>
                            <w:t>Unclassified - Non classifié</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46C09E24" id="_x0000_t202" coordsize="21600,21600" o:spt="202" path="m,l,21600r21600,l21600,xe">
              <v:stroke joinstyle="miter"/>
              <v:path gradientshapeok="t" o:connecttype="rect"/>
            </v:shapetype>
            <v:shape id="Text Box 15" o:spid="_x0000_s1040" type="#_x0000_t202" alt="Unclassified - Non classifié" style="position:absolute;left:0;text-align:left;margin-left:0;margin-top:0;width:98pt;height:27.4pt;z-index:251672576;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j85eBDwIAAB4EAAAOAAAAZHJzL2Uyb0RvYy54bWysU01v2zAMvQ/YfxB0X+xkWdcacYqsRYYB&#10;QVsgHXpWZCk2IIsCpcTOfv0oJU62bqeiF/mZpPjx+DS77VvD9gp9A7bk41HOmbISqsZuS/7zefnp&#10;mjMfhK2EAatKflCe384/fph1rlATqMFUChklsb7oXMnrEFyRZV7WqhV+BE5ZcmrAVgT6xW1Woego&#10;e2uySZ5fZR1g5RCk8p6s90cnn6f8WisZHrX2KjBTcuotpBPTuYlnNp+JYovC1Y08tSHe0EUrGktF&#10;z6nuRRBsh80/qdpGInjQYSShzUDrRqo0A00zzl9Ns66FU2kWIse7M03+/dLKh/3aPSEL/TfoaYGR&#10;kM75wpMxztNrbOOXOmXkJwoPZ9pUH5iMlybT6VVOLkm+z9OvN9eJ1+xy26EP3xW0LIKSI60lsSX2&#10;Kx+oIoUOIbGYhWVjTFqNsX8ZKDBaskuLEYV+07Omok6mQ/8bqA40FsJx497JZUO1V8KHJ4G0YmqX&#10;ZBse6dAGupLDCXFWA/76nz3GE/Pk5awjyZTckqY5Mz8sbSSqawA4gE0C45v8S+TH7to7ICGO6U04&#10;mSBZMZgBaoT2hQS9iIXIJaykciXfDPAuHLVLD0KqxSIFkZCcCCu7djKmjnxFMp/7F4HuxHigXT3A&#10;oCdRvCL+GBtverfYBaI/bSVyeyTyRDmJMC3r9GCiyv/8T1GXZz3/DQAA//8DAFBLAwQUAAYACAAA&#10;ACEA3kOOEdoAAAAEAQAADwAAAGRycy9kb3ducmV2LnhtbEyPwU7DMAyG70i8Q2Qkbixlg2mUphOa&#10;xGkIaRsXblnitYXGqRp3694ejwtcLP36rc+fi+UYWnXEPjWRDNxPMlBILvqGKgMfu9e7BajElrxt&#10;I6GBMyZYltdXhc19PNEGj1uulEAo5dZAzdzlWidXY7BpEjsk6Q6xD5Yl9pX2vT0JPLR6mmVzHWxD&#10;cqG2Ha5qdN/bIRh43PDb8E672ec4PX+tu5WbHdbOmNub8eUZFOPIf8tw0Rd1KMVpHwfySbUG5BH+&#10;nZfuaS5xL+CHBeiy0P/lyx8AAAD//wMAUEsBAi0AFAAGAAgAAAAhALaDOJL+AAAA4QEAABMAAAAA&#10;AAAAAAAAAAAAAAAAAFtDb250ZW50X1R5cGVzXS54bWxQSwECLQAUAAYACAAAACEAOP0h/9YAAACU&#10;AQAACwAAAAAAAAAAAAAAAAAvAQAAX3JlbHMvLnJlbHNQSwECLQAUAAYACAAAACEAI/OXgQ8CAAAe&#10;BAAADgAAAAAAAAAAAAAAAAAuAgAAZHJzL2Uyb0RvYy54bWxQSwECLQAUAAYACAAAACEA3kOOEdoA&#10;AAAEAQAADwAAAAAAAAAAAAAAAABpBAAAZHJzL2Rvd25yZXYueG1sUEsFBgAAAAAEAAQA8wAAAHAF&#10;AAAAAA==&#10;" filled="f" stroked="f">
              <v:fill o:detectmouseclick="t"/>
              <v:textbox style="mso-fit-shape-to-text:t" inset="0,0,0,15pt">
                <w:txbxContent>
                  <w:p w14:paraId="4A5C77BE" w14:textId="586A7DE7" w:rsidR="00C6055E" w:rsidRPr="00C6055E" w:rsidRDefault="00C6055E" w:rsidP="00C6055E">
                    <w:pPr>
                      <w:spacing w:after="0"/>
                      <w:rPr>
                        <w:rFonts w:ascii="Arial Narrow" w:eastAsia="Arial Narrow" w:hAnsi="Arial Narrow" w:cs="Arial Narrow"/>
                        <w:noProof/>
                        <w:color w:val="0000FF"/>
                        <w:sz w:val="20"/>
                        <w:szCs w:val="20"/>
                      </w:rPr>
                    </w:pPr>
                    <w:r w:rsidRPr="00C6055E">
                      <w:rPr>
                        <w:rFonts w:ascii="Arial Narrow" w:eastAsia="Arial Narrow" w:hAnsi="Arial Narrow" w:cs="Arial Narrow"/>
                        <w:noProof/>
                        <w:color w:val="0000FF"/>
                        <w:sz w:val="20"/>
                        <w:szCs w:val="20"/>
                      </w:rPr>
                      <w:t>Unclassified - Non classifié</w:t>
                    </w:r>
                  </w:p>
                </w:txbxContent>
              </v:textbox>
              <w10:wrap anchorx="page" anchory="page"/>
            </v:shape>
          </w:pict>
        </mc:Fallback>
      </mc:AlternateContent>
    </w:r>
  </w:p>
</w:ftr>
</file>

<file path=word/footer1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127A6A1" w14:textId="2C9C2CEB" w:rsidR="00542A61" w:rsidRDefault="00C6055E">
    <w:pPr>
      <w:pStyle w:val="Footer"/>
    </w:pPr>
    <w:r>
      <w:rPr>
        <w:noProof/>
      </w:rPr>
      <mc:AlternateContent>
        <mc:Choice Requires="wps">
          <w:drawing>
            <wp:anchor distT="0" distB="0" distL="0" distR="0" simplePos="0" relativeHeight="251670528" behindDoc="0" locked="0" layoutInCell="1" allowOverlap="1" wp14:anchorId="7E73F35B" wp14:editId="52ECCC51">
              <wp:simplePos x="635" y="635"/>
              <wp:positionH relativeFrom="page">
                <wp:align>center</wp:align>
              </wp:positionH>
              <wp:positionV relativeFrom="page">
                <wp:align>bottom</wp:align>
              </wp:positionV>
              <wp:extent cx="1244600" cy="347980"/>
              <wp:effectExtent l="0" t="0" r="12700" b="0"/>
              <wp:wrapNone/>
              <wp:docPr id="1514261186" name="Text Box 13" descr="Unclassified - Non classifié">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1244600" cy="347980"/>
                      </a:xfrm>
                      <a:prstGeom prst="rect">
                        <a:avLst/>
                      </a:prstGeom>
                      <a:noFill/>
                      <a:ln>
                        <a:noFill/>
                      </a:ln>
                    </wps:spPr>
                    <wps:txbx>
                      <w:txbxContent>
                        <w:p w14:paraId="19191612" w14:textId="72707791" w:rsidR="00C6055E" w:rsidRPr="00C6055E" w:rsidRDefault="00C6055E" w:rsidP="00C6055E">
                          <w:pPr>
                            <w:spacing w:after="0"/>
                            <w:rPr>
                              <w:rFonts w:ascii="Arial Narrow" w:eastAsia="Arial Narrow" w:hAnsi="Arial Narrow" w:cs="Arial Narrow"/>
                              <w:noProof/>
                              <w:color w:val="0000FF"/>
                              <w:sz w:val="20"/>
                              <w:szCs w:val="20"/>
                            </w:rPr>
                          </w:pPr>
                          <w:r w:rsidRPr="00C6055E">
                            <w:rPr>
                              <w:rFonts w:ascii="Arial Narrow" w:eastAsia="Arial Narrow" w:hAnsi="Arial Narrow" w:cs="Arial Narrow"/>
                              <w:noProof/>
                              <w:color w:val="0000FF"/>
                              <w:sz w:val="20"/>
                              <w:szCs w:val="20"/>
                            </w:rPr>
                            <w:t>Unclassified - Non classifié</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7E73F35B" id="_x0000_t202" coordsize="21600,21600" o:spt="202" path="m,l,21600r21600,l21600,xe">
              <v:stroke joinstyle="miter"/>
              <v:path gradientshapeok="t" o:connecttype="rect"/>
            </v:shapetype>
            <v:shape id="Text Box 13" o:spid="_x0000_s1041" type="#_x0000_t202" alt="Unclassified - Non classifié" style="position:absolute;left:0;text-align:left;margin-left:0;margin-top:0;width:98pt;height:27.4pt;z-index:251670528;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NcDgMDwIAAB4EAAAOAAAAZHJzL2Uyb0RvYy54bWysU01v2zAMvQ/YfxB0X+xkWdcacYqsRYYB&#10;QVsgHXpWZCk2IIsCpcTOfv0oJU62bqeiF/mZpPjx+DS77VvD9gp9A7bk41HOmbISqsZuS/7zefnp&#10;mjMfhK2EAatKflCe384/fph1rlATqMFUChklsb7oXMnrEFyRZV7WqhV+BE5ZcmrAVgT6xW1Woego&#10;e2uySZ5fZR1g5RCk8p6s90cnn6f8WisZHrX2KjBTcuotpBPTuYlnNp+JYovC1Y08tSHe0EUrGktF&#10;z6nuRRBsh80/qdpGInjQYSShzUDrRqo0A00zzl9Ns66FU2kWIse7M03+/dLKh/3aPSEL/TfoaYGR&#10;kM75wpMxztNrbOOXOmXkJwoPZ9pUH5iMlybT6VVOLkm+z9OvN9eJ1+xy26EP3xW0LIKSI60lsSX2&#10;Kx+oIoUOIbGYhWVjTFqNsX8ZKDBaskuLEYV+07Omip0M/W+gOtBYCMeNeyeXDdVeCR+eBNKKqV2S&#10;bXikQxvoSg4nxFkN+Ot/9hhPzJOXs44kU3JLmubM/LC0kaiuAeAANgmMb/IvkR+7a++AhDimN+Fk&#10;gmTFYAaoEdoXEvQiFiKXsJLKlXwzwLtw1C49CKkWixREQnIirOzayZg68hXJfO5fBLoT44F29QCD&#10;nkTxivhjbLzp3WIXiP60lcjtkcgT5STCtKzTg4kq//M/RV2e9fw3AAAA//8DAFBLAwQUAAYACAAA&#10;ACEA3kOOEdoAAAAEAQAADwAAAGRycy9kb3ducmV2LnhtbEyPwU7DMAyG70i8Q2Qkbixlg2mUphOa&#10;xGkIaRsXblnitYXGqRp3694ejwtcLP36rc+fi+UYWnXEPjWRDNxPMlBILvqGKgMfu9e7BajElrxt&#10;I6GBMyZYltdXhc19PNEGj1uulEAo5dZAzdzlWidXY7BpEjsk6Q6xD5Yl9pX2vT0JPLR6mmVzHWxD&#10;cqG2Ha5qdN/bIRh43PDb8E672ec4PX+tu5WbHdbOmNub8eUZFOPIf8tw0Rd1KMVpHwfySbUG5BH+&#10;nZfuaS5xL+CHBeiy0P/lyx8AAAD//wMAUEsBAi0AFAAGAAgAAAAhALaDOJL+AAAA4QEAABMAAAAA&#10;AAAAAAAAAAAAAAAAAFtDb250ZW50X1R5cGVzXS54bWxQSwECLQAUAAYACAAAACEAOP0h/9YAAACU&#10;AQAACwAAAAAAAAAAAAAAAAAvAQAAX3JlbHMvLnJlbHNQSwECLQAUAAYACAAAACEATXA4DA8CAAAe&#10;BAAADgAAAAAAAAAAAAAAAAAuAgAAZHJzL2Uyb0RvYy54bWxQSwECLQAUAAYACAAAACEA3kOOEdoA&#10;AAAEAQAADwAAAAAAAAAAAAAAAABpBAAAZHJzL2Rvd25yZXYueG1sUEsFBgAAAAAEAAQA8wAAAHAF&#10;AAAAAA==&#10;" filled="f" stroked="f">
              <v:fill o:detectmouseclick="t"/>
              <v:textbox style="mso-fit-shape-to-text:t" inset="0,0,0,15pt">
                <w:txbxContent>
                  <w:p w14:paraId="19191612" w14:textId="72707791" w:rsidR="00C6055E" w:rsidRPr="00C6055E" w:rsidRDefault="00C6055E" w:rsidP="00C6055E">
                    <w:pPr>
                      <w:spacing w:after="0"/>
                      <w:rPr>
                        <w:rFonts w:ascii="Arial Narrow" w:eastAsia="Arial Narrow" w:hAnsi="Arial Narrow" w:cs="Arial Narrow"/>
                        <w:noProof/>
                        <w:color w:val="0000FF"/>
                        <w:sz w:val="20"/>
                        <w:szCs w:val="20"/>
                      </w:rPr>
                    </w:pPr>
                    <w:r w:rsidRPr="00C6055E">
                      <w:rPr>
                        <w:rFonts w:ascii="Arial Narrow" w:eastAsia="Arial Narrow" w:hAnsi="Arial Narrow" w:cs="Arial Narrow"/>
                        <w:noProof/>
                        <w:color w:val="0000FF"/>
                        <w:sz w:val="20"/>
                        <w:szCs w:val="20"/>
                      </w:rPr>
                      <w:t>Unclassified - Non classifié</w:t>
                    </w:r>
                  </w:p>
                </w:txbxContent>
              </v:textbox>
              <w10:wrap anchorx="page" anchory="page"/>
            </v:shape>
          </w:pict>
        </mc:Fallback>
      </mc:AlternateConten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60E27A0F" w14:textId="77777777" w:rsidR="008E3D18" w:rsidRDefault="008E3D18" w:rsidP="00855982">
      <w:pPr>
        <w:spacing w:after="0" w:line="240" w:lineRule="auto"/>
      </w:pPr>
      <w:r>
        <w:separator/>
      </w:r>
    </w:p>
  </w:footnote>
  <w:footnote w:type="continuationSeparator" w:id="0">
    <w:p w14:paraId="78EE8A66" w14:textId="77777777" w:rsidR="008E3D18" w:rsidRDefault="008E3D18" w:rsidP="00855982">
      <w:pPr>
        <w:spacing w:after="0" w:line="240" w:lineRule="auto"/>
      </w:pPr>
      <w:r>
        <w:continuationSeparator/>
      </w:r>
    </w:p>
  </w:footnote>
  <w:footnote w:type="continuationNotice" w:id="1">
    <w:p w14:paraId="5252F2DC" w14:textId="77777777" w:rsidR="007818AA" w:rsidRDefault="007818AA">
      <w:pPr>
        <w:spacing w:after="0"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B638B7A" w14:textId="77777777" w:rsidR="00A64F16" w:rsidRDefault="004609D5" w:rsidP="00A64F16">
    <w:pPr>
      <w:pStyle w:val="Header"/>
      <w:rPr>
        <w:rFonts w:eastAsiaTheme="majorEastAsia" w:cstheme="majorBidi"/>
        <w:bCs/>
        <w:sz w:val="40"/>
        <w:szCs w:val="36"/>
        <w:lang w:val="es-CO"/>
      </w:rPr>
    </w:pPr>
    <w:r w:rsidRPr="00A64F16">
      <w:rPr>
        <w:rFonts w:eastAsiaTheme="majorEastAsia" w:cstheme="majorBidi"/>
        <w:bCs/>
        <w:sz w:val="40"/>
        <w:szCs w:val="36"/>
        <w:lang w:val="es-CO"/>
      </w:rPr>
      <w:t xml:space="preserve">Pilar I. </w:t>
    </w:r>
    <w:r w:rsidR="00FC4FC0" w:rsidRPr="00A64F16">
      <w:rPr>
        <w:rFonts w:eastAsiaTheme="majorEastAsia" w:cstheme="majorBidi"/>
        <w:bCs/>
        <w:sz w:val="40"/>
        <w:szCs w:val="36"/>
        <w:lang w:val="es-CO"/>
      </w:rPr>
      <w:t xml:space="preserve">Marco Jurídico, Regulatorio y de Políticas </w:t>
    </w:r>
  </w:p>
  <w:p w14:paraId="4DD83337" w14:textId="0F0F5CB0" w:rsidR="004609D5" w:rsidRPr="00A64F16" w:rsidRDefault="004609D5" w:rsidP="00A64F16">
    <w:pPr>
      <w:pStyle w:val="Header"/>
      <w:rPr>
        <w:rFonts w:eastAsiaTheme="majorEastAsia" w:cstheme="majorBidi"/>
        <w:bCs/>
        <w:sz w:val="40"/>
        <w:szCs w:val="36"/>
        <w:lang w:val="es-CO"/>
      </w:rPr>
    </w:pPr>
    <w:r w:rsidRPr="00A64F16">
      <w:rPr>
        <w:rFonts w:eastAsiaTheme="majorEastAsia" w:cstheme="majorBidi"/>
        <w:bCs/>
        <w:sz w:val="40"/>
        <w:szCs w:val="36"/>
        <w:lang w:val="es-CO"/>
      </w:rPr>
      <w:tab/>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D8ABAE4" w14:textId="48EC63C2" w:rsidR="004609D5" w:rsidRPr="00F418D9" w:rsidRDefault="004609D5" w:rsidP="00F418D9">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3C07487" w14:textId="589F0E2F" w:rsidR="004609D5" w:rsidRPr="005B5A9B" w:rsidRDefault="005B5A9B" w:rsidP="005B5A9B">
    <w:pPr>
      <w:pStyle w:val="Header"/>
      <w:rPr>
        <w:rFonts w:eastAsiaTheme="majorEastAsia" w:cstheme="majorBidi"/>
        <w:bCs/>
        <w:sz w:val="40"/>
        <w:szCs w:val="36"/>
        <w:lang w:val="es-CO"/>
      </w:rPr>
    </w:pPr>
    <w:r w:rsidRPr="005B5A9B">
      <w:rPr>
        <w:rFonts w:eastAsiaTheme="majorEastAsia" w:cstheme="majorBidi"/>
        <w:bCs/>
        <w:sz w:val="40"/>
        <w:szCs w:val="36"/>
        <w:lang w:val="es-CO"/>
      </w:rPr>
      <w:t>Pilar II. Marco Institucional y Capacidad de Gestión</w:t>
    </w:r>
  </w:p>
  <w:p w14:paraId="68F0063A" w14:textId="77777777" w:rsidR="005B5A9B" w:rsidRPr="005B5A9B" w:rsidRDefault="005B5A9B" w:rsidP="005B5A9B">
    <w:pPr>
      <w:pStyle w:val="Header"/>
      <w:rPr>
        <w:lang w:val="es-CO"/>
      </w:rP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FEDFB05" w14:textId="44B8E677" w:rsidR="004609D5" w:rsidRPr="00F418D9" w:rsidRDefault="004609D5" w:rsidP="00F418D9">
    <w:pPr>
      <w:pStyle w:val="Heade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0309A98" w14:textId="51A48B86" w:rsidR="005775AF" w:rsidRPr="00083255" w:rsidRDefault="00924056" w:rsidP="00924056">
    <w:pPr>
      <w:pStyle w:val="Header"/>
      <w:rPr>
        <w:rFonts w:eastAsiaTheme="majorEastAsia" w:cstheme="majorBidi"/>
        <w:bCs/>
        <w:sz w:val="40"/>
        <w:szCs w:val="36"/>
        <w:lang w:val="es-CO"/>
      </w:rPr>
    </w:pPr>
    <w:r w:rsidRPr="00083255">
      <w:rPr>
        <w:rFonts w:eastAsiaTheme="majorEastAsia" w:cstheme="majorBidi"/>
        <w:bCs/>
        <w:sz w:val="40"/>
        <w:szCs w:val="36"/>
        <w:lang w:val="es-CO"/>
      </w:rPr>
      <w:t>Pilar III. Operaciones de Contratación Pública y Prácticas de Mercado</w:t>
    </w:r>
  </w:p>
  <w:p w14:paraId="30896CEC" w14:textId="77777777" w:rsidR="00924056" w:rsidRPr="00083255" w:rsidRDefault="00924056" w:rsidP="00924056">
    <w:pPr>
      <w:pStyle w:val="Header"/>
      <w:rPr>
        <w:lang w:val="es-CO"/>
      </w:rPr>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7956D3A" w14:textId="77777777" w:rsidR="00F418D9" w:rsidRPr="00F418D9" w:rsidRDefault="00F418D9" w:rsidP="00F418D9">
    <w:pPr>
      <w:pStyle w:val="Header"/>
    </w:pP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02B8CB9" w14:textId="2AED6F0E" w:rsidR="005775AF" w:rsidRPr="00A64F16" w:rsidRDefault="00A64F16" w:rsidP="00A64F16">
    <w:pPr>
      <w:pStyle w:val="Header"/>
      <w:rPr>
        <w:rFonts w:eastAsiaTheme="majorEastAsia" w:cstheme="majorBidi"/>
        <w:bCs/>
        <w:sz w:val="40"/>
        <w:szCs w:val="36"/>
        <w:lang w:val="es-CO"/>
      </w:rPr>
    </w:pPr>
    <w:r w:rsidRPr="00A64F16">
      <w:rPr>
        <w:rFonts w:eastAsiaTheme="majorEastAsia" w:cstheme="majorBidi"/>
        <w:bCs/>
        <w:sz w:val="40"/>
        <w:szCs w:val="36"/>
        <w:lang w:val="es-CO"/>
      </w:rPr>
      <w:t>Pilar IV. Rendición de cuentas, integridad y transparencia del Sistema de contratación pública</w:t>
    </w:r>
  </w:p>
  <w:p w14:paraId="71CA3CDB" w14:textId="77777777" w:rsidR="00A64F16" w:rsidRPr="00A64F16" w:rsidRDefault="00A64F16" w:rsidP="00A64F16">
    <w:pPr>
      <w:pStyle w:val="Header"/>
      <w:rPr>
        <w:lang w:val="es-CO"/>
      </w:rPr>
    </w:pP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CC6B22C" w14:textId="77777777" w:rsidR="00F418D9" w:rsidRPr="00F418D9" w:rsidRDefault="00F418D9" w:rsidP="00F418D9">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96170F3"/>
    <w:multiLevelType w:val="hybridMultilevel"/>
    <w:tmpl w:val="CE8668DA"/>
    <w:lvl w:ilvl="0" w:tplc="7E7CE070">
      <w:start w:val="2"/>
      <w:numFmt w:val="bullet"/>
      <w:lvlText w:val="•"/>
      <w:lvlJc w:val="left"/>
      <w:pPr>
        <w:ind w:left="1800" w:hanging="360"/>
      </w:pPr>
      <w:rPr>
        <w:rFonts w:ascii="Calibri" w:eastAsiaTheme="minorEastAsia" w:hAnsi="Calibri" w:cs="Calibri" w:hint="default"/>
      </w:rPr>
    </w:lvl>
    <w:lvl w:ilvl="1" w:tplc="04090003" w:tentative="1">
      <w:start w:val="1"/>
      <w:numFmt w:val="bullet"/>
      <w:lvlText w:val="o"/>
      <w:lvlJc w:val="left"/>
      <w:pPr>
        <w:ind w:left="2520" w:hanging="360"/>
      </w:pPr>
      <w:rPr>
        <w:rFonts w:ascii="Courier New" w:hAnsi="Courier New" w:cs="Courier New" w:hint="default"/>
      </w:rPr>
    </w:lvl>
    <w:lvl w:ilvl="2" w:tplc="04090005" w:tentative="1">
      <w:start w:val="1"/>
      <w:numFmt w:val="bullet"/>
      <w:lvlText w:val=""/>
      <w:lvlJc w:val="left"/>
      <w:pPr>
        <w:ind w:left="3240" w:hanging="360"/>
      </w:pPr>
      <w:rPr>
        <w:rFonts w:ascii="Wingdings" w:hAnsi="Wingdings" w:hint="default"/>
      </w:rPr>
    </w:lvl>
    <w:lvl w:ilvl="3" w:tplc="04090001" w:tentative="1">
      <w:start w:val="1"/>
      <w:numFmt w:val="bullet"/>
      <w:lvlText w:val=""/>
      <w:lvlJc w:val="left"/>
      <w:pPr>
        <w:ind w:left="3960" w:hanging="360"/>
      </w:pPr>
      <w:rPr>
        <w:rFonts w:ascii="Symbol" w:hAnsi="Symbol" w:hint="default"/>
      </w:rPr>
    </w:lvl>
    <w:lvl w:ilvl="4" w:tplc="04090003" w:tentative="1">
      <w:start w:val="1"/>
      <w:numFmt w:val="bullet"/>
      <w:lvlText w:val="o"/>
      <w:lvlJc w:val="left"/>
      <w:pPr>
        <w:ind w:left="4680" w:hanging="360"/>
      </w:pPr>
      <w:rPr>
        <w:rFonts w:ascii="Courier New" w:hAnsi="Courier New" w:cs="Courier New" w:hint="default"/>
      </w:rPr>
    </w:lvl>
    <w:lvl w:ilvl="5" w:tplc="04090005" w:tentative="1">
      <w:start w:val="1"/>
      <w:numFmt w:val="bullet"/>
      <w:lvlText w:val=""/>
      <w:lvlJc w:val="left"/>
      <w:pPr>
        <w:ind w:left="5400" w:hanging="360"/>
      </w:pPr>
      <w:rPr>
        <w:rFonts w:ascii="Wingdings" w:hAnsi="Wingdings" w:hint="default"/>
      </w:rPr>
    </w:lvl>
    <w:lvl w:ilvl="6" w:tplc="04090001" w:tentative="1">
      <w:start w:val="1"/>
      <w:numFmt w:val="bullet"/>
      <w:lvlText w:val=""/>
      <w:lvlJc w:val="left"/>
      <w:pPr>
        <w:ind w:left="6120" w:hanging="360"/>
      </w:pPr>
      <w:rPr>
        <w:rFonts w:ascii="Symbol" w:hAnsi="Symbol" w:hint="default"/>
      </w:rPr>
    </w:lvl>
    <w:lvl w:ilvl="7" w:tplc="04090003" w:tentative="1">
      <w:start w:val="1"/>
      <w:numFmt w:val="bullet"/>
      <w:lvlText w:val="o"/>
      <w:lvlJc w:val="left"/>
      <w:pPr>
        <w:ind w:left="6840" w:hanging="360"/>
      </w:pPr>
      <w:rPr>
        <w:rFonts w:ascii="Courier New" w:hAnsi="Courier New" w:cs="Courier New" w:hint="default"/>
      </w:rPr>
    </w:lvl>
    <w:lvl w:ilvl="8" w:tplc="04090005" w:tentative="1">
      <w:start w:val="1"/>
      <w:numFmt w:val="bullet"/>
      <w:lvlText w:val=""/>
      <w:lvlJc w:val="left"/>
      <w:pPr>
        <w:ind w:left="7560" w:hanging="360"/>
      </w:pPr>
      <w:rPr>
        <w:rFonts w:ascii="Wingdings" w:hAnsi="Wingdings" w:hint="default"/>
      </w:rPr>
    </w:lvl>
  </w:abstractNum>
  <w:abstractNum w:abstractNumId="1" w15:restartNumberingAfterBreak="0">
    <w:nsid w:val="0B673121"/>
    <w:multiLevelType w:val="hybridMultilevel"/>
    <w:tmpl w:val="F72E256C"/>
    <w:lvl w:ilvl="0" w:tplc="7E7CE070">
      <w:start w:val="2"/>
      <w:numFmt w:val="bullet"/>
      <w:lvlText w:val="•"/>
      <w:lvlJc w:val="left"/>
      <w:pPr>
        <w:ind w:left="720" w:hanging="360"/>
      </w:pPr>
      <w:rPr>
        <w:rFonts w:ascii="Calibri" w:eastAsiaTheme="minorEastAsia" w:hAnsi="Calibri" w:cs="Calibri"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 w15:restartNumberingAfterBreak="0">
    <w:nsid w:val="0CF25382"/>
    <w:multiLevelType w:val="hybridMultilevel"/>
    <w:tmpl w:val="B45EF40A"/>
    <w:lvl w:ilvl="0" w:tplc="7E7CE070">
      <w:start w:val="2"/>
      <w:numFmt w:val="bullet"/>
      <w:lvlText w:val="•"/>
      <w:lvlJc w:val="left"/>
      <w:pPr>
        <w:ind w:left="720" w:hanging="360"/>
      </w:pPr>
      <w:rPr>
        <w:rFonts w:ascii="Calibri" w:eastAsiaTheme="minorEastAsia" w:hAnsi="Calibri" w:cs="Calibri"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 w15:restartNumberingAfterBreak="0">
    <w:nsid w:val="109A0D13"/>
    <w:multiLevelType w:val="hybridMultilevel"/>
    <w:tmpl w:val="797E7970"/>
    <w:lvl w:ilvl="0" w:tplc="7E7CE070">
      <w:start w:val="2"/>
      <w:numFmt w:val="bullet"/>
      <w:lvlText w:val="•"/>
      <w:lvlJc w:val="left"/>
      <w:pPr>
        <w:ind w:left="1080" w:hanging="360"/>
      </w:pPr>
      <w:rPr>
        <w:rFonts w:ascii="Calibri" w:eastAsiaTheme="minorEastAsia" w:hAnsi="Calibri" w:cs="Calibri"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4" w15:restartNumberingAfterBreak="0">
    <w:nsid w:val="136006F3"/>
    <w:multiLevelType w:val="hybridMultilevel"/>
    <w:tmpl w:val="724C4E5E"/>
    <w:lvl w:ilvl="0" w:tplc="7E7CE070">
      <w:start w:val="2"/>
      <w:numFmt w:val="bullet"/>
      <w:lvlText w:val="•"/>
      <w:lvlJc w:val="left"/>
      <w:pPr>
        <w:ind w:left="1080" w:hanging="360"/>
      </w:pPr>
      <w:rPr>
        <w:rFonts w:ascii="Calibri" w:eastAsiaTheme="minorEastAsia" w:hAnsi="Calibri" w:cs="Calibri"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5" w15:restartNumberingAfterBreak="0">
    <w:nsid w:val="1D015A68"/>
    <w:multiLevelType w:val="hybridMultilevel"/>
    <w:tmpl w:val="26CE0F44"/>
    <w:lvl w:ilvl="0" w:tplc="7E7CE070">
      <w:start w:val="2"/>
      <w:numFmt w:val="bullet"/>
      <w:lvlText w:val="•"/>
      <w:lvlJc w:val="left"/>
      <w:pPr>
        <w:ind w:left="1800" w:hanging="360"/>
      </w:pPr>
      <w:rPr>
        <w:rFonts w:ascii="Calibri" w:eastAsiaTheme="minorEastAsia" w:hAnsi="Calibri" w:cs="Calibri" w:hint="default"/>
      </w:rPr>
    </w:lvl>
    <w:lvl w:ilvl="1" w:tplc="04090003" w:tentative="1">
      <w:start w:val="1"/>
      <w:numFmt w:val="bullet"/>
      <w:lvlText w:val="o"/>
      <w:lvlJc w:val="left"/>
      <w:pPr>
        <w:ind w:left="2520" w:hanging="360"/>
      </w:pPr>
      <w:rPr>
        <w:rFonts w:ascii="Courier New" w:hAnsi="Courier New" w:cs="Courier New" w:hint="default"/>
      </w:rPr>
    </w:lvl>
    <w:lvl w:ilvl="2" w:tplc="04090005" w:tentative="1">
      <w:start w:val="1"/>
      <w:numFmt w:val="bullet"/>
      <w:lvlText w:val=""/>
      <w:lvlJc w:val="left"/>
      <w:pPr>
        <w:ind w:left="3240" w:hanging="360"/>
      </w:pPr>
      <w:rPr>
        <w:rFonts w:ascii="Wingdings" w:hAnsi="Wingdings" w:hint="default"/>
      </w:rPr>
    </w:lvl>
    <w:lvl w:ilvl="3" w:tplc="04090001" w:tentative="1">
      <w:start w:val="1"/>
      <w:numFmt w:val="bullet"/>
      <w:lvlText w:val=""/>
      <w:lvlJc w:val="left"/>
      <w:pPr>
        <w:ind w:left="3960" w:hanging="360"/>
      </w:pPr>
      <w:rPr>
        <w:rFonts w:ascii="Symbol" w:hAnsi="Symbol" w:hint="default"/>
      </w:rPr>
    </w:lvl>
    <w:lvl w:ilvl="4" w:tplc="04090003" w:tentative="1">
      <w:start w:val="1"/>
      <w:numFmt w:val="bullet"/>
      <w:lvlText w:val="o"/>
      <w:lvlJc w:val="left"/>
      <w:pPr>
        <w:ind w:left="4680" w:hanging="360"/>
      </w:pPr>
      <w:rPr>
        <w:rFonts w:ascii="Courier New" w:hAnsi="Courier New" w:cs="Courier New" w:hint="default"/>
      </w:rPr>
    </w:lvl>
    <w:lvl w:ilvl="5" w:tplc="04090005" w:tentative="1">
      <w:start w:val="1"/>
      <w:numFmt w:val="bullet"/>
      <w:lvlText w:val=""/>
      <w:lvlJc w:val="left"/>
      <w:pPr>
        <w:ind w:left="5400" w:hanging="360"/>
      </w:pPr>
      <w:rPr>
        <w:rFonts w:ascii="Wingdings" w:hAnsi="Wingdings" w:hint="default"/>
      </w:rPr>
    </w:lvl>
    <w:lvl w:ilvl="6" w:tplc="04090001" w:tentative="1">
      <w:start w:val="1"/>
      <w:numFmt w:val="bullet"/>
      <w:lvlText w:val=""/>
      <w:lvlJc w:val="left"/>
      <w:pPr>
        <w:ind w:left="6120" w:hanging="360"/>
      </w:pPr>
      <w:rPr>
        <w:rFonts w:ascii="Symbol" w:hAnsi="Symbol" w:hint="default"/>
      </w:rPr>
    </w:lvl>
    <w:lvl w:ilvl="7" w:tplc="04090003" w:tentative="1">
      <w:start w:val="1"/>
      <w:numFmt w:val="bullet"/>
      <w:lvlText w:val="o"/>
      <w:lvlJc w:val="left"/>
      <w:pPr>
        <w:ind w:left="6840" w:hanging="360"/>
      </w:pPr>
      <w:rPr>
        <w:rFonts w:ascii="Courier New" w:hAnsi="Courier New" w:cs="Courier New" w:hint="default"/>
      </w:rPr>
    </w:lvl>
    <w:lvl w:ilvl="8" w:tplc="04090005" w:tentative="1">
      <w:start w:val="1"/>
      <w:numFmt w:val="bullet"/>
      <w:lvlText w:val=""/>
      <w:lvlJc w:val="left"/>
      <w:pPr>
        <w:ind w:left="7560" w:hanging="360"/>
      </w:pPr>
      <w:rPr>
        <w:rFonts w:ascii="Wingdings" w:hAnsi="Wingdings" w:hint="default"/>
      </w:rPr>
    </w:lvl>
  </w:abstractNum>
  <w:abstractNum w:abstractNumId="6" w15:restartNumberingAfterBreak="0">
    <w:nsid w:val="1F18181F"/>
    <w:multiLevelType w:val="hybridMultilevel"/>
    <w:tmpl w:val="499E8080"/>
    <w:lvl w:ilvl="0" w:tplc="7E7CE070">
      <w:start w:val="2"/>
      <w:numFmt w:val="bullet"/>
      <w:lvlText w:val="•"/>
      <w:lvlJc w:val="left"/>
      <w:pPr>
        <w:ind w:left="720" w:hanging="360"/>
      </w:pPr>
      <w:rPr>
        <w:rFonts w:ascii="Calibri" w:eastAsiaTheme="minorEastAsia" w:hAnsi="Calibri" w:cs="Calibri"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7" w15:restartNumberingAfterBreak="0">
    <w:nsid w:val="24144E9C"/>
    <w:multiLevelType w:val="hybridMultilevel"/>
    <w:tmpl w:val="0616D06C"/>
    <w:lvl w:ilvl="0" w:tplc="7E7CE070">
      <w:start w:val="2"/>
      <w:numFmt w:val="bullet"/>
      <w:lvlText w:val="•"/>
      <w:lvlJc w:val="left"/>
      <w:pPr>
        <w:ind w:left="720" w:hanging="360"/>
      </w:pPr>
      <w:rPr>
        <w:rFonts w:ascii="Calibri" w:eastAsiaTheme="minorEastAsia" w:hAnsi="Calibri" w:cs="Calibri"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8" w15:restartNumberingAfterBreak="0">
    <w:nsid w:val="27B75772"/>
    <w:multiLevelType w:val="hybridMultilevel"/>
    <w:tmpl w:val="0FE4DC70"/>
    <w:lvl w:ilvl="0" w:tplc="7E7CE070">
      <w:start w:val="2"/>
      <w:numFmt w:val="bullet"/>
      <w:lvlText w:val="•"/>
      <w:lvlJc w:val="left"/>
      <w:pPr>
        <w:ind w:left="720" w:hanging="360"/>
      </w:pPr>
      <w:rPr>
        <w:rFonts w:ascii="Calibri" w:eastAsiaTheme="minorEastAsia" w:hAnsi="Calibri" w:cs="Calibri"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9" w15:restartNumberingAfterBreak="0">
    <w:nsid w:val="2C9E611F"/>
    <w:multiLevelType w:val="hybridMultilevel"/>
    <w:tmpl w:val="819476C8"/>
    <w:lvl w:ilvl="0" w:tplc="7E7CE070">
      <w:start w:val="2"/>
      <w:numFmt w:val="bullet"/>
      <w:lvlText w:val="•"/>
      <w:lvlJc w:val="left"/>
      <w:pPr>
        <w:ind w:left="720" w:hanging="360"/>
      </w:pPr>
      <w:rPr>
        <w:rFonts w:ascii="Calibri" w:eastAsiaTheme="minorEastAsia" w:hAnsi="Calibri" w:cs="Calibri"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0" w15:restartNumberingAfterBreak="0">
    <w:nsid w:val="303D48CB"/>
    <w:multiLevelType w:val="hybridMultilevel"/>
    <w:tmpl w:val="C0BC62C8"/>
    <w:lvl w:ilvl="0" w:tplc="0E7C23A6">
      <w:start w:val="1"/>
      <w:numFmt w:val="bullet"/>
      <w:lvlText w:val=""/>
      <w:lvlJc w:val="left"/>
      <w:pPr>
        <w:ind w:left="720" w:hanging="360"/>
      </w:pPr>
      <w:rPr>
        <w:rFonts w:ascii="Symbol" w:hAnsi="Symbol"/>
      </w:rPr>
    </w:lvl>
    <w:lvl w:ilvl="1" w:tplc="18DE6BC2">
      <w:start w:val="1"/>
      <w:numFmt w:val="bullet"/>
      <w:lvlText w:val=""/>
      <w:lvlJc w:val="left"/>
      <w:pPr>
        <w:ind w:left="720" w:hanging="360"/>
      </w:pPr>
      <w:rPr>
        <w:rFonts w:ascii="Symbol" w:hAnsi="Symbol"/>
      </w:rPr>
    </w:lvl>
    <w:lvl w:ilvl="2" w:tplc="7966E230">
      <w:start w:val="1"/>
      <w:numFmt w:val="bullet"/>
      <w:lvlText w:val=""/>
      <w:lvlJc w:val="left"/>
      <w:pPr>
        <w:ind w:left="720" w:hanging="360"/>
      </w:pPr>
      <w:rPr>
        <w:rFonts w:ascii="Symbol" w:hAnsi="Symbol"/>
      </w:rPr>
    </w:lvl>
    <w:lvl w:ilvl="3" w:tplc="012A1D8E">
      <w:start w:val="1"/>
      <w:numFmt w:val="bullet"/>
      <w:lvlText w:val=""/>
      <w:lvlJc w:val="left"/>
      <w:pPr>
        <w:ind w:left="720" w:hanging="360"/>
      </w:pPr>
      <w:rPr>
        <w:rFonts w:ascii="Symbol" w:hAnsi="Symbol"/>
      </w:rPr>
    </w:lvl>
    <w:lvl w:ilvl="4" w:tplc="50205598">
      <w:start w:val="1"/>
      <w:numFmt w:val="bullet"/>
      <w:lvlText w:val=""/>
      <w:lvlJc w:val="left"/>
      <w:pPr>
        <w:ind w:left="720" w:hanging="360"/>
      </w:pPr>
      <w:rPr>
        <w:rFonts w:ascii="Symbol" w:hAnsi="Symbol"/>
      </w:rPr>
    </w:lvl>
    <w:lvl w:ilvl="5" w:tplc="235E485A">
      <w:start w:val="1"/>
      <w:numFmt w:val="bullet"/>
      <w:lvlText w:val=""/>
      <w:lvlJc w:val="left"/>
      <w:pPr>
        <w:ind w:left="720" w:hanging="360"/>
      </w:pPr>
      <w:rPr>
        <w:rFonts w:ascii="Symbol" w:hAnsi="Symbol"/>
      </w:rPr>
    </w:lvl>
    <w:lvl w:ilvl="6" w:tplc="0C9AE946">
      <w:start w:val="1"/>
      <w:numFmt w:val="bullet"/>
      <w:lvlText w:val=""/>
      <w:lvlJc w:val="left"/>
      <w:pPr>
        <w:ind w:left="720" w:hanging="360"/>
      </w:pPr>
      <w:rPr>
        <w:rFonts w:ascii="Symbol" w:hAnsi="Symbol"/>
      </w:rPr>
    </w:lvl>
    <w:lvl w:ilvl="7" w:tplc="AA728B8C">
      <w:start w:val="1"/>
      <w:numFmt w:val="bullet"/>
      <w:lvlText w:val=""/>
      <w:lvlJc w:val="left"/>
      <w:pPr>
        <w:ind w:left="720" w:hanging="360"/>
      </w:pPr>
      <w:rPr>
        <w:rFonts w:ascii="Symbol" w:hAnsi="Symbol"/>
      </w:rPr>
    </w:lvl>
    <w:lvl w:ilvl="8" w:tplc="088661E4">
      <w:start w:val="1"/>
      <w:numFmt w:val="bullet"/>
      <w:lvlText w:val=""/>
      <w:lvlJc w:val="left"/>
      <w:pPr>
        <w:ind w:left="720" w:hanging="360"/>
      </w:pPr>
      <w:rPr>
        <w:rFonts w:ascii="Symbol" w:hAnsi="Symbol"/>
      </w:rPr>
    </w:lvl>
  </w:abstractNum>
  <w:abstractNum w:abstractNumId="11" w15:restartNumberingAfterBreak="0">
    <w:nsid w:val="34805F73"/>
    <w:multiLevelType w:val="hybridMultilevel"/>
    <w:tmpl w:val="19F65DF6"/>
    <w:lvl w:ilvl="0" w:tplc="7E7CE070">
      <w:start w:val="2"/>
      <w:numFmt w:val="bullet"/>
      <w:lvlText w:val="•"/>
      <w:lvlJc w:val="left"/>
      <w:pPr>
        <w:ind w:left="720" w:hanging="360"/>
      </w:pPr>
      <w:rPr>
        <w:rFonts w:ascii="Calibri" w:eastAsiaTheme="minorEastAsia" w:hAnsi="Calibri" w:cs="Calibri"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2" w15:restartNumberingAfterBreak="0">
    <w:nsid w:val="361204FC"/>
    <w:multiLevelType w:val="hybridMultilevel"/>
    <w:tmpl w:val="056E8FCE"/>
    <w:lvl w:ilvl="0" w:tplc="7E7CE070">
      <w:start w:val="2"/>
      <w:numFmt w:val="bullet"/>
      <w:lvlText w:val="•"/>
      <w:lvlJc w:val="left"/>
      <w:pPr>
        <w:ind w:left="720" w:hanging="360"/>
      </w:pPr>
      <w:rPr>
        <w:rFonts w:ascii="Calibri" w:eastAsiaTheme="minorEastAsia" w:hAnsi="Calibri" w:cs="Calibri"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3" w15:restartNumberingAfterBreak="0">
    <w:nsid w:val="36BF034E"/>
    <w:multiLevelType w:val="hybridMultilevel"/>
    <w:tmpl w:val="F42E2648"/>
    <w:lvl w:ilvl="0" w:tplc="7E7CE070">
      <w:start w:val="2"/>
      <w:numFmt w:val="bullet"/>
      <w:lvlText w:val="•"/>
      <w:lvlJc w:val="left"/>
      <w:pPr>
        <w:ind w:left="720" w:hanging="360"/>
      </w:pPr>
      <w:rPr>
        <w:rFonts w:ascii="Calibri" w:eastAsiaTheme="minorEastAsia" w:hAnsi="Calibri" w:cs="Calibri"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4" w15:restartNumberingAfterBreak="0">
    <w:nsid w:val="3C554163"/>
    <w:multiLevelType w:val="hybridMultilevel"/>
    <w:tmpl w:val="7D4C37F6"/>
    <w:lvl w:ilvl="0" w:tplc="7E7CE070">
      <w:start w:val="2"/>
      <w:numFmt w:val="bullet"/>
      <w:lvlText w:val="•"/>
      <w:lvlJc w:val="left"/>
      <w:pPr>
        <w:ind w:left="720" w:hanging="360"/>
      </w:pPr>
      <w:rPr>
        <w:rFonts w:ascii="Calibri" w:eastAsiaTheme="minorEastAsia" w:hAnsi="Calibri" w:cs="Calibri"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5" w15:restartNumberingAfterBreak="0">
    <w:nsid w:val="44453B00"/>
    <w:multiLevelType w:val="hybridMultilevel"/>
    <w:tmpl w:val="BE766FD4"/>
    <w:lvl w:ilvl="0" w:tplc="7E7CE070">
      <w:start w:val="2"/>
      <w:numFmt w:val="bullet"/>
      <w:lvlText w:val="•"/>
      <w:lvlJc w:val="left"/>
      <w:pPr>
        <w:ind w:left="720" w:hanging="360"/>
      </w:pPr>
      <w:rPr>
        <w:rFonts w:ascii="Calibri" w:eastAsiaTheme="minorEastAsia" w:hAnsi="Calibri" w:cs="Calibri" w:hint="default"/>
      </w:rPr>
    </w:lvl>
    <w:lvl w:ilvl="1" w:tplc="B23ADAC6">
      <w:start w:val="2"/>
      <w:numFmt w:val="bullet"/>
      <w:lvlText w:val="-"/>
      <w:lvlJc w:val="left"/>
      <w:pPr>
        <w:ind w:left="1440" w:hanging="360"/>
      </w:pPr>
      <w:rPr>
        <w:rFonts w:ascii="Calibri" w:eastAsiaTheme="minorEastAsia" w:hAnsi="Calibri" w:cs="Calibri"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6" w15:restartNumberingAfterBreak="0">
    <w:nsid w:val="482202D1"/>
    <w:multiLevelType w:val="hybridMultilevel"/>
    <w:tmpl w:val="5540E0AA"/>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7" w15:restartNumberingAfterBreak="0">
    <w:nsid w:val="51171CA8"/>
    <w:multiLevelType w:val="hybridMultilevel"/>
    <w:tmpl w:val="99943220"/>
    <w:lvl w:ilvl="0" w:tplc="7E7CE070">
      <w:start w:val="2"/>
      <w:numFmt w:val="bullet"/>
      <w:lvlText w:val="•"/>
      <w:lvlJc w:val="left"/>
      <w:pPr>
        <w:ind w:left="720" w:hanging="360"/>
      </w:pPr>
      <w:rPr>
        <w:rFonts w:ascii="Calibri" w:eastAsiaTheme="minorEastAsia" w:hAnsi="Calibri" w:cs="Calibri"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8" w15:restartNumberingAfterBreak="0">
    <w:nsid w:val="64C8202B"/>
    <w:multiLevelType w:val="hybridMultilevel"/>
    <w:tmpl w:val="E47A9BFE"/>
    <w:lvl w:ilvl="0" w:tplc="04090001">
      <w:start w:val="1"/>
      <w:numFmt w:val="bullet"/>
      <w:lvlText w:val=""/>
      <w:lvlJc w:val="left"/>
      <w:pPr>
        <w:ind w:left="720" w:hanging="360"/>
      </w:pPr>
      <w:rPr>
        <w:rFonts w:ascii="Symbol" w:hAnsi="Symbol" w:hint="default"/>
      </w:rPr>
    </w:lvl>
    <w:lvl w:ilvl="1" w:tplc="AA90F7E6">
      <w:start w:val="2"/>
      <w:numFmt w:val="bullet"/>
      <w:lvlText w:val="-"/>
      <w:lvlJc w:val="left"/>
      <w:pPr>
        <w:ind w:left="1440" w:hanging="360"/>
      </w:pPr>
      <w:rPr>
        <w:rFonts w:ascii="Calibri" w:eastAsiaTheme="minorEastAsia" w:hAnsi="Calibri" w:cs="Calibri"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9" w15:restartNumberingAfterBreak="0">
    <w:nsid w:val="6A340AC3"/>
    <w:multiLevelType w:val="hybridMultilevel"/>
    <w:tmpl w:val="07ACB4B4"/>
    <w:lvl w:ilvl="0" w:tplc="E3A0F8B6">
      <w:start w:val="1"/>
      <w:numFmt w:val="bullet"/>
      <w:lvlText w:val=""/>
      <w:lvlJc w:val="left"/>
      <w:pPr>
        <w:ind w:left="720" w:hanging="360"/>
      </w:pPr>
      <w:rPr>
        <w:rFonts w:ascii="Symbol" w:hAnsi="Symbol"/>
      </w:rPr>
    </w:lvl>
    <w:lvl w:ilvl="1" w:tplc="F3CA0BEE">
      <w:start w:val="1"/>
      <w:numFmt w:val="bullet"/>
      <w:lvlText w:val=""/>
      <w:lvlJc w:val="left"/>
      <w:pPr>
        <w:ind w:left="720" w:hanging="360"/>
      </w:pPr>
      <w:rPr>
        <w:rFonts w:ascii="Symbol" w:hAnsi="Symbol"/>
      </w:rPr>
    </w:lvl>
    <w:lvl w:ilvl="2" w:tplc="FB30290A">
      <w:start w:val="1"/>
      <w:numFmt w:val="bullet"/>
      <w:lvlText w:val=""/>
      <w:lvlJc w:val="left"/>
      <w:pPr>
        <w:ind w:left="720" w:hanging="360"/>
      </w:pPr>
      <w:rPr>
        <w:rFonts w:ascii="Symbol" w:hAnsi="Symbol"/>
      </w:rPr>
    </w:lvl>
    <w:lvl w:ilvl="3" w:tplc="D0422A34">
      <w:start w:val="1"/>
      <w:numFmt w:val="bullet"/>
      <w:lvlText w:val=""/>
      <w:lvlJc w:val="left"/>
      <w:pPr>
        <w:ind w:left="720" w:hanging="360"/>
      </w:pPr>
      <w:rPr>
        <w:rFonts w:ascii="Symbol" w:hAnsi="Symbol"/>
      </w:rPr>
    </w:lvl>
    <w:lvl w:ilvl="4" w:tplc="8AD81A2C">
      <w:start w:val="1"/>
      <w:numFmt w:val="bullet"/>
      <w:lvlText w:val=""/>
      <w:lvlJc w:val="left"/>
      <w:pPr>
        <w:ind w:left="720" w:hanging="360"/>
      </w:pPr>
      <w:rPr>
        <w:rFonts w:ascii="Symbol" w:hAnsi="Symbol"/>
      </w:rPr>
    </w:lvl>
    <w:lvl w:ilvl="5" w:tplc="4B14C318">
      <w:start w:val="1"/>
      <w:numFmt w:val="bullet"/>
      <w:lvlText w:val=""/>
      <w:lvlJc w:val="left"/>
      <w:pPr>
        <w:ind w:left="720" w:hanging="360"/>
      </w:pPr>
      <w:rPr>
        <w:rFonts w:ascii="Symbol" w:hAnsi="Symbol"/>
      </w:rPr>
    </w:lvl>
    <w:lvl w:ilvl="6" w:tplc="E848B2BA">
      <w:start w:val="1"/>
      <w:numFmt w:val="bullet"/>
      <w:lvlText w:val=""/>
      <w:lvlJc w:val="left"/>
      <w:pPr>
        <w:ind w:left="720" w:hanging="360"/>
      </w:pPr>
      <w:rPr>
        <w:rFonts w:ascii="Symbol" w:hAnsi="Symbol"/>
      </w:rPr>
    </w:lvl>
    <w:lvl w:ilvl="7" w:tplc="2D081B46">
      <w:start w:val="1"/>
      <w:numFmt w:val="bullet"/>
      <w:lvlText w:val=""/>
      <w:lvlJc w:val="left"/>
      <w:pPr>
        <w:ind w:left="720" w:hanging="360"/>
      </w:pPr>
      <w:rPr>
        <w:rFonts w:ascii="Symbol" w:hAnsi="Symbol"/>
      </w:rPr>
    </w:lvl>
    <w:lvl w:ilvl="8" w:tplc="8BEA03D0">
      <w:start w:val="1"/>
      <w:numFmt w:val="bullet"/>
      <w:lvlText w:val=""/>
      <w:lvlJc w:val="left"/>
      <w:pPr>
        <w:ind w:left="720" w:hanging="360"/>
      </w:pPr>
      <w:rPr>
        <w:rFonts w:ascii="Symbol" w:hAnsi="Symbol"/>
      </w:rPr>
    </w:lvl>
  </w:abstractNum>
  <w:abstractNum w:abstractNumId="20" w15:restartNumberingAfterBreak="0">
    <w:nsid w:val="6CAE11CE"/>
    <w:multiLevelType w:val="hybridMultilevel"/>
    <w:tmpl w:val="9C48F00C"/>
    <w:lvl w:ilvl="0" w:tplc="7E7CE070">
      <w:start w:val="2"/>
      <w:numFmt w:val="bullet"/>
      <w:lvlText w:val="•"/>
      <w:lvlJc w:val="left"/>
      <w:pPr>
        <w:ind w:left="764" w:hanging="360"/>
      </w:pPr>
      <w:rPr>
        <w:rFonts w:ascii="Calibri" w:eastAsiaTheme="minorEastAsia" w:hAnsi="Calibri" w:cs="Calibri" w:hint="default"/>
      </w:rPr>
    </w:lvl>
    <w:lvl w:ilvl="1" w:tplc="04090003" w:tentative="1">
      <w:start w:val="1"/>
      <w:numFmt w:val="bullet"/>
      <w:lvlText w:val="o"/>
      <w:lvlJc w:val="left"/>
      <w:pPr>
        <w:ind w:left="1484" w:hanging="360"/>
      </w:pPr>
      <w:rPr>
        <w:rFonts w:ascii="Courier New" w:hAnsi="Courier New" w:cs="Courier New" w:hint="default"/>
      </w:rPr>
    </w:lvl>
    <w:lvl w:ilvl="2" w:tplc="04090005" w:tentative="1">
      <w:start w:val="1"/>
      <w:numFmt w:val="bullet"/>
      <w:lvlText w:val=""/>
      <w:lvlJc w:val="left"/>
      <w:pPr>
        <w:ind w:left="2204" w:hanging="360"/>
      </w:pPr>
      <w:rPr>
        <w:rFonts w:ascii="Wingdings" w:hAnsi="Wingdings" w:hint="default"/>
      </w:rPr>
    </w:lvl>
    <w:lvl w:ilvl="3" w:tplc="04090001" w:tentative="1">
      <w:start w:val="1"/>
      <w:numFmt w:val="bullet"/>
      <w:lvlText w:val=""/>
      <w:lvlJc w:val="left"/>
      <w:pPr>
        <w:ind w:left="2924" w:hanging="360"/>
      </w:pPr>
      <w:rPr>
        <w:rFonts w:ascii="Symbol" w:hAnsi="Symbol" w:hint="default"/>
      </w:rPr>
    </w:lvl>
    <w:lvl w:ilvl="4" w:tplc="04090003" w:tentative="1">
      <w:start w:val="1"/>
      <w:numFmt w:val="bullet"/>
      <w:lvlText w:val="o"/>
      <w:lvlJc w:val="left"/>
      <w:pPr>
        <w:ind w:left="3644" w:hanging="360"/>
      </w:pPr>
      <w:rPr>
        <w:rFonts w:ascii="Courier New" w:hAnsi="Courier New" w:cs="Courier New" w:hint="default"/>
      </w:rPr>
    </w:lvl>
    <w:lvl w:ilvl="5" w:tplc="04090005" w:tentative="1">
      <w:start w:val="1"/>
      <w:numFmt w:val="bullet"/>
      <w:lvlText w:val=""/>
      <w:lvlJc w:val="left"/>
      <w:pPr>
        <w:ind w:left="4364" w:hanging="360"/>
      </w:pPr>
      <w:rPr>
        <w:rFonts w:ascii="Wingdings" w:hAnsi="Wingdings" w:hint="default"/>
      </w:rPr>
    </w:lvl>
    <w:lvl w:ilvl="6" w:tplc="04090001" w:tentative="1">
      <w:start w:val="1"/>
      <w:numFmt w:val="bullet"/>
      <w:lvlText w:val=""/>
      <w:lvlJc w:val="left"/>
      <w:pPr>
        <w:ind w:left="5084" w:hanging="360"/>
      </w:pPr>
      <w:rPr>
        <w:rFonts w:ascii="Symbol" w:hAnsi="Symbol" w:hint="default"/>
      </w:rPr>
    </w:lvl>
    <w:lvl w:ilvl="7" w:tplc="04090003" w:tentative="1">
      <w:start w:val="1"/>
      <w:numFmt w:val="bullet"/>
      <w:lvlText w:val="o"/>
      <w:lvlJc w:val="left"/>
      <w:pPr>
        <w:ind w:left="5804" w:hanging="360"/>
      </w:pPr>
      <w:rPr>
        <w:rFonts w:ascii="Courier New" w:hAnsi="Courier New" w:cs="Courier New" w:hint="default"/>
      </w:rPr>
    </w:lvl>
    <w:lvl w:ilvl="8" w:tplc="04090005" w:tentative="1">
      <w:start w:val="1"/>
      <w:numFmt w:val="bullet"/>
      <w:lvlText w:val=""/>
      <w:lvlJc w:val="left"/>
      <w:pPr>
        <w:ind w:left="6524" w:hanging="360"/>
      </w:pPr>
      <w:rPr>
        <w:rFonts w:ascii="Wingdings" w:hAnsi="Wingdings" w:hint="default"/>
      </w:rPr>
    </w:lvl>
  </w:abstractNum>
  <w:abstractNum w:abstractNumId="21" w15:restartNumberingAfterBreak="0">
    <w:nsid w:val="72992122"/>
    <w:multiLevelType w:val="hybridMultilevel"/>
    <w:tmpl w:val="B77A6BD2"/>
    <w:lvl w:ilvl="0" w:tplc="7E7CE070">
      <w:start w:val="2"/>
      <w:numFmt w:val="bullet"/>
      <w:lvlText w:val="•"/>
      <w:lvlJc w:val="left"/>
      <w:pPr>
        <w:ind w:left="720" w:hanging="360"/>
      </w:pPr>
      <w:rPr>
        <w:rFonts w:ascii="Calibri" w:eastAsiaTheme="minorEastAsia" w:hAnsi="Calibri" w:cs="Calibri"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2" w15:restartNumberingAfterBreak="0">
    <w:nsid w:val="7E99786D"/>
    <w:multiLevelType w:val="hybridMultilevel"/>
    <w:tmpl w:val="A4725736"/>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num w:numId="1" w16cid:durableId="787700900">
    <w:abstractNumId w:val="16"/>
  </w:num>
  <w:num w:numId="2" w16cid:durableId="1024483827">
    <w:abstractNumId w:val="18"/>
  </w:num>
  <w:num w:numId="3" w16cid:durableId="1650136460">
    <w:abstractNumId w:val="21"/>
  </w:num>
  <w:num w:numId="4" w16cid:durableId="83042133">
    <w:abstractNumId w:val="15"/>
  </w:num>
  <w:num w:numId="5" w16cid:durableId="442845006">
    <w:abstractNumId w:val="17"/>
  </w:num>
  <w:num w:numId="6" w16cid:durableId="1765884218">
    <w:abstractNumId w:val="6"/>
  </w:num>
  <w:num w:numId="7" w16cid:durableId="1419133502">
    <w:abstractNumId w:val="4"/>
  </w:num>
  <w:num w:numId="8" w16cid:durableId="807824287">
    <w:abstractNumId w:val="3"/>
  </w:num>
  <w:num w:numId="9" w16cid:durableId="32466264">
    <w:abstractNumId w:val="9"/>
  </w:num>
  <w:num w:numId="10" w16cid:durableId="1795637838">
    <w:abstractNumId w:val="20"/>
  </w:num>
  <w:num w:numId="11" w16cid:durableId="266425957">
    <w:abstractNumId w:val="7"/>
  </w:num>
  <w:num w:numId="12" w16cid:durableId="1432970030">
    <w:abstractNumId w:val="12"/>
  </w:num>
  <w:num w:numId="13" w16cid:durableId="1866596935">
    <w:abstractNumId w:val="1"/>
  </w:num>
  <w:num w:numId="14" w16cid:durableId="1096709031">
    <w:abstractNumId w:val="2"/>
  </w:num>
  <w:num w:numId="15" w16cid:durableId="1493906258">
    <w:abstractNumId w:val="5"/>
  </w:num>
  <w:num w:numId="16" w16cid:durableId="406808122">
    <w:abstractNumId w:val="0"/>
  </w:num>
  <w:num w:numId="17" w16cid:durableId="1927229701">
    <w:abstractNumId w:val="13"/>
  </w:num>
  <w:num w:numId="18" w16cid:durableId="1800760715">
    <w:abstractNumId w:val="14"/>
  </w:num>
  <w:num w:numId="19" w16cid:durableId="498542118">
    <w:abstractNumId w:val="11"/>
  </w:num>
  <w:num w:numId="20" w16cid:durableId="1209221912">
    <w:abstractNumId w:val="8"/>
  </w:num>
  <w:num w:numId="21" w16cid:durableId="2031102381">
    <w:abstractNumId w:val="22"/>
  </w:num>
  <w:num w:numId="22" w16cid:durableId="1047220128">
    <w:abstractNumId w:val="19"/>
  </w:num>
  <w:num w:numId="23" w16cid:durableId="1997341828">
    <w:abstractNumId w:val="10"/>
  </w:num>
  <w:numIdMacAtCleanup w:val="12"/>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90"/>
  <w:removePersonalInformation/>
  <w:removeDateAndTime/>
  <w:documentProtection w:edit="forms" w:enforcement="0"/>
  <w:defaultTabStop w:val="708"/>
  <w:hyphenationZone w:val="425"/>
  <w:characterSpacingControl w:val="doNotCompress"/>
  <w:hdrShapeDefaults>
    <o:shapedefaults v:ext="edit" spidmax="2050"/>
  </w:hdrShapeDefaults>
  <w:footnotePr>
    <w:footnote w:id="-1"/>
    <w:footnote w:id="0"/>
    <w:footnote w:id="1"/>
  </w:footnotePr>
  <w:endnotePr>
    <w:endnote w:id="-1"/>
    <w:endnote w:id="0"/>
    <w:endnote w:id="1"/>
  </w:endnotePr>
  <w:compat>
    <w:applyBreakingRules/>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B25B98"/>
    <w:rsid w:val="0000055E"/>
    <w:rsid w:val="000047F3"/>
    <w:rsid w:val="00012B1C"/>
    <w:rsid w:val="00036849"/>
    <w:rsid w:val="000432B7"/>
    <w:rsid w:val="00043A85"/>
    <w:rsid w:val="00044B34"/>
    <w:rsid w:val="00071821"/>
    <w:rsid w:val="00072267"/>
    <w:rsid w:val="00083255"/>
    <w:rsid w:val="0008417E"/>
    <w:rsid w:val="0008440B"/>
    <w:rsid w:val="00086022"/>
    <w:rsid w:val="000A6813"/>
    <w:rsid w:val="000B6C6D"/>
    <w:rsid w:val="000D2E5C"/>
    <w:rsid w:val="000E7EEB"/>
    <w:rsid w:val="00102A98"/>
    <w:rsid w:val="00105F2E"/>
    <w:rsid w:val="00125003"/>
    <w:rsid w:val="00125DE4"/>
    <w:rsid w:val="00131BB2"/>
    <w:rsid w:val="00145E3A"/>
    <w:rsid w:val="001755C4"/>
    <w:rsid w:val="001815F7"/>
    <w:rsid w:val="00191E72"/>
    <w:rsid w:val="00196D86"/>
    <w:rsid w:val="00197DB2"/>
    <w:rsid w:val="001B3E9A"/>
    <w:rsid w:val="001B6CF8"/>
    <w:rsid w:val="001C27D2"/>
    <w:rsid w:val="001C56C3"/>
    <w:rsid w:val="001C6E4C"/>
    <w:rsid w:val="001D4362"/>
    <w:rsid w:val="001D557A"/>
    <w:rsid w:val="001E47AC"/>
    <w:rsid w:val="001F17F2"/>
    <w:rsid w:val="001F5BF3"/>
    <w:rsid w:val="00200E7D"/>
    <w:rsid w:val="00203625"/>
    <w:rsid w:val="00205A60"/>
    <w:rsid w:val="00207A00"/>
    <w:rsid w:val="00210560"/>
    <w:rsid w:val="00211C5F"/>
    <w:rsid w:val="00222008"/>
    <w:rsid w:val="00223F0D"/>
    <w:rsid w:val="002314DA"/>
    <w:rsid w:val="00232CDF"/>
    <w:rsid w:val="0024354E"/>
    <w:rsid w:val="00255238"/>
    <w:rsid w:val="0025566C"/>
    <w:rsid w:val="0025640F"/>
    <w:rsid w:val="00264356"/>
    <w:rsid w:val="00264866"/>
    <w:rsid w:val="00290770"/>
    <w:rsid w:val="002954F6"/>
    <w:rsid w:val="00295C01"/>
    <w:rsid w:val="00297B27"/>
    <w:rsid w:val="002A195A"/>
    <w:rsid w:val="002B088D"/>
    <w:rsid w:val="002D369B"/>
    <w:rsid w:val="002E0601"/>
    <w:rsid w:val="002E53E1"/>
    <w:rsid w:val="002F6E23"/>
    <w:rsid w:val="00305C23"/>
    <w:rsid w:val="003158CD"/>
    <w:rsid w:val="00317E54"/>
    <w:rsid w:val="00323DC2"/>
    <w:rsid w:val="00324A06"/>
    <w:rsid w:val="00333616"/>
    <w:rsid w:val="00340F16"/>
    <w:rsid w:val="00341B05"/>
    <w:rsid w:val="003456E3"/>
    <w:rsid w:val="00356493"/>
    <w:rsid w:val="00364DC3"/>
    <w:rsid w:val="00376EBE"/>
    <w:rsid w:val="00387465"/>
    <w:rsid w:val="003A3423"/>
    <w:rsid w:val="003A3E6F"/>
    <w:rsid w:val="003B59EC"/>
    <w:rsid w:val="003B5A67"/>
    <w:rsid w:val="003C5938"/>
    <w:rsid w:val="003C66AE"/>
    <w:rsid w:val="003D3815"/>
    <w:rsid w:val="003D7137"/>
    <w:rsid w:val="003D73B9"/>
    <w:rsid w:val="003E1526"/>
    <w:rsid w:val="003E588A"/>
    <w:rsid w:val="003F01B4"/>
    <w:rsid w:val="003F27B3"/>
    <w:rsid w:val="003F50C5"/>
    <w:rsid w:val="00400035"/>
    <w:rsid w:val="0041703E"/>
    <w:rsid w:val="0042387F"/>
    <w:rsid w:val="00431E23"/>
    <w:rsid w:val="0043644C"/>
    <w:rsid w:val="004469EC"/>
    <w:rsid w:val="00451205"/>
    <w:rsid w:val="004609D5"/>
    <w:rsid w:val="00460CBF"/>
    <w:rsid w:val="004631DE"/>
    <w:rsid w:val="00463416"/>
    <w:rsid w:val="00467F71"/>
    <w:rsid w:val="0048110B"/>
    <w:rsid w:val="00482860"/>
    <w:rsid w:val="004B1644"/>
    <w:rsid w:val="004B1B28"/>
    <w:rsid w:val="004B1EA7"/>
    <w:rsid w:val="004B200E"/>
    <w:rsid w:val="004C479F"/>
    <w:rsid w:val="004C7EE2"/>
    <w:rsid w:val="004D3E0F"/>
    <w:rsid w:val="004D4002"/>
    <w:rsid w:val="004E0E2B"/>
    <w:rsid w:val="004E16A4"/>
    <w:rsid w:val="004E7D86"/>
    <w:rsid w:val="004F1152"/>
    <w:rsid w:val="004F33C5"/>
    <w:rsid w:val="004F440D"/>
    <w:rsid w:val="00514375"/>
    <w:rsid w:val="005204D2"/>
    <w:rsid w:val="00520A57"/>
    <w:rsid w:val="005260A3"/>
    <w:rsid w:val="00526FCF"/>
    <w:rsid w:val="00542A61"/>
    <w:rsid w:val="00546D32"/>
    <w:rsid w:val="00546E84"/>
    <w:rsid w:val="00554A5F"/>
    <w:rsid w:val="005775AF"/>
    <w:rsid w:val="00577751"/>
    <w:rsid w:val="005803E3"/>
    <w:rsid w:val="00584B2F"/>
    <w:rsid w:val="00591464"/>
    <w:rsid w:val="00592B29"/>
    <w:rsid w:val="005A681B"/>
    <w:rsid w:val="005A7BB0"/>
    <w:rsid w:val="005B04DE"/>
    <w:rsid w:val="005B5A9B"/>
    <w:rsid w:val="005C6E2D"/>
    <w:rsid w:val="005D1A6C"/>
    <w:rsid w:val="005D2358"/>
    <w:rsid w:val="005D3198"/>
    <w:rsid w:val="005E3C17"/>
    <w:rsid w:val="005F3052"/>
    <w:rsid w:val="005F3B2E"/>
    <w:rsid w:val="005F52A5"/>
    <w:rsid w:val="00622DC2"/>
    <w:rsid w:val="0067367B"/>
    <w:rsid w:val="00681756"/>
    <w:rsid w:val="00686135"/>
    <w:rsid w:val="006A36EB"/>
    <w:rsid w:val="006A3A63"/>
    <w:rsid w:val="006B6B2A"/>
    <w:rsid w:val="006C59FB"/>
    <w:rsid w:val="006C5D34"/>
    <w:rsid w:val="006D0011"/>
    <w:rsid w:val="006D2A22"/>
    <w:rsid w:val="006D462D"/>
    <w:rsid w:val="006D46C1"/>
    <w:rsid w:val="006E25FD"/>
    <w:rsid w:val="006E6331"/>
    <w:rsid w:val="006E79CA"/>
    <w:rsid w:val="006F3E0A"/>
    <w:rsid w:val="006F6E2C"/>
    <w:rsid w:val="007060C1"/>
    <w:rsid w:val="007231DC"/>
    <w:rsid w:val="007301A9"/>
    <w:rsid w:val="00736B35"/>
    <w:rsid w:val="00740F30"/>
    <w:rsid w:val="0074200D"/>
    <w:rsid w:val="00742025"/>
    <w:rsid w:val="00752943"/>
    <w:rsid w:val="00753E28"/>
    <w:rsid w:val="00755ABE"/>
    <w:rsid w:val="00761FEC"/>
    <w:rsid w:val="00763EFE"/>
    <w:rsid w:val="0076602D"/>
    <w:rsid w:val="00777FDA"/>
    <w:rsid w:val="007818AA"/>
    <w:rsid w:val="00782E4F"/>
    <w:rsid w:val="007833A7"/>
    <w:rsid w:val="00785554"/>
    <w:rsid w:val="00797453"/>
    <w:rsid w:val="007976C9"/>
    <w:rsid w:val="007C0BDF"/>
    <w:rsid w:val="007C46A2"/>
    <w:rsid w:val="007C7A89"/>
    <w:rsid w:val="007D4244"/>
    <w:rsid w:val="007E157D"/>
    <w:rsid w:val="007E6DFA"/>
    <w:rsid w:val="007F54EE"/>
    <w:rsid w:val="008000E5"/>
    <w:rsid w:val="00851C17"/>
    <w:rsid w:val="00854F89"/>
    <w:rsid w:val="00855982"/>
    <w:rsid w:val="00855B59"/>
    <w:rsid w:val="0086355E"/>
    <w:rsid w:val="0088085C"/>
    <w:rsid w:val="00893E61"/>
    <w:rsid w:val="008A3C6E"/>
    <w:rsid w:val="008A5A28"/>
    <w:rsid w:val="008A7BF9"/>
    <w:rsid w:val="008C5995"/>
    <w:rsid w:val="008D34AE"/>
    <w:rsid w:val="008D3B82"/>
    <w:rsid w:val="008D766D"/>
    <w:rsid w:val="008E3D18"/>
    <w:rsid w:val="008E677D"/>
    <w:rsid w:val="008E792E"/>
    <w:rsid w:val="008F0AD8"/>
    <w:rsid w:val="008F2ACA"/>
    <w:rsid w:val="009103A2"/>
    <w:rsid w:val="009147E1"/>
    <w:rsid w:val="0092375F"/>
    <w:rsid w:val="00924056"/>
    <w:rsid w:val="00933AF4"/>
    <w:rsid w:val="00935A72"/>
    <w:rsid w:val="00937EC7"/>
    <w:rsid w:val="00962BBD"/>
    <w:rsid w:val="00966F2A"/>
    <w:rsid w:val="00972ADA"/>
    <w:rsid w:val="00980125"/>
    <w:rsid w:val="009A6DBB"/>
    <w:rsid w:val="009B3D74"/>
    <w:rsid w:val="009B4696"/>
    <w:rsid w:val="009B5E62"/>
    <w:rsid w:val="009C20D9"/>
    <w:rsid w:val="009C21B5"/>
    <w:rsid w:val="009D4416"/>
    <w:rsid w:val="009F4DFA"/>
    <w:rsid w:val="00A03013"/>
    <w:rsid w:val="00A10484"/>
    <w:rsid w:val="00A11040"/>
    <w:rsid w:val="00A11ECC"/>
    <w:rsid w:val="00A12369"/>
    <w:rsid w:val="00A15B7E"/>
    <w:rsid w:val="00A361D0"/>
    <w:rsid w:val="00A46179"/>
    <w:rsid w:val="00A530F5"/>
    <w:rsid w:val="00A60558"/>
    <w:rsid w:val="00A61B6E"/>
    <w:rsid w:val="00A646E0"/>
    <w:rsid w:val="00A648EC"/>
    <w:rsid w:val="00A64F16"/>
    <w:rsid w:val="00A84168"/>
    <w:rsid w:val="00AA0ACA"/>
    <w:rsid w:val="00AA3B54"/>
    <w:rsid w:val="00AB262A"/>
    <w:rsid w:val="00AB4BBF"/>
    <w:rsid w:val="00AB5951"/>
    <w:rsid w:val="00AB7F2F"/>
    <w:rsid w:val="00AC04C2"/>
    <w:rsid w:val="00AD0D8A"/>
    <w:rsid w:val="00AD23A1"/>
    <w:rsid w:val="00AD7358"/>
    <w:rsid w:val="00AE1D19"/>
    <w:rsid w:val="00AE3045"/>
    <w:rsid w:val="00AE31E0"/>
    <w:rsid w:val="00AF0DB0"/>
    <w:rsid w:val="00B153F7"/>
    <w:rsid w:val="00B24081"/>
    <w:rsid w:val="00B25667"/>
    <w:rsid w:val="00B25B98"/>
    <w:rsid w:val="00B26442"/>
    <w:rsid w:val="00B30BBB"/>
    <w:rsid w:val="00B33FFF"/>
    <w:rsid w:val="00B3742A"/>
    <w:rsid w:val="00B3780C"/>
    <w:rsid w:val="00B54EEF"/>
    <w:rsid w:val="00B57B01"/>
    <w:rsid w:val="00B6131B"/>
    <w:rsid w:val="00B62312"/>
    <w:rsid w:val="00B651BD"/>
    <w:rsid w:val="00B66B41"/>
    <w:rsid w:val="00B93C76"/>
    <w:rsid w:val="00BA2D3B"/>
    <w:rsid w:val="00BA75C1"/>
    <w:rsid w:val="00BB0163"/>
    <w:rsid w:val="00BC01DB"/>
    <w:rsid w:val="00BC4CFB"/>
    <w:rsid w:val="00BC5EE2"/>
    <w:rsid w:val="00BE3813"/>
    <w:rsid w:val="00BF0FB0"/>
    <w:rsid w:val="00BF6AB9"/>
    <w:rsid w:val="00C0298F"/>
    <w:rsid w:val="00C047E2"/>
    <w:rsid w:val="00C06B86"/>
    <w:rsid w:val="00C14F2B"/>
    <w:rsid w:val="00C23EC1"/>
    <w:rsid w:val="00C4351E"/>
    <w:rsid w:val="00C6055E"/>
    <w:rsid w:val="00C61817"/>
    <w:rsid w:val="00C66F0A"/>
    <w:rsid w:val="00C70EE2"/>
    <w:rsid w:val="00C72936"/>
    <w:rsid w:val="00C819D3"/>
    <w:rsid w:val="00C82BF1"/>
    <w:rsid w:val="00C87114"/>
    <w:rsid w:val="00CB0C58"/>
    <w:rsid w:val="00CB683A"/>
    <w:rsid w:val="00CC0867"/>
    <w:rsid w:val="00CD30AE"/>
    <w:rsid w:val="00CD4625"/>
    <w:rsid w:val="00CD46EB"/>
    <w:rsid w:val="00CE0E05"/>
    <w:rsid w:val="00CE13B6"/>
    <w:rsid w:val="00CE5F00"/>
    <w:rsid w:val="00CE796C"/>
    <w:rsid w:val="00CF54E8"/>
    <w:rsid w:val="00D06282"/>
    <w:rsid w:val="00D11A5D"/>
    <w:rsid w:val="00D13E68"/>
    <w:rsid w:val="00D20A0A"/>
    <w:rsid w:val="00D21A40"/>
    <w:rsid w:val="00D236FF"/>
    <w:rsid w:val="00D26721"/>
    <w:rsid w:val="00D30308"/>
    <w:rsid w:val="00D30724"/>
    <w:rsid w:val="00D43179"/>
    <w:rsid w:val="00D51D1A"/>
    <w:rsid w:val="00D6561E"/>
    <w:rsid w:val="00D82D1F"/>
    <w:rsid w:val="00D83369"/>
    <w:rsid w:val="00D90BB1"/>
    <w:rsid w:val="00D97903"/>
    <w:rsid w:val="00DC669A"/>
    <w:rsid w:val="00DE491D"/>
    <w:rsid w:val="00DE4A69"/>
    <w:rsid w:val="00DE7DF5"/>
    <w:rsid w:val="00DF62CC"/>
    <w:rsid w:val="00E078E7"/>
    <w:rsid w:val="00E11B78"/>
    <w:rsid w:val="00E14A30"/>
    <w:rsid w:val="00E15569"/>
    <w:rsid w:val="00E22049"/>
    <w:rsid w:val="00E40C85"/>
    <w:rsid w:val="00E4293B"/>
    <w:rsid w:val="00E42C33"/>
    <w:rsid w:val="00E52444"/>
    <w:rsid w:val="00E530D9"/>
    <w:rsid w:val="00E61164"/>
    <w:rsid w:val="00E62BD6"/>
    <w:rsid w:val="00E62C50"/>
    <w:rsid w:val="00E758B6"/>
    <w:rsid w:val="00E97E63"/>
    <w:rsid w:val="00EA0EF5"/>
    <w:rsid w:val="00EA614E"/>
    <w:rsid w:val="00EC4DFD"/>
    <w:rsid w:val="00EC7DD5"/>
    <w:rsid w:val="00ED62FE"/>
    <w:rsid w:val="00EE1DB6"/>
    <w:rsid w:val="00EF2C1D"/>
    <w:rsid w:val="00EF32CA"/>
    <w:rsid w:val="00F0101A"/>
    <w:rsid w:val="00F05714"/>
    <w:rsid w:val="00F13F6D"/>
    <w:rsid w:val="00F3549F"/>
    <w:rsid w:val="00F35EFB"/>
    <w:rsid w:val="00F376EC"/>
    <w:rsid w:val="00F401D1"/>
    <w:rsid w:val="00F418D9"/>
    <w:rsid w:val="00F41C2F"/>
    <w:rsid w:val="00F47E0B"/>
    <w:rsid w:val="00F61F1C"/>
    <w:rsid w:val="00F65589"/>
    <w:rsid w:val="00F750B8"/>
    <w:rsid w:val="00F84145"/>
    <w:rsid w:val="00F84715"/>
    <w:rsid w:val="00F84886"/>
    <w:rsid w:val="00FA0E7A"/>
    <w:rsid w:val="00FB55C7"/>
    <w:rsid w:val="00FC308F"/>
    <w:rsid w:val="00FC4FC0"/>
    <w:rsid w:val="00FD1C8A"/>
    <w:rsid w:val="00FD262C"/>
    <w:rsid w:val="00FD4F82"/>
    <w:rsid w:val="00FE047A"/>
  </w:rsids>
  <m:mathPr>
    <m:mathFont m:val="Cambria Math"/>
    <m:brkBin m:val="before"/>
    <m:brkBinSub m:val="--"/>
    <m:smallFrac m:val="0"/>
    <m:dispDef/>
    <m:lMargin m:val="0"/>
    <m:rMargin m:val="0"/>
    <m:defJc m:val="centerGroup"/>
    <m:wrapIndent m:val="1440"/>
    <m:intLim m:val="subSup"/>
    <m:naryLim m:val="undOvr"/>
  </m:mathPr>
  <w:themeFontLang w:val="pt-BR" w:eastAsia="zh-CN"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05412E03"/>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US" w:eastAsia="ja-JP"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unhideWhenUsed="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semiHidden="1" w:uiPriority="1" w:unhideWhenUsed="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686135"/>
    <w:pPr>
      <w:jc w:val="both"/>
    </w:pPr>
    <w:rPr>
      <w:color w:val="3C3C3C" w:themeColor="text1"/>
    </w:rPr>
  </w:style>
  <w:style w:type="paragraph" w:styleId="Heading1">
    <w:name w:val="heading 1"/>
    <w:basedOn w:val="Normal"/>
    <w:next w:val="Normal"/>
    <w:link w:val="Heading1Char"/>
    <w:uiPriority w:val="9"/>
    <w:qFormat/>
    <w:rsid w:val="00D82D1F"/>
    <w:pPr>
      <w:keepNext/>
      <w:keepLines/>
      <w:pBdr>
        <w:bottom w:val="single" w:sz="4" w:space="1" w:color="808080" w:themeColor="text1" w:themeTint="A6"/>
      </w:pBdr>
      <w:spacing w:before="360"/>
      <w:jc w:val="left"/>
      <w:outlineLvl w:val="0"/>
    </w:pPr>
    <w:rPr>
      <w:rFonts w:eastAsiaTheme="majorEastAsia" w:cstheme="majorBidi"/>
      <w:bCs/>
      <w:sz w:val="40"/>
      <w:szCs w:val="36"/>
    </w:rPr>
  </w:style>
  <w:style w:type="paragraph" w:styleId="Heading2">
    <w:name w:val="heading 2"/>
    <w:basedOn w:val="Normal"/>
    <w:next w:val="Normal"/>
    <w:link w:val="Heading2Char"/>
    <w:uiPriority w:val="9"/>
    <w:unhideWhenUsed/>
    <w:qFormat/>
    <w:rsid w:val="005D3198"/>
    <w:pPr>
      <w:keepNext/>
      <w:keepLines/>
      <w:spacing w:after="60" w:line="240" w:lineRule="auto"/>
      <w:jc w:val="left"/>
      <w:outlineLvl w:val="1"/>
    </w:pPr>
    <w:rPr>
      <w:rFonts w:eastAsiaTheme="majorEastAsia" w:cstheme="majorBidi"/>
      <w:bCs/>
      <w:sz w:val="28"/>
      <w:szCs w:val="28"/>
    </w:rPr>
  </w:style>
  <w:style w:type="paragraph" w:styleId="Heading3">
    <w:name w:val="heading 3"/>
    <w:basedOn w:val="Normal"/>
    <w:next w:val="Normal"/>
    <w:link w:val="Heading3Char"/>
    <w:uiPriority w:val="9"/>
    <w:unhideWhenUsed/>
    <w:qFormat/>
    <w:rsid w:val="00972ADA"/>
    <w:pPr>
      <w:keepNext/>
      <w:keepLines/>
      <w:spacing w:after="0"/>
      <w:jc w:val="center"/>
      <w:outlineLvl w:val="2"/>
    </w:pPr>
    <w:rPr>
      <w:rFonts w:asciiTheme="majorHAnsi" w:eastAsiaTheme="majorEastAsia" w:hAnsiTheme="majorHAnsi" w:cstheme="majorBidi"/>
      <w:b/>
      <w:bCs/>
    </w:rPr>
  </w:style>
  <w:style w:type="paragraph" w:styleId="Heading4">
    <w:name w:val="heading 4"/>
    <w:basedOn w:val="Normal"/>
    <w:next w:val="Normal"/>
    <w:link w:val="Heading4Char"/>
    <w:uiPriority w:val="9"/>
    <w:unhideWhenUsed/>
    <w:qFormat/>
    <w:rsid w:val="00C06B86"/>
    <w:pPr>
      <w:keepNext/>
      <w:keepLines/>
      <w:spacing w:before="200" w:after="0"/>
      <w:jc w:val="left"/>
      <w:outlineLvl w:val="3"/>
    </w:pPr>
    <w:rPr>
      <w:rFonts w:asciiTheme="majorHAnsi" w:eastAsiaTheme="majorEastAsia" w:hAnsiTheme="majorHAnsi" w:cstheme="majorBidi"/>
      <w:b/>
      <w:bCs/>
      <w:i/>
      <w:iCs/>
    </w:rPr>
  </w:style>
  <w:style w:type="paragraph" w:styleId="Heading5">
    <w:name w:val="heading 5"/>
    <w:basedOn w:val="Normal"/>
    <w:next w:val="Normal"/>
    <w:link w:val="Heading5Char"/>
    <w:uiPriority w:val="9"/>
    <w:semiHidden/>
    <w:unhideWhenUsed/>
    <w:qFormat/>
    <w:rsid w:val="00FD262C"/>
    <w:pPr>
      <w:keepNext/>
      <w:keepLines/>
      <w:spacing w:before="200" w:after="0"/>
      <w:outlineLvl w:val="4"/>
    </w:pPr>
    <w:rPr>
      <w:rFonts w:asciiTheme="majorHAnsi" w:eastAsiaTheme="majorEastAsia" w:hAnsiTheme="majorHAnsi" w:cstheme="majorBidi"/>
      <w:color w:val="6C6C6C" w:themeColor="text1" w:themeTint="BF"/>
    </w:rPr>
  </w:style>
  <w:style w:type="paragraph" w:styleId="Heading6">
    <w:name w:val="heading 6"/>
    <w:basedOn w:val="Normal"/>
    <w:next w:val="Normal"/>
    <w:link w:val="Heading6Char"/>
    <w:uiPriority w:val="9"/>
    <w:semiHidden/>
    <w:unhideWhenUsed/>
    <w:qFormat/>
    <w:rsid w:val="00FD262C"/>
    <w:pPr>
      <w:keepNext/>
      <w:keepLines/>
      <w:spacing w:before="200" w:after="0"/>
      <w:outlineLvl w:val="5"/>
    </w:pPr>
    <w:rPr>
      <w:rFonts w:asciiTheme="majorHAnsi" w:eastAsiaTheme="majorEastAsia" w:hAnsiTheme="majorHAnsi" w:cstheme="majorBidi"/>
      <w:i/>
      <w:iCs/>
      <w:color w:val="6C6C6C" w:themeColor="text1" w:themeTint="BF"/>
    </w:rPr>
  </w:style>
  <w:style w:type="paragraph" w:styleId="Heading7">
    <w:name w:val="heading 7"/>
    <w:basedOn w:val="Normal"/>
    <w:next w:val="Normal"/>
    <w:link w:val="Heading7Char"/>
    <w:uiPriority w:val="9"/>
    <w:semiHidden/>
    <w:unhideWhenUsed/>
    <w:qFormat/>
    <w:rsid w:val="00FD262C"/>
    <w:pPr>
      <w:keepNext/>
      <w:keepLines/>
      <w:spacing w:before="200" w:after="0"/>
      <w:outlineLvl w:val="6"/>
    </w:pPr>
    <w:rPr>
      <w:rFonts w:asciiTheme="majorHAnsi" w:eastAsiaTheme="majorEastAsia" w:hAnsiTheme="majorHAnsi" w:cstheme="majorBidi"/>
      <w:i/>
      <w:iCs/>
      <w:color w:val="6C6C6C" w:themeColor="text1" w:themeTint="BF"/>
    </w:rPr>
  </w:style>
  <w:style w:type="paragraph" w:styleId="Heading8">
    <w:name w:val="heading 8"/>
    <w:basedOn w:val="Normal"/>
    <w:next w:val="Normal"/>
    <w:link w:val="Heading8Char"/>
    <w:uiPriority w:val="9"/>
    <w:semiHidden/>
    <w:unhideWhenUsed/>
    <w:qFormat/>
    <w:rsid w:val="00FD262C"/>
    <w:pPr>
      <w:keepNext/>
      <w:keepLines/>
      <w:spacing w:before="200" w:after="0"/>
      <w:outlineLvl w:val="7"/>
    </w:pPr>
    <w:rPr>
      <w:rFonts w:asciiTheme="majorHAnsi" w:eastAsiaTheme="majorEastAsia" w:hAnsiTheme="majorHAnsi" w:cstheme="majorBidi"/>
      <w:color w:val="6C6C6C" w:themeColor="text1" w:themeTint="BF"/>
      <w:szCs w:val="20"/>
    </w:rPr>
  </w:style>
  <w:style w:type="paragraph" w:styleId="Heading9">
    <w:name w:val="heading 9"/>
    <w:basedOn w:val="Normal"/>
    <w:next w:val="Normal"/>
    <w:link w:val="Heading9Char"/>
    <w:uiPriority w:val="9"/>
    <w:semiHidden/>
    <w:unhideWhenUsed/>
    <w:qFormat/>
    <w:rsid w:val="00FD262C"/>
    <w:pPr>
      <w:keepNext/>
      <w:keepLines/>
      <w:spacing w:before="200" w:after="0"/>
      <w:outlineLvl w:val="8"/>
    </w:pPr>
    <w:rPr>
      <w:rFonts w:asciiTheme="majorHAnsi" w:eastAsiaTheme="majorEastAsia" w:hAnsiTheme="majorHAnsi" w:cstheme="majorBidi"/>
      <w:i/>
      <w:iCs/>
      <w:color w:val="6C6C6C" w:themeColor="text1" w:themeTint="BF"/>
      <w:szCs w:val="20"/>
    </w:rPr>
  </w:style>
  <w:style w:type="character" w:default="1" w:styleId="DefaultParagraphFont">
    <w:name w:val="Default Paragraph Font"/>
    <w:uiPriority w:val="1"/>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Title">
    <w:name w:val="Title"/>
    <w:basedOn w:val="Normal"/>
    <w:link w:val="TitleChar"/>
    <w:uiPriority w:val="1"/>
    <w:qFormat/>
    <w:rsid w:val="00D82D1F"/>
    <w:pPr>
      <w:spacing w:after="0" w:line="240" w:lineRule="auto"/>
      <w:contextualSpacing/>
    </w:pPr>
    <w:rPr>
      <w:rFonts w:eastAsiaTheme="majorEastAsia" w:cstheme="majorBidi"/>
      <w:sz w:val="64"/>
      <w:szCs w:val="56"/>
    </w:rPr>
  </w:style>
  <w:style w:type="character" w:customStyle="1" w:styleId="TitleChar">
    <w:name w:val="Title Char"/>
    <w:basedOn w:val="DefaultParagraphFont"/>
    <w:link w:val="Title"/>
    <w:uiPriority w:val="1"/>
    <w:rsid w:val="00D82D1F"/>
    <w:rPr>
      <w:rFonts w:eastAsiaTheme="majorEastAsia" w:cstheme="majorBidi"/>
      <w:color w:val="3C3C3C" w:themeColor="text1"/>
      <w:sz w:val="64"/>
      <w:szCs w:val="56"/>
    </w:rPr>
  </w:style>
  <w:style w:type="paragraph" w:styleId="Header">
    <w:name w:val="header"/>
    <w:basedOn w:val="Normal"/>
    <w:link w:val="HeaderChar"/>
    <w:uiPriority w:val="99"/>
    <w:unhideWhenUsed/>
    <w:rsid w:val="00855982"/>
    <w:pPr>
      <w:spacing w:after="0" w:line="240" w:lineRule="auto"/>
    </w:pPr>
  </w:style>
  <w:style w:type="character" w:customStyle="1" w:styleId="HeaderChar">
    <w:name w:val="Header Char"/>
    <w:basedOn w:val="DefaultParagraphFont"/>
    <w:link w:val="Header"/>
    <w:uiPriority w:val="99"/>
    <w:rsid w:val="00855982"/>
  </w:style>
  <w:style w:type="character" w:customStyle="1" w:styleId="Heading1Char">
    <w:name w:val="Heading 1 Char"/>
    <w:basedOn w:val="DefaultParagraphFont"/>
    <w:link w:val="Heading1"/>
    <w:uiPriority w:val="9"/>
    <w:rsid w:val="00D82D1F"/>
    <w:rPr>
      <w:rFonts w:eastAsiaTheme="majorEastAsia" w:cstheme="majorBidi"/>
      <w:bCs/>
      <w:color w:val="3C3C3C" w:themeColor="text1"/>
      <w:sz w:val="40"/>
      <w:szCs w:val="36"/>
    </w:rPr>
  </w:style>
  <w:style w:type="character" w:customStyle="1" w:styleId="Heading2Char">
    <w:name w:val="Heading 2 Char"/>
    <w:basedOn w:val="DefaultParagraphFont"/>
    <w:link w:val="Heading2"/>
    <w:uiPriority w:val="9"/>
    <w:rsid w:val="005D3198"/>
    <w:rPr>
      <w:rFonts w:eastAsiaTheme="majorEastAsia" w:cstheme="majorBidi"/>
      <w:bCs/>
      <w:color w:val="3C3C3C" w:themeColor="text1"/>
      <w:sz w:val="28"/>
      <w:szCs w:val="28"/>
    </w:rPr>
  </w:style>
  <w:style w:type="character" w:customStyle="1" w:styleId="Heading3Char">
    <w:name w:val="Heading 3 Char"/>
    <w:basedOn w:val="DefaultParagraphFont"/>
    <w:link w:val="Heading3"/>
    <w:uiPriority w:val="9"/>
    <w:rsid w:val="00972ADA"/>
    <w:rPr>
      <w:rFonts w:asciiTheme="majorHAnsi" w:eastAsiaTheme="majorEastAsia" w:hAnsiTheme="majorHAnsi" w:cstheme="majorBidi"/>
      <w:b/>
      <w:bCs/>
      <w:color w:val="3C3C3C" w:themeColor="text1"/>
    </w:rPr>
  </w:style>
  <w:style w:type="character" w:customStyle="1" w:styleId="Heading4Char">
    <w:name w:val="Heading 4 Char"/>
    <w:basedOn w:val="DefaultParagraphFont"/>
    <w:link w:val="Heading4"/>
    <w:uiPriority w:val="9"/>
    <w:rsid w:val="00C06B86"/>
    <w:rPr>
      <w:rFonts w:asciiTheme="majorHAnsi" w:eastAsiaTheme="majorEastAsia" w:hAnsiTheme="majorHAnsi" w:cstheme="majorBidi"/>
      <w:b/>
      <w:bCs/>
      <w:i/>
      <w:iCs/>
      <w:color w:val="3C3C3C" w:themeColor="text1"/>
    </w:rPr>
  </w:style>
  <w:style w:type="character" w:customStyle="1" w:styleId="Heading5Char">
    <w:name w:val="Heading 5 Char"/>
    <w:basedOn w:val="DefaultParagraphFont"/>
    <w:link w:val="Heading5"/>
    <w:uiPriority w:val="9"/>
    <w:semiHidden/>
    <w:rsid w:val="00FD262C"/>
    <w:rPr>
      <w:rFonts w:asciiTheme="majorHAnsi" w:eastAsiaTheme="majorEastAsia" w:hAnsiTheme="majorHAnsi" w:cstheme="majorBidi"/>
      <w:color w:val="6C6C6C" w:themeColor="text1" w:themeTint="BF"/>
    </w:rPr>
  </w:style>
  <w:style w:type="character" w:customStyle="1" w:styleId="Heading6Char">
    <w:name w:val="Heading 6 Char"/>
    <w:basedOn w:val="DefaultParagraphFont"/>
    <w:link w:val="Heading6"/>
    <w:uiPriority w:val="9"/>
    <w:semiHidden/>
    <w:rsid w:val="00FD262C"/>
    <w:rPr>
      <w:rFonts w:asciiTheme="majorHAnsi" w:eastAsiaTheme="majorEastAsia" w:hAnsiTheme="majorHAnsi" w:cstheme="majorBidi"/>
      <w:i/>
      <w:iCs/>
      <w:color w:val="6C6C6C" w:themeColor="text1" w:themeTint="BF"/>
    </w:rPr>
  </w:style>
  <w:style w:type="character" w:customStyle="1" w:styleId="Heading7Char">
    <w:name w:val="Heading 7 Char"/>
    <w:basedOn w:val="DefaultParagraphFont"/>
    <w:link w:val="Heading7"/>
    <w:uiPriority w:val="9"/>
    <w:semiHidden/>
    <w:rPr>
      <w:rFonts w:asciiTheme="majorHAnsi" w:eastAsiaTheme="majorEastAsia" w:hAnsiTheme="majorHAnsi" w:cstheme="majorBidi"/>
      <w:i/>
      <w:iCs/>
      <w:color w:val="6C6C6C" w:themeColor="text1" w:themeTint="BF"/>
    </w:rPr>
  </w:style>
  <w:style w:type="character" w:customStyle="1" w:styleId="Heading8Char">
    <w:name w:val="Heading 8 Char"/>
    <w:basedOn w:val="DefaultParagraphFont"/>
    <w:link w:val="Heading8"/>
    <w:uiPriority w:val="9"/>
    <w:semiHidden/>
    <w:rsid w:val="001D4362"/>
    <w:rPr>
      <w:rFonts w:asciiTheme="majorHAnsi" w:eastAsiaTheme="majorEastAsia" w:hAnsiTheme="majorHAnsi" w:cstheme="majorBidi"/>
      <w:color w:val="6C6C6C" w:themeColor="text1" w:themeTint="BF"/>
      <w:szCs w:val="20"/>
    </w:rPr>
  </w:style>
  <w:style w:type="character" w:customStyle="1" w:styleId="Heading9Char">
    <w:name w:val="Heading 9 Char"/>
    <w:basedOn w:val="DefaultParagraphFont"/>
    <w:link w:val="Heading9"/>
    <w:uiPriority w:val="9"/>
    <w:semiHidden/>
    <w:rsid w:val="001D4362"/>
    <w:rPr>
      <w:rFonts w:asciiTheme="majorHAnsi" w:eastAsiaTheme="majorEastAsia" w:hAnsiTheme="majorHAnsi" w:cstheme="majorBidi"/>
      <w:i/>
      <w:iCs/>
      <w:color w:val="6C6C6C" w:themeColor="text1" w:themeTint="BF"/>
      <w:szCs w:val="20"/>
    </w:rPr>
  </w:style>
  <w:style w:type="paragraph" w:styleId="Footer">
    <w:name w:val="footer"/>
    <w:basedOn w:val="Normal"/>
    <w:link w:val="FooterChar"/>
    <w:uiPriority w:val="99"/>
    <w:unhideWhenUsed/>
    <w:rsid w:val="00520A57"/>
    <w:pPr>
      <w:spacing w:after="0" w:line="240" w:lineRule="auto"/>
      <w:jc w:val="right"/>
    </w:pPr>
  </w:style>
  <w:style w:type="character" w:customStyle="1" w:styleId="FooterChar">
    <w:name w:val="Footer Char"/>
    <w:basedOn w:val="DefaultParagraphFont"/>
    <w:link w:val="Footer"/>
    <w:uiPriority w:val="99"/>
    <w:rsid w:val="00520A57"/>
    <w:rPr>
      <w:color w:val="3C3C3C" w:themeColor="text1"/>
    </w:rPr>
  </w:style>
  <w:style w:type="paragraph" w:styleId="Caption">
    <w:name w:val="caption"/>
    <w:basedOn w:val="Normal"/>
    <w:next w:val="Normal"/>
    <w:uiPriority w:val="35"/>
    <w:semiHidden/>
    <w:unhideWhenUsed/>
    <w:qFormat/>
    <w:rsid w:val="001D4362"/>
    <w:pPr>
      <w:spacing w:after="200" w:line="240" w:lineRule="auto"/>
    </w:pPr>
    <w:rPr>
      <w:i/>
      <w:iCs/>
      <w:color w:val="3C3C3C" w:themeColor="text2"/>
      <w:szCs w:val="18"/>
    </w:rPr>
  </w:style>
  <w:style w:type="paragraph" w:styleId="TOCHeading">
    <w:name w:val="TOC Heading"/>
    <w:basedOn w:val="Heading1"/>
    <w:next w:val="Normal"/>
    <w:uiPriority w:val="39"/>
    <w:unhideWhenUsed/>
    <w:qFormat/>
    <w:pPr>
      <w:outlineLvl w:val="9"/>
    </w:pPr>
  </w:style>
  <w:style w:type="paragraph" w:styleId="BalloonText">
    <w:name w:val="Balloon Text"/>
    <w:basedOn w:val="Normal"/>
    <w:link w:val="BalloonTextChar"/>
    <w:uiPriority w:val="99"/>
    <w:semiHidden/>
    <w:unhideWhenUsed/>
    <w:rsid w:val="001D4362"/>
    <w:pPr>
      <w:spacing w:after="0" w:line="240" w:lineRule="auto"/>
    </w:pPr>
    <w:rPr>
      <w:rFonts w:ascii="Segoe UI" w:hAnsi="Segoe UI" w:cs="Segoe UI"/>
      <w:szCs w:val="18"/>
    </w:rPr>
  </w:style>
  <w:style w:type="character" w:customStyle="1" w:styleId="BalloonTextChar">
    <w:name w:val="Balloon Text Char"/>
    <w:basedOn w:val="DefaultParagraphFont"/>
    <w:link w:val="BalloonText"/>
    <w:uiPriority w:val="99"/>
    <w:semiHidden/>
    <w:rsid w:val="001D4362"/>
    <w:rPr>
      <w:rFonts w:ascii="Segoe UI" w:hAnsi="Segoe UI" w:cs="Segoe UI"/>
      <w:szCs w:val="18"/>
    </w:rPr>
  </w:style>
  <w:style w:type="paragraph" w:styleId="BodyText3">
    <w:name w:val="Body Text 3"/>
    <w:basedOn w:val="Normal"/>
    <w:link w:val="BodyText3Char"/>
    <w:uiPriority w:val="99"/>
    <w:semiHidden/>
    <w:unhideWhenUsed/>
    <w:rsid w:val="001D4362"/>
    <w:pPr>
      <w:spacing w:after="120"/>
    </w:pPr>
    <w:rPr>
      <w:szCs w:val="16"/>
    </w:rPr>
  </w:style>
  <w:style w:type="character" w:customStyle="1" w:styleId="BodyText3Char">
    <w:name w:val="Body Text 3 Char"/>
    <w:basedOn w:val="DefaultParagraphFont"/>
    <w:link w:val="BodyText3"/>
    <w:uiPriority w:val="99"/>
    <w:semiHidden/>
    <w:rsid w:val="001D4362"/>
    <w:rPr>
      <w:szCs w:val="16"/>
    </w:rPr>
  </w:style>
  <w:style w:type="paragraph" w:styleId="BodyTextIndent3">
    <w:name w:val="Body Text Indent 3"/>
    <w:basedOn w:val="Normal"/>
    <w:link w:val="BodyTextIndent3Char"/>
    <w:uiPriority w:val="99"/>
    <w:semiHidden/>
    <w:unhideWhenUsed/>
    <w:rsid w:val="001D4362"/>
    <w:pPr>
      <w:spacing w:after="120"/>
      <w:ind w:left="360"/>
    </w:pPr>
    <w:rPr>
      <w:szCs w:val="16"/>
    </w:rPr>
  </w:style>
  <w:style w:type="character" w:customStyle="1" w:styleId="BodyTextIndent3Char">
    <w:name w:val="Body Text Indent 3 Char"/>
    <w:basedOn w:val="DefaultParagraphFont"/>
    <w:link w:val="BodyTextIndent3"/>
    <w:uiPriority w:val="99"/>
    <w:semiHidden/>
    <w:rsid w:val="001D4362"/>
    <w:rPr>
      <w:szCs w:val="16"/>
    </w:rPr>
  </w:style>
  <w:style w:type="character" w:styleId="CommentReference">
    <w:name w:val="annotation reference"/>
    <w:basedOn w:val="DefaultParagraphFont"/>
    <w:uiPriority w:val="99"/>
    <w:semiHidden/>
    <w:unhideWhenUsed/>
    <w:rsid w:val="001D4362"/>
    <w:rPr>
      <w:sz w:val="22"/>
      <w:szCs w:val="16"/>
    </w:rPr>
  </w:style>
  <w:style w:type="paragraph" w:styleId="CommentText">
    <w:name w:val="annotation text"/>
    <w:basedOn w:val="Normal"/>
    <w:link w:val="CommentTextChar"/>
    <w:uiPriority w:val="99"/>
    <w:unhideWhenUsed/>
    <w:rsid w:val="001D4362"/>
    <w:pPr>
      <w:spacing w:line="240" w:lineRule="auto"/>
    </w:pPr>
    <w:rPr>
      <w:szCs w:val="20"/>
    </w:rPr>
  </w:style>
  <w:style w:type="character" w:customStyle="1" w:styleId="CommentTextChar">
    <w:name w:val="Comment Text Char"/>
    <w:basedOn w:val="DefaultParagraphFont"/>
    <w:link w:val="CommentText"/>
    <w:uiPriority w:val="99"/>
    <w:rsid w:val="001D4362"/>
    <w:rPr>
      <w:szCs w:val="20"/>
    </w:rPr>
  </w:style>
  <w:style w:type="paragraph" w:styleId="CommentSubject">
    <w:name w:val="annotation subject"/>
    <w:basedOn w:val="CommentText"/>
    <w:next w:val="CommentText"/>
    <w:link w:val="CommentSubjectChar"/>
    <w:uiPriority w:val="99"/>
    <w:semiHidden/>
    <w:unhideWhenUsed/>
    <w:rsid w:val="001D4362"/>
    <w:rPr>
      <w:b/>
      <w:bCs/>
    </w:rPr>
  </w:style>
  <w:style w:type="character" w:customStyle="1" w:styleId="CommentSubjectChar">
    <w:name w:val="Comment Subject Char"/>
    <w:basedOn w:val="CommentTextChar"/>
    <w:link w:val="CommentSubject"/>
    <w:uiPriority w:val="99"/>
    <w:semiHidden/>
    <w:rsid w:val="001D4362"/>
    <w:rPr>
      <w:b/>
      <w:bCs/>
      <w:szCs w:val="20"/>
    </w:rPr>
  </w:style>
  <w:style w:type="paragraph" w:styleId="DocumentMap">
    <w:name w:val="Document Map"/>
    <w:basedOn w:val="Normal"/>
    <w:link w:val="DocumentMapChar"/>
    <w:uiPriority w:val="99"/>
    <w:semiHidden/>
    <w:unhideWhenUsed/>
    <w:rsid w:val="001D4362"/>
    <w:pPr>
      <w:spacing w:after="0" w:line="240" w:lineRule="auto"/>
    </w:pPr>
    <w:rPr>
      <w:rFonts w:ascii="Segoe UI" w:hAnsi="Segoe UI" w:cs="Segoe UI"/>
      <w:szCs w:val="16"/>
    </w:rPr>
  </w:style>
  <w:style w:type="character" w:customStyle="1" w:styleId="DocumentMapChar">
    <w:name w:val="Document Map Char"/>
    <w:basedOn w:val="DefaultParagraphFont"/>
    <w:link w:val="DocumentMap"/>
    <w:uiPriority w:val="99"/>
    <w:semiHidden/>
    <w:rsid w:val="001D4362"/>
    <w:rPr>
      <w:rFonts w:ascii="Segoe UI" w:hAnsi="Segoe UI" w:cs="Segoe UI"/>
      <w:szCs w:val="16"/>
    </w:rPr>
  </w:style>
  <w:style w:type="paragraph" w:styleId="EndnoteText">
    <w:name w:val="endnote text"/>
    <w:basedOn w:val="Normal"/>
    <w:link w:val="EndnoteTextChar"/>
    <w:uiPriority w:val="99"/>
    <w:semiHidden/>
    <w:unhideWhenUsed/>
    <w:rsid w:val="001D4362"/>
    <w:pPr>
      <w:spacing w:after="0" w:line="240" w:lineRule="auto"/>
    </w:pPr>
    <w:rPr>
      <w:szCs w:val="20"/>
    </w:rPr>
  </w:style>
  <w:style w:type="character" w:customStyle="1" w:styleId="EndnoteTextChar">
    <w:name w:val="Endnote Text Char"/>
    <w:basedOn w:val="DefaultParagraphFont"/>
    <w:link w:val="EndnoteText"/>
    <w:uiPriority w:val="99"/>
    <w:semiHidden/>
    <w:rsid w:val="001D4362"/>
    <w:rPr>
      <w:szCs w:val="20"/>
    </w:rPr>
  </w:style>
  <w:style w:type="paragraph" w:styleId="EnvelopeReturn">
    <w:name w:val="envelope return"/>
    <w:basedOn w:val="Normal"/>
    <w:uiPriority w:val="99"/>
    <w:semiHidden/>
    <w:unhideWhenUsed/>
    <w:rsid w:val="001D4362"/>
    <w:pPr>
      <w:spacing w:after="0" w:line="240" w:lineRule="auto"/>
    </w:pPr>
    <w:rPr>
      <w:rFonts w:asciiTheme="majorHAnsi" w:eastAsiaTheme="majorEastAsia" w:hAnsiTheme="majorHAnsi" w:cstheme="majorBidi"/>
      <w:szCs w:val="20"/>
    </w:rPr>
  </w:style>
  <w:style w:type="paragraph" w:styleId="FootnoteText">
    <w:name w:val="footnote text"/>
    <w:basedOn w:val="Normal"/>
    <w:link w:val="FootnoteTextChar"/>
    <w:uiPriority w:val="99"/>
    <w:semiHidden/>
    <w:unhideWhenUsed/>
    <w:rsid w:val="001D4362"/>
    <w:pPr>
      <w:spacing w:after="0" w:line="240" w:lineRule="auto"/>
    </w:pPr>
    <w:rPr>
      <w:szCs w:val="20"/>
    </w:rPr>
  </w:style>
  <w:style w:type="character" w:customStyle="1" w:styleId="FootnoteTextChar">
    <w:name w:val="Footnote Text Char"/>
    <w:basedOn w:val="DefaultParagraphFont"/>
    <w:link w:val="FootnoteText"/>
    <w:uiPriority w:val="99"/>
    <w:semiHidden/>
    <w:rsid w:val="001D4362"/>
    <w:rPr>
      <w:szCs w:val="20"/>
    </w:rPr>
  </w:style>
  <w:style w:type="character" w:styleId="HTMLCode">
    <w:name w:val="HTML Code"/>
    <w:basedOn w:val="DefaultParagraphFont"/>
    <w:uiPriority w:val="99"/>
    <w:semiHidden/>
    <w:unhideWhenUsed/>
    <w:rsid w:val="001D4362"/>
    <w:rPr>
      <w:rFonts w:ascii="Consolas" w:hAnsi="Consolas"/>
      <w:sz w:val="22"/>
      <w:szCs w:val="20"/>
    </w:rPr>
  </w:style>
  <w:style w:type="character" w:styleId="HTMLKeyboard">
    <w:name w:val="HTML Keyboard"/>
    <w:basedOn w:val="DefaultParagraphFont"/>
    <w:uiPriority w:val="99"/>
    <w:semiHidden/>
    <w:unhideWhenUsed/>
    <w:rsid w:val="001D4362"/>
    <w:rPr>
      <w:rFonts w:ascii="Consolas" w:hAnsi="Consolas"/>
      <w:sz w:val="22"/>
      <w:szCs w:val="20"/>
    </w:rPr>
  </w:style>
  <w:style w:type="paragraph" w:styleId="HTMLPreformatted">
    <w:name w:val="HTML Preformatted"/>
    <w:basedOn w:val="Normal"/>
    <w:link w:val="HTMLPreformattedChar"/>
    <w:uiPriority w:val="99"/>
    <w:semiHidden/>
    <w:unhideWhenUsed/>
    <w:rsid w:val="001D4362"/>
    <w:pPr>
      <w:spacing w:after="0" w:line="240" w:lineRule="auto"/>
    </w:pPr>
    <w:rPr>
      <w:rFonts w:ascii="Consolas" w:hAnsi="Consolas"/>
      <w:szCs w:val="20"/>
    </w:rPr>
  </w:style>
  <w:style w:type="character" w:customStyle="1" w:styleId="HTMLPreformattedChar">
    <w:name w:val="HTML Preformatted Char"/>
    <w:basedOn w:val="DefaultParagraphFont"/>
    <w:link w:val="HTMLPreformatted"/>
    <w:uiPriority w:val="99"/>
    <w:semiHidden/>
    <w:rsid w:val="001D4362"/>
    <w:rPr>
      <w:rFonts w:ascii="Consolas" w:hAnsi="Consolas"/>
      <w:szCs w:val="20"/>
    </w:rPr>
  </w:style>
  <w:style w:type="character" w:styleId="HTMLTypewriter">
    <w:name w:val="HTML Typewriter"/>
    <w:basedOn w:val="DefaultParagraphFont"/>
    <w:uiPriority w:val="99"/>
    <w:semiHidden/>
    <w:unhideWhenUsed/>
    <w:rsid w:val="001D4362"/>
    <w:rPr>
      <w:rFonts w:ascii="Consolas" w:hAnsi="Consolas"/>
      <w:sz w:val="22"/>
      <w:szCs w:val="20"/>
    </w:rPr>
  </w:style>
  <w:style w:type="paragraph" w:styleId="MacroText">
    <w:name w:val="macro"/>
    <w:link w:val="MacroTextChar"/>
    <w:uiPriority w:val="99"/>
    <w:semiHidden/>
    <w:unhideWhenUsed/>
    <w:rsid w:val="001D4362"/>
    <w:pPr>
      <w:tabs>
        <w:tab w:val="left" w:pos="480"/>
        <w:tab w:val="left" w:pos="960"/>
        <w:tab w:val="left" w:pos="1440"/>
        <w:tab w:val="left" w:pos="1920"/>
        <w:tab w:val="left" w:pos="2400"/>
        <w:tab w:val="left" w:pos="2880"/>
        <w:tab w:val="left" w:pos="3360"/>
        <w:tab w:val="left" w:pos="3840"/>
        <w:tab w:val="left" w:pos="4320"/>
      </w:tabs>
      <w:spacing w:after="0"/>
    </w:pPr>
    <w:rPr>
      <w:rFonts w:ascii="Consolas" w:hAnsi="Consolas"/>
      <w:szCs w:val="20"/>
    </w:rPr>
  </w:style>
  <w:style w:type="character" w:customStyle="1" w:styleId="MacroTextChar">
    <w:name w:val="Macro Text Char"/>
    <w:basedOn w:val="DefaultParagraphFont"/>
    <w:link w:val="MacroText"/>
    <w:uiPriority w:val="99"/>
    <w:semiHidden/>
    <w:rsid w:val="001D4362"/>
    <w:rPr>
      <w:rFonts w:ascii="Consolas" w:hAnsi="Consolas"/>
      <w:szCs w:val="20"/>
    </w:rPr>
  </w:style>
  <w:style w:type="paragraph" w:styleId="PlainText">
    <w:name w:val="Plain Text"/>
    <w:basedOn w:val="Normal"/>
    <w:link w:val="PlainTextChar"/>
    <w:uiPriority w:val="99"/>
    <w:semiHidden/>
    <w:unhideWhenUsed/>
    <w:rsid w:val="001D4362"/>
    <w:pPr>
      <w:spacing w:after="0" w:line="240" w:lineRule="auto"/>
    </w:pPr>
    <w:rPr>
      <w:rFonts w:ascii="Consolas" w:hAnsi="Consolas"/>
      <w:szCs w:val="21"/>
    </w:rPr>
  </w:style>
  <w:style w:type="character" w:customStyle="1" w:styleId="PlainTextChar">
    <w:name w:val="Plain Text Char"/>
    <w:basedOn w:val="DefaultParagraphFont"/>
    <w:link w:val="PlainText"/>
    <w:uiPriority w:val="99"/>
    <w:semiHidden/>
    <w:rsid w:val="001D4362"/>
    <w:rPr>
      <w:rFonts w:ascii="Consolas" w:hAnsi="Consolas"/>
      <w:szCs w:val="21"/>
    </w:rPr>
  </w:style>
  <w:style w:type="paragraph" w:styleId="BlockText">
    <w:name w:val="Block Text"/>
    <w:basedOn w:val="Normal"/>
    <w:uiPriority w:val="99"/>
    <w:semiHidden/>
    <w:unhideWhenUsed/>
    <w:rsid w:val="00FD262C"/>
    <w:pPr>
      <w:pBdr>
        <w:top w:val="single" w:sz="2" w:space="10" w:color="936004" w:themeColor="accent1" w:themeShade="80" w:shadow="1"/>
        <w:left w:val="single" w:sz="2" w:space="10" w:color="936004" w:themeColor="accent1" w:themeShade="80" w:shadow="1"/>
        <w:bottom w:val="single" w:sz="2" w:space="10" w:color="936004" w:themeColor="accent1" w:themeShade="80" w:shadow="1"/>
        <w:right w:val="single" w:sz="2" w:space="10" w:color="936004" w:themeColor="accent1" w:themeShade="80" w:shadow="1"/>
      </w:pBdr>
      <w:ind w:left="1152" w:right="1152"/>
    </w:pPr>
    <w:rPr>
      <w:i/>
      <w:iCs/>
      <w:color w:val="936004" w:themeColor="accent1" w:themeShade="80"/>
    </w:rPr>
  </w:style>
  <w:style w:type="character" w:styleId="FollowedHyperlink">
    <w:name w:val="FollowedHyperlink"/>
    <w:basedOn w:val="DefaultParagraphFont"/>
    <w:uiPriority w:val="99"/>
    <w:semiHidden/>
    <w:unhideWhenUsed/>
    <w:rsid w:val="007833A7"/>
    <w:rPr>
      <w:color w:val="936004" w:themeColor="accent1" w:themeShade="80"/>
      <w:u w:val="single"/>
    </w:rPr>
  </w:style>
  <w:style w:type="character" w:styleId="Hyperlink">
    <w:name w:val="Hyperlink"/>
    <w:basedOn w:val="DefaultParagraphFont"/>
    <w:uiPriority w:val="99"/>
    <w:unhideWhenUsed/>
    <w:rsid w:val="007833A7"/>
    <w:rPr>
      <w:color w:val="864279" w:themeColor="accent4" w:themeShade="BF"/>
      <w:u w:val="single"/>
    </w:rPr>
  </w:style>
  <w:style w:type="character" w:styleId="PlaceholderText">
    <w:name w:val="Placeholder Text"/>
    <w:basedOn w:val="DefaultParagraphFont"/>
    <w:uiPriority w:val="99"/>
    <w:semiHidden/>
    <w:rsid w:val="007833A7"/>
    <w:rPr>
      <w:color w:val="808080" w:themeColor="text1" w:themeTint="A6"/>
    </w:rPr>
  </w:style>
  <w:style w:type="character" w:styleId="IntenseEmphasis">
    <w:name w:val="Intense Emphasis"/>
    <w:basedOn w:val="DefaultParagraphFont"/>
    <w:uiPriority w:val="21"/>
    <w:semiHidden/>
    <w:unhideWhenUsed/>
    <w:qFormat/>
    <w:rsid w:val="00FD262C"/>
    <w:rPr>
      <w:i/>
      <w:iCs/>
      <w:color w:val="DC8F06" w:themeColor="accent1" w:themeShade="BF"/>
    </w:rPr>
  </w:style>
  <w:style w:type="paragraph" w:styleId="IntenseQuote">
    <w:name w:val="Intense Quote"/>
    <w:basedOn w:val="Normal"/>
    <w:next w:val="Normal"/>
    <w:link w:val="IntenseQuoteChar"/>
    <w:uiPriority w:val="30"/>
    <w:semiHidden/>
    <w:unhideWhenUsed/>
    <w:rsid w:val="00FD262C"/>
    <w:pPr>
      <w:pBdr>
        <w:top w:val="single" w:sz="4" w:space="10" w:color="DC8F06" w:themeColor="accent1" w:themeShade="BF"/>
        <w:bottom w:val="single" w:sz="4" w:space="10" w:color="DC8F06" w:themeColor="accent1" w:themeShade="BF"/>
      </w:pBdr>
      <w:spacing w:before="360" w:after="360"/>
      <w:ind w:left="864" w:right="864"/>
      <w:jc w:val="center"/>
    </w:pPr>
    <w:rPr>
      <w:i/>
      <w:iCs/>
      <w:color w:val="DC8F06" w:themeColor="accent1" w:themeShade="BF"/>
    </w:rPr>
  </w:style>
  <w:style w:type="character" w:customStyle="1" w:styleId="IntenseQuoteChar">
    <w:name w:val="Intense Quote Char"/>
    <w:basedOn w:val="DefaultParagraphFont"/>
    <w:link w:val="IntenseQuote"/>
    <w:uiPriority w:val="30"/>
    <w:semiHidden/>
    <w:rsid w:val="00FD262C"/>
    <w:rPr>
      <w:i/>
      <w:iCs/>
      <w:color w:val="DC8F06" w:themeColor="accent1" w:themeShade="BF"/>
    </w:rPr>
  </w:style>
  <w:style w:type="character" w:styleId="IntenseReference">
    <w:name w:val="Intense Reference"/>
    <w:basedOn w:val="DefaultParagraphFont"/>
    <w:uiPriority w:val="32"/>
    <w:semiHidden/>
    <w:unhideWhenUsed/>
    <w:qFormat/>
    <w:rsid w:val="00FD262C"/>
    <w:rPr>
      <w:b/>
      <w:bCs/>
      <w:caps w:val="0"/>
      <w:smallCaps/>
      <w:color w:val="DC8F06" w:themeColor="accent1" w:themeShade="BF"/>
      <w:spacing w:val="5"/>
    </w:rPr>
  </w:style>
  <w:style w:type="paragraph" w:styleId="NoSpacing">
    <w:name w:val="No Spacing"/>
    <w:link w:val="NoSpacingChar"/>
    <w:uiPriority w:val="1"/>
    <w:qFormat/>
    <w:rsid w:val="0041703E"/>
    <w:pPr>
      <w:spacing w:after="0" w:line="240" w:lineRule="auto"/>
    </w:pPr>
    <w:rPr>
      <w:lang w:eastAsia="en-US"/>
    </w:rPr>
  </w:style>
  <w:style w:type="character" w:customStyle="1" w:styleId="NoSpacingChar">
    <w:name w:val="No Spacing Char"/>
    <w:basedOn w:val="DefaultParagraphFont"/>
    <w:link w:val="NoSpacing"/>
    <w:uiPriority w:val="1"/>
    <w:rsid w:val="0041703E"/>
    <w:rPr>
      <w:lang w:eastAsia="en-US"/>
    </w:rPr>
  </w:style>
  <w:style w:type="table" w:customStyle="1" w:styleId="ListTable3-Accent31">
    <w:name w:val="List Table 3 - Accent 31"/>
    <w:basedOn w:val="TableNormal"/>
    <w:uiPriority w:val="48"/>
    <w:rsid w:val="006D0011"/>
    <w:pPr>
      <w:spacing w:after="0" w:line="240" w:lineRule="auto"/>
    </w:pPr>
    <w:tblPr>
      <w:tblStyleRowBandSize w:val="1"/>
      <w:tblStyleColBandSize w:val="1"/>
      <w:tblBorders>
        <w:top w:val="single" w:sz="4" w:space="0" w:color="099DD7" w:themeColor="accent3"/>
        <w:left w:val="single" w:sz="4" w:space="0" w:color="099DD7" w:themeColor="accent3"/>
        <w:bottom w:val="single" w:sz="4" w:space="0" w:color="099DD7" w:themeColor="accent3"/>
        <w:right w:val="single" w:sz="4" w:space="0" w:color="099DD7" w:themeColor="accent3"/>
      </w:tblBorders>
    </w:tblPr>
    <w:tblStylePr w:type="firstRow">
      <w:rPr>
        <w:b/>
        <w:bCs/>
        <w:color w:val="FFFFFF" w:themeColor="background1"/>
      </w:rPr>
      <w:tblPr/>
      <w:tcPr>
        <w:shd w:val="clear" w:color="auto" w:fill="099DD7" w:themeFill="accent3"/>
      </w:tcPr>
    </w:tblStylePr>
    <w:tblStylePr w:type="lastRow">
      <w:rPr>
        <w:b/>
        <w:bCs/>
      </w:rPr>
      <w:tblPr/>
      <w:tcPr>
        <w:tcBorders>
          <w:top w:val="double" w:sz="4" w:space="0" w:color="099DD7"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99DD7" w:themeColor="accent3"/>
          <w:right w:val="single" w:sz="4" w:space="0" w:color="099DD7" w:themeColor="accent3"/>
        </w:tcBorders>
      </w:tcPr>
    </w:tblStylePr>
    <w:tblStylePr w:type="band1Horz">
      <w:tblPr/>
      <w:tcPr>
        <w:tcBorders>
          <w:top w:val="single" w:sz="4" w:space="0" w:color="099DD7" w:themeColor="accent3"/>
          <w:bottom w:val="single" w:sz="4" w:space="0" w:color="099DD7"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99DD7" w:themeColor="accent3"/>
          <w:left w:val="nil"/>
        </w:tcBorders>
      </w:tcPr>
    </w:tblStylePr>
    <w:tblStylePr w:type="swCell">
      <w:tblPr/>
      <w:tcPr>
        <w:tcBorders>
          <w:top w:val="double" w:sz="4" w:space="0" w:color="099DD7" w:themeColor="accent3"/>
          <w:right w:val="nil"/>
        </w:tcBorders>
      </w:tcPr>
    </w:tblStylePr>
  </w:style>
  <w:style w:type="table" w:customStyle="1" w:styleId="ListTable7Colorful-Accent31">
    <w:name w:val="List Table 7 Colorful - Accent 31"/>
    <w:basedOn w:val="TableNormal"/>
    <w:uiPriority w:val="52"/>
    <w:rsid w:val="006D0011"/>
    <w:pPr>
      <w:spacing w:after="0" w:line="240" w:lineRule="auto"/>
    </w:pPr>
    <w:rPr>
      <w:color w:val="0675A0"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99DD7"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99DD7"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99DD7"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99DD7" w:themeColor="accent3"/>
        </w:tcBorders>
        <w:shd w:val="clear" w:color="auto" w:fill="FFFFFF" w:themeFill="background1"/>
      </w:tcPr>
    </w:tblStylePr>
    <w:tblStylePr w:type="band1Vert">
      <w:tblPr/>
      <w:tcPr>
        <w:shd w:val="clear" w:color="auto" w:fill="C7EDFC" w:themeFill="accent3" w:themeFillTint="33"/>
      </w:tcPr>
    </w:tblStylePr>
    <w:tblStylePr w:type="band1Horz">
      <w:tblPr/>
      <w:tcPr>
        <w:shd w:val="clear" w:color="auto" w:fill="C7EDFC"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TableGrid">
    <w:name w:val="Table Grid"/>
    <w:basedOn w:val="TableNormal"/>
    <w:uiPriority w:val="59"/>
    <w:rsid w:val="00E11B78"/>
    <w:pPr>
      <w:spacing w:after="0" w:line="240" w:lineRule="auto"/>
    </w:pPr>
    <w:rPr>
      <w:rFonts w:ascii="Times New Roman" w:eastAsiaTheme="minorHAnsi" w:hAnsi="Times New Roman" w:cs="Times New Roman"/>
      <w:sz w:val="20"/>
      <w:szCs w:val="20"/>
      <w:lang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GridTable1Light-Accent11">
    <w:name w:val="Grid Table 1 Light - Accent 11"/>
    <w:basedOn w:val="TableNormal"/>
    <w:uiPriority w:val="46"/>
    <w:rsid w:val="00E11B78"/>
    <w:pPr>
      <w:spacing w:after="0" w:line="240" w:lineRule="auto"/>
    </w:pPr>
    <w:tblPr>
      <w:tblStyleRowBandSize w:val="1"/>
      <w:tblStyleColBandSize w:val="1"/>
      <w:tblBorders>
        <w:top w:val="single" w:sz="4" w:space="0" w:color="FCE0AE" w:themeColor="accent1" w:themeTint="66"/>
        <w:left w:val="single" w:sz="4" w:space="0" w:color="FCE0AE" w:themeColor="accent1" w:themeTint="66"/>
        <w:bottom w:val="single" w:sz="4" w:space="0" w:color="FCE0AE" w:themeColor="accent1" w:themeTint="66"/>
        <w:right w:val="single" w:sz="4" w:space="0" w:color="FCE0AE" w:themeColor="accent1" w:themeTint="66"/>
        <w:insideH w:val="single" w:sz="4" w:space="0" w:color="FCE0AE" w:themeColor="accent1" w:themeTint="66"/>
        <w:insideV w:val="single" w:sz="4" w:space="0" w:color="FCE0AE" w:themeColor="accent1" w:themeTint="66"/>
      </w:tblBorders>
    </w:tblPr>
    <w:tblStylePr w:type="firstRow">
      <w:rPr>
        <w:b/>
        <w:bCs/>
      </w:rPr>
      <w:tblPr/>
      <w:tcPr>
        <w:tcBorders>
          <w:bottom w:val="single" w:sz="12" w:space="0" w:color="FBD186" w:themeColor="accent1" w:themeTint="99"/>
        </w:tcBorders>
      </w:tcPr>
    </w:tblStylePr>
    <w:tblStylePr w:type="lastRow">
      <w:rPr>
        <w:b/>
        <w:bCs/>
      </w:rPr>
      <w:tblPr/>
      <w:tcPr>
        <w:tcBorders>
          <w:top w:val="double" w:sz="2" w:space="0" w:color="FBD186" w:themeColor="accent1" w:themeTint="99"/>
        </w:tcBorders>
      </w:tcPr>
    </w:tblStylePr>
    <w:tblStylePr w:type="firstCol">
      <w:rPr>
        <w:b/>
        <w:bCs/>
      </w:rPr>
    </w:tblStylePr>
    <w:tblStylePr w:type="lastCol">
      <w:rPr>
        <w:b/>
        <w:bCs/>
      </w:rPr>
    </w:tblStylePr>
  </w:style>
  <w:style w:type="table" w:customStyle="1" w:styleId="GridTable4-Accent11">
    <w:name w:val="Grid Table 4 - Accent 11"/>
    <w:basedOn w:val="TableNormal"/>
    <w:uiPriority w:val="49"/>
    <w:rsid w:val="00E11B78"/>
    <w:pPr>
      <w:spacing w:after="0" w:line="240" w:lineRule="auto"/>
    </w:pPr>
    <w:tblPr>
      <w:tblStyleRowBandSize w:val="1"/>
      <w:tblStyleColBandSize w:val="1"/>
      <w:tblBorders>
        <w:top w:val="single" w:sz="4" w:space="0" w:color="FBD186" w:themeColor="accent1" w:themeTint="99"/>
        <w:left w:val="single" w:sz="4" w:space="0" w:color="FBD186" w:themeColor="accent1" w:themeTint="99"/>
        <w:bottom w:val="single" w:sz="4" w:space="0" w:color="FBD186" w:themeColor="accent1" w:themeTint="99"/>
        <w:right w:val="single" w:sz="4" w:space="0" w:color="FBD186" w:themeColor="accent1" w:themeTint="99"/>
        <w:insideH w:val="single" w:sz="4" w:space="0" w:color="FBD186" w:themeColor="accent1" w:themeTint="99"/>
        <w:insideV w:val="single" w:sz="4" w:space="0" w:color="FBD186" w:themeColor="accent1" w:themeTint="99"/>
      </w:tblBorders>
    </w:tblPr>
    <w:tblStylePr w:type="firstRow">
      <w:rPr>
        <w:b/>
        <w:bCs/>
        <w:color w:val="FFFFFF" w:themeColor="background1"/>
      </w:rPr>
      <w:tblPr/>
      <w:tcPr>
        <w:tcBorders>
          <w:top w:val="single" w:sz="4" w:space="0" w:color="F9B436" w:themeColor="accent1"/>
          <w:left w:val="single" w:sz="4" w:space="0" w:color="F9B436" w:themeColor="accent1"/>
          <w:bottom w:val="single" w:sz="4" w:space="0" w:color="F9B436" w:themeColor="accent1"/>
          <w:right w:val="single" w:sz="4" w:space="0" w:color="F9B436" w:themeColor="accent1"/>
          <w:insideH w:val="nil"/>
          <w:insideV w:val="nil"/>
        </w:tcBorders>
        <w:shd w:val="clear" w:color="auto" w:fill="F9B436" w:themeFill="accent1"/>
      </w:tcPr>
    </w:tblStylePr>
    <w:tblStylePr w:type="lastRow">
      <w:rPr>
        <w:b/>
        <w:bCs/>
      </w:rPr>
      <w:tblPr/>
      <w:tcPr>
        <w:tcBorders>
          <w:top w:val="double" w:sz="4" w:space="0" w:color="F9B436" w:themeColor="accent1"/>
        </w:tcBorders>
      </w:tcPr>
    </w:tblStylePr>
    <w:tblStylePr w:type="firstCol">
      <w:rPr>
        <w:b/>
        <w:bCs/>
      </w:rPr>
    </w:tblStylePr>
    <w:tblStylePr w:type="lastCol">
      <w:rPr>
        <w:b/>
        <w:bCs/>
      </w:rPr>
    </w:tblStylePr>
    <w:tblStylePr w:type="band1Vert">
      <w:tblPr/>
      <w:tcPr>
        <w:shd w:val="clear" w:color="auto" w:fill="FDEFD6" w:themeFill="accent1" w:themeFillTint="33"/>
      </w:tcPr>
    </w:tblStylePr>
    <w:tblStylePr w:type="band1Horz">
      <w:tblPr/>
      <w:tcPr>
        <w:shd w:val="clear" w:color="auto" w:fill="FDEFD6" w:themeFill="accent1" w:themeFillTint="33"/>
      </w:tcPr>
    </w:tblStylePr>
  </w:style>
  <w:style w:type="table" w:customStyle="1" w:styleId="GridTable2-Accent21">
    <w:name w:val="Grid Table 2 - Accent 21"/>
    <w:basedOn w:val="TableNormal"/>
    <w:uiPriority w:val="47"/>
    <w:rsid w:val="00E11B78"/>
    <w:pPr>
      <w:spacing w:after="0" w:line="240" w:lineRule="auto"/>
    </w:pPr>
    <w:tblPr>
      <w:tblStyleRowBandSize w:val="1"/>
      <w:tblStyleColBandSize w:val="1"/>
      <w:tblBorders>
        <w:top w:val="single" w:sz="2" w:space="0" w:color="49F1C1" w:themeColor="accent2" w:themeTint="99"/>
        <w:bottom w:val="single" w:sz="2" w:space="0" w:color="49F1C1" w:themeColor="accent2" w:themeTint="99"/>
        <w:insideH w:val="single" w:sz="2" w:space="0" w:color="49F1C1" w:themeColor="accent2" w:themeTint="99"/>
        <w:insideV w:val="single" w:sz="2" w:space="0" w:color="49F1C1" w:themeColor="accent2" w:themeTint="99"/>
      </w:tblBorders>
    </w:tblPr>
    <w:tblStylePr w:type="firstRow">
      <w:rPr>
        <w:b/>
        <w:bCs/>
      </w:rPr>
      <w:tblPr/>
      <w:tcPr>
        <w:tcBorders>
          <w:top w:val="nil"/>
          <w:bottom w:val="single" w:sz="12" w:space="0" w:color="49F1C1" w:themeColor="accent2" w:themeTint="99"/>
          <w:insideH w:val="nil"/>
          <w:insideV w:val="nil"/>
        </w:tcBorders>
        <w:shd w:val="clear" w:color="auto" w:fill="FFFFFF" w:themeFill="background1"/>
      </w:tcPr>
    </w:tblStylePr>
    <w:tblStylePr w:type="lastRow">
      <w:rPr>
        <w:b/>
        <w:bCs/>
      </w:rPr>
      <w:tblPr/>
      <w:tcPr>
        <w:tcBorders>
          <w:top w:val="double" w:sz="2" w:space="0" w:color="49F1C1"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2FAEA" w:themeFill="accent2" w:themeFillTint="33"/>
      </w:tcPr>
    </w:tblStylePr>
    <w:tblStylePr w:type="band1Horz">
      <w:tblPr/>
      <w:tcPr>
        <w:shd w:val="clear" w:color="auto" w:fill="C2FAEA" w:themeFill="accent2" w:themeFillTint="33"/>
      </w:tcPr>
    </w:tblStylePr>
  </w:style>
  <w:style w:type="table" w:customStyle="1" w:styleId="GridTable4-Accent61">
    <w:name w:val="Grid Table 4 - Accent 61"/>
    <w:basedOn w:val="TableNormal"/>
    <w:uiPriority w:val="49"/>
    <w:rsid w:val="007C7A89"/>
    <w:pPr>
      <w:spacing w:after="0" w:line="240" w:lineRule="auto"/>
    </w:pPr>
    <w:rPr>
      <w:rFonts w:ascii="Times New Roman" w:eastAsiaTheme="minorHAnsi" w:hAnsi="Times New Roman" w:cs="Times New Roman"/>
      <w:sz w:val="20"/>
      <w:szCs w:val="20"/>
      <w:lang w:eastAsia="en-US"/>
    </w:rPr>
    <w:tblPr>
      <w:tblStyleRowBandSize w:val="1"/>
      <w:tblStyleColBandSize w:val="1"/>
      <w:tblBorders>
        <w:top w:val="single" w:sz="4" w:space="0" w:color="79CB90" w:themeColor="accent6" w:themeTint="99"/>
        <w:left w:val="single" w:sz="4" w:space="0" w:color="79CB90" w:themeColor="accent6" w:themeTint="99"/>
        <w:bottom w:val="single" w:sz="4" w:space="0" w:color="79CB90" w:themeColor="accent6" w:themeTint="99"/>
        <w:right w:val="single" w:sz="4" w:space="0" w:color="79CB90" w:themeColor="accent6" w:themeTint="99"/>
        <w:insideH w:val="single" w:sz="4" w:space="0" w:color="79CB90" w:themeColor="accent6" w:themeTint="99"/>
        <w:insideV w:val="single" w:sz="4" w:space="0" w:color="79CB90" w:themeColor="accent6" w:themeTint="99"/>
      </w:tblBorders>
    </w:tblPr>
    <w:tblStylePr w:type="firstRow">
      <w:rPr>
        <w:b/>
        <w:bCs/>
        <w:color w:val="FFFFFF" w:themeColor="background1"/>
      </w:rPr>
      <w:tblPr/>
      <w:tcPr>
        <w:tcBorders>
          <w:top w:val="single" w:sz="4" w:space="0" w:color="389051" w:themeColor="accent6"/>
          <w:left w:val="single" w:sz="4" w:space="0" w:color="389051" w:themeColor="accent6"/>
          <w:bottom w:val="single" w:sz="4" w:space="0" w:color="389051" w:themeColor="accent6"/>
          <w:right w:val="single" w:sz="4" w:space="0" w:color="389051" w:themeColor="accent6"/>
          <w:insideH w:val="nil"/>
          <w:insideV w:val="nil"/>
        </w:tcBorders>
        <w:shd w:val="clear" w:color="auto" w:fill="389051" w:themeFill="accent6"/>
      </w:tcPr>
    </w:tblStylePr>
    <w:tblStylePr w:type="lastRow">
      <w:rPr>
        <w:b/>
        <w:bCs/>
      </w:rPr>
      <w:tblPr/>
      <w:tcPr>
        <w:tcBorders>
          <w:top w:val="double" w:sz="4" w:space="0" w:color="389051" w:themeColor="accent6"/>
        </w:tcBorders>
      </w:tcPr>
    </w:tblStylePr>
    <w:tblStylePr w:type="firstCol">
      <w:rPr>
        <w:b/>
        <w:bCs/>
      </w:rPr>
    </w:tblStylePr>
    <w:tblStylePr w:type="lastCol">
      <w:rPr>
        <w:b/>
        <w:bCs/>
      </w:rPr>
    </w:tblStylePr>
    <w:tblStylePr w:type="band1Vert">
      <w:tblPr/>
      <w:tcPr>
        <w:shd w:val="clear" w:color="auto" w:fill="D2EDDA" w:themeFill="accent6" w:themeFillTint="33"/>
      </w:tcPr>
    </w:tblStylePr>
    <w:tblStylePr w:type="band1Horz">
      <w:tblPr/>
      <w:tcPr>
        <w:shd w:val="clear" w:color="auto" w:fill="D2EDDA" w:themeFill="accent6" w:themeFillTint="33"/>
      </w:tcPr>
    </w:tblStylePr>
  </w:style>
  <w:style w:type="table" w:styleId="MediumShading1-Accent2">
    <w:name w:val="Medium Shading 1 Accent 2"/>
    <w:basedOn w:val="TableNormal"/>
    <w:uiPriority w:val="63"/>
    <w:rsid w:val="00E14A30"/>
    <w:pPr>
      <w:spacing w:after="0" w:line="240" w:lineRule="auto"/>
    </w:pPr>
    <w:tblPr>
      <w:tblStyleRowBandSize w:val="1"/>
      <w:tblStyleColBandSize w:val="1"/>
      <w:tblBorders>
        <w:top w:val="single" w:sz="8" w:space="0" w:color="1BEDB1" w:themeColor="accent2" w:themeTint="BF"/>
        <w:left w:val="single" w:sz="8" w:space="0" w:color="1BEDB1" w:themeColor="accent2" w:themeTint="BF"/>
        <w:bottom w:val="single" w:sz="8" w:space="0" w:color="1BEDB1" w:themeColor="accent2" w:themeTint="BF"/>
        <w:right w:val="single" w:sz="8" w:space="0" w:color="1BEDB1" w:themeColor="accent2" w:themeTint="BF"/>
        <w:insideH w:val="single" w:sz="8" w:space="0" w:color="1BEDB1" w:themeColor="accent2" w:themeTint="BF"/>
      </w:tblBorders>
    </w:tblPr>
    <w:tblStylePr w:type="firstRow">
      <w:pPr>
        <w:spacing w:before="0" w:after="0" w:line="240" w:lineRule="auto"/>
      </w:pPr>
      <w:rPr>
        <w:b/>
        <w:bCs/>
        <w:color w:val="FFFFFF" w:themeColor="background1"/>
      </w:rPr>
      <w:tblPr/>
      <w:tcPr>
        <w:tcBorders>
          <w:top w:val="single" w:sz="8" w:space="0" w:color="1BEDB1" w:themeColor="accent2" w:themeTint="BF"/>
          <w:left w:val="single" w:sz="8" w:space="0" w:color="1BEDB1" w:themeColor="accent2" w:themeTint="BF"/>
          <w:bottom w:val="single" w:sz="8" w:space="0" w:color="1BEDB1" w:themeColor="accent2" w:themeTint="BF"/>
          <w:right w:val="single" w:sz="8" w:space="0" w:color="1BEDB1" w:themeColor="accent2" w:themeTint="BF"/>
          <w:insideH w:val="nil"/>
          <w:insideV w:val="nil"/>
        </w:tcBorders>
        <w:shd w:val="clear" w:color="auto" w:fill="0DAB7E" w:themeFill="accent2"/>
      </w:tcPr>
    </w:tblStylePr>
    <w:tblStylePr w:type="lastRow">
      <w:pPr>
        <w:spacing w:before="0" w:after="0" w:line="240" w:lineRule="auto"/>
      </w:pPr>
      <w:rPr>
        <w:b/>
        <w:bCs/>
      </w:rPr>
      <w:tblPr/>
      <w:tcPr>
        <w:tcBorders>
          <w:top w:val="double" w:sz="6" w:space="0" w:color="1BEDB1" w:themeColor="accent2" w:themeTint="BF"/>
          <w:left w:val="single" w:sz="8" w:space="0" w:color="1BEDB1" w:themeColor="accent2" w:themeTint="BF"/>
          <w:bottom w:val="single" w:sz="8" w:space="0" w:color="1BEDB1" w:themeColor="accent2" w:themeTint="BF"/>
          <w:right w:val="single" w:sz="8" w:space="0" w:color="1BEDB1" w:themeColor="accent2" w:themeTint="BF"/>
          <w:insideH w:val="nil"/>
          <w:insideV w:val="nil"/>
        </w:tcBorders>
      </w:tcPr>
    </w:tblStylePr>
    <w:tblStylePr w:type="firstCol">
      <w:rPr>
        <w:b/>
        <w:bCs/>
      </w:rPr>
    </w:tblStylePr>
    <w:tblStylePr w:type="lastCol">
      <w:rPr>
        <w:b/>
        <w:bCs/>
      </w:rPr>
    </w:tblStylePr>
    <w:tblStylePr w:type="band1Vert">
      <w:tblPr/>
      <w:tcPr>
        <w:shd w:val="clear" w:color="auto" w:fill="B4F9E5" w:themeFill="accent2" w:themeFillTint="3F"/>
      </w:tcPr>
    </w:tblStylePr>
    <w:tblStylePr w:type="band1Horz">
      <w:tblPr/>
      <w:tcPr>
        <w:tcBorders>
          <w:insideH w:val="nil"/>
          <w:insideV w:val="nil"/>
        </w:tcBorders>
        <w:shd w:val="clear" w:color="auto" w:fill="B4F9E5" w:themeFill="accent2" w:themeFillTint="3F"/>
      </w:tcPr>
    </w:tblStylePr>
    <w:tblStylePr w:type="band2Horz">
      <w:tblPr/>
      <w:tcPr>
        <w:tcBorders>
          <w:insideH w:val="nil"/>
          <w:insideV w:val="nil"/>
        </w:tcBorders>
      </w:tcPr>
    </w:tblStylePr>
  </w:style>
  <w:style w:type="table" w:styleId="MediumGrid3-Accent2">
    <w:name w:val="Medium Grid 3 Accent 2"/>
    <w:basedOn w:val="TableNormal"/>
    <w:uiPriority w:val="69"/>
    <w:rsid w:val="00E14A30"/>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4F9E5"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DAB7E"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DAB7E"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DAB7E"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DAB7E"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67F3CB"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67F3CB" w:themeFill="accent2" w:themeFillTint="7F"/>
      </w:tcPr>
    </w:tblStylePr>
  </w:style>
  <w:style w:type="table" w:styleId="MediumShading1-Accent3">
    <w:name w:val="Medium Shading 1 Accent 3"/>
    <w:basedOn w:val="TableNormal"/>
    <w:uiPriority w:val="63"/>
    <w:rsid w:val="00207A00"/>
    <w:pPr>
      <w:spacing w:after="0" w:line="240" w:lineRule="auto"/>
    </w:pPr>
    <w:tblPr>
      <w:tblStyleRowBandSize w:val="1"/>
      <w:tblStyleColBandSize w:val="1"/>
      <w:tblBorders>
        <w:top w:val="single" w:sz="8" w:space="0" w:color="31BEF6" w:themeColor="accent3" w:themeTint="BF"/>
        <w:left w:val="single" w:sz="8" w:space="0" w:color="31BEF6" w:themeColor="accent3" w:themeTint="BF"/>
        <w:bottom w:val="single" w:sz="8" w:space="0" w:color="31BEF6" w:themeColor="accent3" w:themeTint="BF"/>
        <w:right w:val="single" w:sz="8" w:space="0" w:color="31BEF6" w:themeColor="accent3" w:themeTint="BF"/>
        <w:insideH w:val="single" w:sz="8" w:space="0" w:color="31BEF6" w:themeColor="accent3" w:themeTint="BF"/>
      </w:tblBorders>
    </w:tblPr>
    <w:tblStylePr w:type="firstRow">
      <w:pPr>
        <w:spacing w:before="0" w:after="0" w:line="240" w:lineRule="auto"/>
      </w:pPr>
      <w:rPr>
        <w:b/>
        <w:bCs/>
        <w:color w:val="FFFFFF" w:themeColor="background1"/>
      </w:rPr>
      <w:tblPr/>
      <w:tcPr>
        <w:tcBorders>
          <w:top w:val="single" w:sz="8" w:space="0" w:color="31BEF6" w:themeColor="accent3" w:themeTint="BF"/>
          <w:left w:val="single" w:sz="8" w:space="0" w:color="31BEF6" w:themeColor="accent3" w:themeTint="BF"/>
          <w:bottom w:val="single" w:sz="8" w:space="0" w:color="31BEF6" w:themeColor="accent3" w:themeTint="BF"/>
          <w:right w:val="single" w:sz="8" w:space="0" w:color="31BEF6" w:themeColor="accent3" w:themeTint="BF"/>
          <w:insideH w:val="nil"/>
          <w:insideV w:val="nil"/>
        </w:tcBorders>
        <w:shd w:val="clear" w:color="auto" w:fill="099DD7" w:themeFill="accent3"/>
      </w:tcPr>
    </w:tblStylePr>
    <w:tblStylePr w:type="lastRow">
      <w:pPr>
        <w:spacing w:before="0" w:after="0" w:line="240" w:lineRule="auto"/>
      </w:pPr>
      <w:rPr>
        <w:b/>
        <w:bCs/>
      </w:rPr>
      <w:tblPr/>
      <w:tcPr>
        <w:tcBorders>
          <w:top w:val="double" w:sz="6" w:space="0" w:color="31BEF6" w:themeColor="accent3" w:themeTint="BF"/>
          <w:left w:val="single" w:sz="8" w:space="0" w:color="31BEF6" w:themeColor="accent3" w:themeTint="BF"/>
          <w:bottom w:val="single" w:sz="8" w:space="0" w:color="31BEF6" w:themeColor="accent3" w:themeTint="BF"/>
          <w:right w:val="single" w:sz="8" w:space="0" w:color="31BEF6" w:themeColor="accent3" w:themeTint="BF"/>
          <w:insideH w:val="nil"/>
          <w:insideV w:val="nil"/>
        </w:tcBorders>
      </w:tcPr>
    </w:tblStylePr>
    <w:tblStylePr w:type="firstCol">
      <w:rPr>
        <w:b/>
        <w:bCs/>
      </w:rPr>
    </w:tblStylePr>
    <w:tblStylePr w:type="lastCol">
      <w:rPr>
        <w:b/>
        <w:bCs/>
      </w:rPr>
    </w:tblStylePr>
    <w:tblStylePr w:type="band1Vert">
      <w:tblPr/>
      <w:tcPr>
        <w:shd w:val="clear" w:color="auto" w:fill="BBE9FC" w:themeFill="accent3" w:themeFillTint="3F"/>
      </w:tcPr>
    </w:tblStylePr>
    <w:tblStylePr w:type="band1Horz">
      <w:tblPr/>
      <w:tcPr>
        <w:tcBorders>
          <w:insideH w:val="nil"/>
          <w:insideV w:val="nil"/>
        </w:tcBorders>
        <w:shd w:val="clear" w:color="auto" w:fill="BBE9FC" w:themeFill="accent3" w:themeFillTint="3F"/>
      </w:tcPr>
    </w:tblStylePr>
    <w:tblStylePr w:type="band2Horz">
      <w:tblPr/>
      <w:tcPr>
        <w:tcBorders>
          <w:insideH w:val="nil"/>
          <w:insideV w:val="nil"/>
        </w:tcBorders>
      </w:tcPr>
    </w:tblStylePr>
  </w:style>
  <w:style w:type="table" w:styleId="LightList-Accent4">
    <w:name w:val="Light List Accent 4"/>
    <w:basedOn w:val="TableNormal"/>
    <w:uiPriority w:val="61"/>
    <w:rsid w:val="00893E61"/>
    <w:pPr>
      <w:spacing w:after="0" w:line="240" w:lineRule="auto"/>
    </w:pPr>
    <w:tblPr>
      <w:tblStyleRowBandSize w:val="1"/>
      <w:tblStyleColBandSize w:val="1"/>
      <w:tblBorders>
        <w:top w:val="single" w:sz="8" w:space="0" w:color="AF5DA0" w:themeColor="accent4"/>
        <w:left w:val="single" w:sz="8" w:space="0" w:color="AF5DA0" w:themeColor="accent4"/>
        <w:bottom w:val="single" w:sz="8" w:space="0" w:color="AF5DA0" w:themeColor="accent4"/>
        <w:right w:val="single" w:sz="8" w:space="0" w:color="AF5DA0" w:themeColor="accent4"/>
      </w:tblBorders>
    </w:tblPr>
    <w:tblStylePr w:type="firstRow">
      <w:pPr>
        <w:spacing w:before="0" w:after="0" w:line="240" w:lineRule="auto"/>
      </w:pPr>
      <w:rPr>
        <w:b/>
        <w:bCs/>
        <w:color w:val="FFFFFF" w:themeColor="background1"/>
      </w:rPr>
      <w:tblPr/>
      <w:tcPr>
        <w:shd w:val="clear" w:color="auto" w:fill="AF5DA0" w:themeFill="accent4"/>
      </w:tcPr>
    </w:tblStylePr>
    <w:tblStylePr w:type="lastRow">
      <w:pPr>
        <w:spacing w:before="0" w:after="0" w:line="240" w:lineRule="auto"/>
      </w:pPr>
      <w:rPr>
        <w:b/>
        <w:bCs/>
      </w:rPr>
      <w:tblPr/>
      <w:tcPr>
        <w:tcBorders>
          <w:top w:val="double" w:sz="6" w:space="0" w:color="AF5DA0" w:themeColor="accent4"/>
          <w:left w:val="single" w:sz="8" w:space="0" w:color="AF5DA0" w:themeColor="accent4"/>
          <w:bottom w:val="single" w:sz="8" w:space="0" w:color="AF5DA0" w:themeColor="accent4"/>
          <w:right w:val="single" w:sz="8" w:space="0" w:color="AF5DA0" w:themeColor="accent4"/>
        </w:tcBorders>
      </w:tcPr>
    </w:tblStylePr>
    <w:tblStylePr w:type="firstCol">
      <w:rPr>
        <w:b/>
        <w:bCs/>
      </w:rPr>
    </w:tblStylePr>
    <w:tblStylePr w:type="lastCol">
      <w:rPr>
        <w:b/>
        <w:bCs/>
      </w:rPr>
    </w:tblStylePr>
    <w:tblStylePr w:type="band1Vert">
      <w:tblPr/>
      <w:tcPr>
        <w:tcBorders>
          <w:top w:val="single" w:sz="8" w:space="0" w:color="AF5DA0" w:themeColor="accent4"/>
          <w:left w:val="single" w:sz="8" w:space="0" w:color="AF5DA0" w:themeColor="accent4"/>
          <w:bottom w:val="single" w:sz="8" w:space="0" w:color="AF5DA0" w:themeColor="accent4"/>
          <w:right w:val="single" w:sz="8" w:space="0" w:color="AF5DA0" w:themeColor="accent4"/>
        </w:tcBorders>
      </w:tcPr>
    </w:tblStylePr>
    <w:tblStylePr w:type="band1Horz">
      <w:tblPr/>
      <w:tcPr>
        <w:tcBorders>
          <w:top w:val="single" w:sz="8" w:space="0" w:color="AF5DA0" w:themeColor="accent4"/>
          <w:left w:val="single" w:sz="8" w:space="0" w:color="AF5DA0" w:themeColor="accent4"/>
          <w:bottom w:val="single" w:sz="8" w:space="0" w:color="AF5DA0" w:themeColor="accent4"/>
          <w:right w:val="single" w:sz="8" w:space="0" w:color="AF5DA0" w:themeColor="accent4"/>
        </w:tcBorders>
      </w:tcPr>
    </w:tblStylePr>
  </w:style>
  <w:style w:type="table" w:styleId="MediumShading1-Accent4">
    <w:name w:val="Medium Shading 1 Accent 4"/>
    <w:basedOn w:val="TableNormal"/>
    <w:uiPriority w:val="63"/>
    <w:rsid w:val="00893E61"/>
    <w:pPr>
      <w:spacing w:after="0" w:line="240" w:lineRule="auto"/>
    </w:pPr>
    <w:tblPr>
      <w:tblStyleRowBandSize w:val="1"/>
      <w:tblStyleColBandSize w:val="1"/>
      <w:tblBorders>
        <w:top w:val="single" w:sz="8" w:space="0" w:color="C385B7" w:themeColor="accent4" w:themeTint="BF"/>
        <w:left w:val="single" w:sz="8" w:space="0" w:color="C385B7" w:themeColor="accent4" w:themeTint="BF"/>
        <w:bottom w:val="single" w:sz="8" w:space="0" w:color="C385B7" w:themeColor="accent4" w:themeTint="BF"/>
        <w:right w:val="single" w:sz="8" w:space="0" w:color="C385B7" w:themeColor="accent4" w:themeTint="BF"/>
        <w:insideH w:val="single" w:sz="8" w:space="0" w:color="C385B7" w:themeColor="accent4" w:themeTint="BF"/>
      </w:tblBorders>
    </w:tblPr>
    <w:tblStylePr w:type="firstRow">
      <w:pPr>
        <w:spacing w:before="0" w:after="0" w:line="240" w:lineRule="auto"/>
      </w:pPr>
      <w:rPr>
        <w:b/>
        <w:bCs/>
        <w:color w:val="FFFFFF" w:themeColor="background1"/>
      </w:rPr>
      <w:tblPr/>
      <w:tcPr>
        <w:tcBorders>
          <w:top w:val="single" w:sz="8" w:space="0" w:color="C385B7" w:themeColor="accent4" w:themeTint="BF"/>
          <w:left w:val="single" w:sz="8" w:space="0" w:color="C385B7" w:themeColor="accent4" w:themeTint="BF"/>
          <w:bottom w:val="single" w:sz="8" w:space="0" w:color="C385B7" w:themeColor="accent4" w:themeTint="BF"/>
          <w:right w:val="single" w:sz="8" w:space="0" w:color="C385B7" w:themeColor="accent4" w:themeTint="BF"/>
          <w:insideH w:val="nil"/>
          <w:insideV w:val="nil"/>
        </w:tcBorders>
        <w:shd w:val="clear" w:color="auto" w:fill="AF5DA0" w:themeFill="accent4"/>
      </w:tcPr>
    </w:tblStylePr>
    <w:tblStylePr w:type="lastRow">
      <w:pPr>
        <w:spacing w:before="0" w:after="0" w:line="240" w:lineRule="auto"/>
      </w:pPr>
      <w:rPr>
        <w:b/>
        <w:bCs/>
      </w:rPr>
      <w:tblPr/>
      <w:tcPr>
        <w:tcBorders>
          <w:top w:val="double" w:sz="6" w:space="0" w:color="C385B7" w:themeColor="accent4" w:themeTint="BF"/>
          <w:left w:val="single" w:sz="8" w:space="0" w:color="C385B7" w:themeColor="accent4" w:themeTint="BF"/>
          <w:bottom w:val="single" w:sz="8" w:space="0" w:color="C385B7" w:themeColor="accent4" w:themeTint="BF"/>
          <w:right w:val="single" w:sz="8" w:space="0" w:color="C385B7" w:themeColor="accent4" w:themeTint="BF"/>
          <w:insideH w:val="nil"/>
          <w:insideV w:val="nil"/>
        </w:tcBorders>
      </w:tcPr>
    </w:tblStylePr>
    <w:tblStylePr w:type="firstCol">
      <w:rPr>
        <w:b/>
        <w:bCs/>
      </w:rPr>
    </w:tblStylePr>
    <w:tblStylePr w:type="lastCol">
      <w:rPr>
        <w:b/>
        <w:bCs/>
      </w:rPr>
    </w:tblStylePr>
    <w:tblStylePr w:type="band1Vert">
      <w:tblPr/>
      <w:tcPr>
        <w:shd w:val="clear" w:color="auto" w:fill="EBD6E7" w:themeFill="accent4" w:themeFillTint="3F"/>
      </w:tcPr>
    </w:tblStylePr>
    <w:tblStylePr w:type="band1Horz">
      <w:tblPr/>
      <w:tcPr>
        <w:tcBorders>
          <w:insideH w:val="nil"/>
          <w:insideV w:val="nil"/>
        </w:tcBorders>
        <w:shd w:val="clear" w:color="auto" w:fill="EBD6E7" w:themeFill="accent4" w:themeFillTint="3F"/>
      </w:tcPr>
    </w:tblStylePr>
    <w:tblStylePr w:type="band2Horz">
      <w:tblPr/>
      <w:tcPr>
        <w:tcBorders>
          <w:insideH w:val="nil"/>
          <w:insideV w:val="nil"/>
        </w:tcBorders>
      </w:tcPr>
    </w:tblStylePr>
  </w:style>
  <w:style w:type="table" w:styleId="GridTable1Light-Accent2">
    <w:name w:val="Grid Table 1 Light Accent 2"/>
    <w:basedOn w:val="TableNormal"/>
    <w:uiPriority w:val="46"/>
    <w:rsid w:val="00FD1C8A"/>
    <w:pPr>
      <w:spacing w:after="0" w:line="240" w:lineRule="auto"/>
    </w:pPr>
    <w:tblPr>
      <w:tblStyleRowBandSize w:val="1"/>
      <w:tblStyleColBandSize w:val="1"/>
      <w:tblBorders>
        <w:top w:val="single" w:sz="4" w:space="0" w:color="85F5D5" w:themeColor="accent2" w:themeTint="66"/>
        <w:left w:val="single" w:sz="4" w:space="0" w:color="85F5D5" w:themeColor="accent2" w:themeTint="66"/>
        <w:bottom w:val="single" w:sz="4" w:space="0" w:color="85F5D5" w:themeColor="accent2" w:themeTint="66"/>
        <w:right w:val="single" w:sz="4" w:space="0" w:color="85F5D5" w:themeColor="accent2" w:themeTint="66"/>
        <w:insideH w:val="single" w:sz="4" w:space="0" w:color="85F5D5" w:themeColor="accent2" w:themeTint="66"/>
        <w:insideV w:val="single" w:sz="4" w:space="0" w:color="85F5D5" w:themeColor="accent2" w:themeTint="66"/>
      </w:tblBorders>
    </w:tblPr>
    <w:tblStylePr w:type="firstRow">
      <w:rPr>
        <w:b/>
        <w:bCs/>
      </w:rPr>
      <w:tblPr/>
      <w:tcPr>
        <w:tcBorders>
          <w:bottom w:val="single" w:sz="12" w:space="0" w:color="49F1C1" w:themeColor="accent2" w:themeTint="99"/>
        </w:tcBorders>
      </w:tcPr>
    </w:tblStylePr>
    <w:tblStylePr w:type="lastRow">
      <w:rPr>
        <w:b/>
        <w:bCs/>
      </w:rPr>
      <w:tblPr/>
      <w:tcPr>
        <w:tcBorders>
          <w:top w:val="double" w:sz="2" w:space="0" w:color="49F1C1" w:themeColor="accent2"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rsid w:val="00FD1C8A"/>
    <w:pPr>
      <w:spacing w:after="0" w:line="240" w:lineRule="auto"/>
    </w:pPr>
    <w:tblPr>
      <w:tblStyleRowBandSize w:val="1"/>
      <w:tblStyleColBandSize w:val="1"/>
      <w:tblBorders>
        <w:top w:val="single" w:sz="4" w:space="0" w:color="90DCFA" w:themeColor="accent3" w:themeTint="66"/>
        <w:left w:val="single" w:sz="4" w:space="0" w:color="90DCFA" w:themeColor="accent3" w:themeTint="66"/>
        <w:bottom w:val="single" w:sz="4" w:space="0" w:color="90DCFA" w:themeColor="accent3" w:themeTint="66"/>
        <w:right w:val="single" w:sz="4" w:space="0" w:color="90DCFA" w:themeColor="accent3" w:themeTint="66"/>
        <w:insideH w:val="single" w:sz="4" w:space="0" w:color="90DCFA" w:themeColor="accent3" w:themeTint="66"/>
        <w:insideV w:val="single" w:sz="4" w:space="0" w:color="90DCFA" w:themeColor="accent3" w:themeTint="66"/>
      </w:tblBorders>
    </w:tblPr>
    <w:tblStylePr w:type="firstRow">
      <w:rPr>
        <w:b/>
        <w:bCs/>
      </w:rPr>
      <w:tblPr/>
      <w:tcPr>
        <w:tcBorders>
          <w:bottom w:val="single" w:sz="12" w:space="0" w:color="5ACBF8" w:themeColor="accent3" w:themeTint="99"/>
        </w:tcBorders>
      </w:tcPr>
    </w:tblStylePr>
    <w:tblStylePr w:type="lastRow">
      <w:rPr>
        <w:b/>
        <w:bCs/>
      </w:rPr>
      <w:tblPr/>
      <w:tcPr>
        <w:tcBorders>
          <w:top w:val="double" w:sz="2" w:space="0" w:color="5ACBF8" w:themeColor="accent3" w:themeTint="99"/>
        </w:tcBorders>
      </w:tcPr>
    </w:tblStylePr>
    <w:tblStylePr w:type="firstCol">
      <w:rPr>
        <w:b/>
        <w:bCs/>
      </w:rPr>
    </w:tblStylePr>
    <w:tblStylePr w:type="lastCol">
      <w:rPr>
        <w:b/>
        <w:bCs/>
      </w:rPr>
    </w:tblStylePr>
  </w:style>
  <w:style w:type="paragraph" w:styleId="TOC1">
    <w:name w:val="toc 1"/>
    <w:basedOn w:val="Normal"/>
    <w:next w:val="Normal"/>
    <w:autoRedefine/>
    <w:uiPriority w:val="39"/>
    <w:unhideWhenUsed/>
    <w:rsid w:val="003D73B9"/>
    <w:pPr>
      <w:spacing w:after="100"/>
    </w:pPr>
  </w:style>
  <w:style w:type="paragraph" w:styleId="TOC2">
    <w:name w:val="toc 2"/>
    <w:basedOn w:val="Normal"/>
    <w:next w:val="Normal"/>
    <w:autoRedefine/>
    <w:uiPriority w:val="39"/>
    <w:unhideWhenUsed/>
    <w:rsid w:val="003D73B9"/>
    <w:pPr>
      <w:spacing w:after="100"/>
      <w:ind w:left="220"/>
    </w:pPr>
  </w:style>
  <w:style w:type="paragraph" w:styleId="TOC3">
    <w:name w:val="toc 3"/>
    <w:basedOn w:val="Normal"/>
    <w:next w:val="Normal"/>
    <w:autoRedefine/>
    <w:uiPriority w:val="39"/>
    <w:unhideWhenUsed/>
    <w:rsid w:val="003D73B9"/>
    <w:pPr>
      <w:spacing w:after="100"/>
      <w:ind w:left="440"/>
    </w:pPr>
  </w:style>
  <w:style w:type="paragraph" w:customStyle="1" w:styleId="Styletext">
    <w:name w:val="Styletext"/>
    <w:basedOn w:val="Normal"/>
    <w:link w:val="StyletextChar"/>
    <w:rsid w:val="004F1152"/>
    <w:pPr>
      <w:spacing w:after="120" w:line="240" w:lineRule="auto"/>
    </w:pPr>
  </w:style>
  <w:style w:type="character" w:customStyle="1" w:styleId="StyletextChar">
    <w:name w:val="Styletext Char"/>
    <w:basedOn w:val="DefaultParagraphFont"/>
    <w:link w:val="Styletext"/>
    <w:rsid w:val="004F1152"/>
    <w:rPr>
      <w:color w:val="3C3C3C" w:themeColor="text1"/>
    </w:rPr>
  </w:style>
  <w:style w:type="table" w:customStyle="1" w:styleId="TableGrid1">
    <w:name w:val="Table Grid1"/>
    <w:basedOn w:val="TableNormal"/>
    <w:next w:val="TableGrid"/>
    <w:uiPriority w:val="59"/>
    <w:rsid w:val="00855B59"/>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TitleHeader">
    <w:name w:val="TitleHeader"/>
    <w:basedOn w:val="Heading1"/>
    <w:link w:val="TitleHeaderChar"/>
    <w:qFormat/>
    <w:rsid w:val="003A3E6F"/>
  </w:style>
  <w:style w:type="character" w:customStyle="1" w:styleId="TitleHeaderChar">
    <w:name w:val="TitleHeader Char"/>
    <w:basedOn w:val="Heading1Char"/>
    <w:link w:val="TitleHeader"/>
    <w:rsid w:val="003A3E6F"/>
    <w:rPr>
      <w:rFonts w:eastAsiaTheme="majorEastAsia" w:cstheme="majorBidi"/>
      <w:bCs/>
      <w:color w:val="3C3C3C" w:themeColor="text1"/>
      <w:sz w:val="40"/>
      <w:szCs w:val="36"/>
    </w:rPr>
  </w:style>
  <w:style w:type="paragraph" w:styleId="ListParagraph">
    <w:name w:val="List Paragraph"/>
    <w:basedOn w:val="Normal"/>
    <w:uiPriority w:val="34"/>
    <w:qFormat/>
    <w:rsid w:val="00083255"/>
    <w:pPr>
      <w:ind w:left="720"/>
      <w:contextualSpacing/>
    </w:pPr>
  </w:style>
  <w:style w:type="character" w:styleId="Emphasis">
    <w:name w:val="Emphasis"/>
    <w:basedOn w:val="DefaultParagraphFont"/>
    <w:uiPriority w:val="20"/>
    <w:qFormat/>
    <w:rsid w:val="00400035"/>
    <w:rPr>
      <w:i/>
      <w:iCs/>
    </w:rPr>
  </w:style>
  <w:style w:type="paragraph" w:styleId="Revision">
    <w:name w:val="Revision"/>
    <w:hidden/>
    <w:uiPriority w:val="99"/>
    <w:semiHidden/>
    <w:rsid w:val="004D4002"/>
    <w:pPr>
      <w:spacing w:after="0" w:line="240" w:lineRule="auto"/>
    </w:pPr>
    <w:rPr>
      <w:color w:val="3C3C3C" w:themeColor="text1"/>
    </w:rPr>
  </w:style>
  <w:style w:type="character" w:customStyle="1" w:styleId="ui-provider">
    <w:name w:val="ui-provider"/>
    <w:basedOn w:val="DefaultParagraphFont"/>
    <w:rsid w:val="004D4002"/>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449592485">
      <w:bodyDiv w:val="1"/>
      <w:marLeft w:val="0"/>
      <w:marRight w:val="0"/>
      <w:marTop w:val="0"/>
      <w:marBottom w:val="0"/>
      <w:divBdr>
        <w:top w:val="none" w:sz="0" w:space="0" w:color="auto"/>
        <w:left w:val="none" w:sz="0" w:space="0" w:color="auto"/>
        <w:bottom w:val="none" w:sz="0" w:space="0" w:color="auto"/>
        <w:right w:val="none" w:sz="0" w:space="0" w:color="auto"/>
      </w:divBdr>
      <w:divsChild>
        <w:div w:id="758916503">
          <w:marLeft w:val="0"/>
          <w:marRight w:val="0"/>
          <w:marTop w:val="0"/>
          <w:marBottom w:val="0"/>
          <w:divBdr>
            <w:top w:val="none" w:sz="0" w:space="0" w:color="auto"/>
            <w:left w:val="none" w:sz="0" w:space="0" w:color="auto"/>
            <w:bottom w:val="none" w:sz="0" w:space="0" w:color="auto"/>
            <w:right w:val="none" w:sz="0" w:space="0" w:color="auto"/>
          </w:divBdr>
        </w:div>
      </w:divsChild>
    </w:div>
    <w:div w:id="558783646">
      <w:bodyDiv w:val="1"/>
      <w:marLeft w:val="0"/>
      <w:marRight w:val="0"/>
      <w:marTop w:val="0"/>
      <w:marBottom w:val="0"/>
      <w:divBdr>
        <w:top w:val="none" w:sz="0" w:space="0" w:color="auto"/>
        <w:left w:val="none" w:sz="0" w:space="0" w:color="auto"/>
        <w:bottom w:val="none" w:sz="0" w:space="0" w:color="auto"/>
        <w:right w:val="none" w:sz="0" w:space="0" w:color="auto"/>
      </w:divBdr>
      <w:divsChild>
        <w:div w:id="2024669688">
          <w:marLeft w:val="0"/>
          <w:marRight w:val="0"/>
          <w:marTop w:val="0"/>
          <w:marBottom w:val="0"/>
          <w:divBdr>
            <w:top w:val="none" w:sz="0" w:space="0" w:color="auto"/>
            <w:left w:val="none" w:sz="0" w:space="0" w:color="auto"/>
            <w:bottom w:val="none" w:sz="0" w:space="0" w:color="auto"/>
            <w:right w:val="none" w:sz="0" w:space="0" w:color="auto"/>
          </w:divBdr>
        </w:div>
      </w:divsChild>
    </w:div>
    <w:div w:id="1453209687">
      <w:bodyDiv w:val="1"/>
      <w:marLeft w:val="0"/>
      <w:marRight w:val="0"/>
      <w:marTop w:val="0"/>
      <w:marBottom w:val="0"/>
      <w:divBdr>
        <w:top w:val="none" w:sz="0" w:space="0" w:color="auto"/>
        <w:left w:val="none" w:sz="0" w:space="0" w:color="auto"/>
        <w:bottom w:val="none" w:sz="0" w:space="0" w:color="auto"/>
        <w:right w:val="none" w:sz="0" w:space="0" w:color="auto"/>
      </w:divBdr>
    </w:div>
    <w:div w:id="1665160773">
      <w:bodyDiv w:val="1"/>
      <w:marLeft w:val="0"/>
      <w:marRight w:val="0"/>
      <w:marTop w:val="0"/>
      <w:marBottom w:val="0"/>
      <w:divBdr>
        <w:top w:val="none" w:sz="0" w:space="0" w:color="auto"/>
        <w:left w:val="none" w:sz="0" w:space="0" w:color="auto"/>
        <w:bottom w:val="none" w:sz="0" w:space="0" w:color="auto"/>
        <w:right w:val="none" w:sz="0" w:space="0" w:color="auto"/>
      </w:divBdr>
    </w:div>
    <w:div w:id="1794404219">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13" Type="http://schemas.openxmlformats.org/officeDocument/2006/relationships/image" Target="media/image1.png"/><Relationship Id="rId18" Type="http://schemas.openxmlformats.org/officeDocument/2006/relationships/comments" Target="comments.xml"/><Relationship Id="rId26" Type="http://schemas.openxmlformats.org/officeDocument/2006/relationships/header" Target="header3.xml"/><Relationship Id="rId39" Type="http://schemas.openxmlformats.org/officeDocument/2006/relationships/header" Target="header8.xml"/><Relationship Id="rId21" Type="http://schemas.openxmlformats.org/officeDocument/2006/relationships/header" Target="header1.xml"/><Relationship Id="rId34" Type="http://schemas.openxmlformats.org/officeDocument/2006/relationships/header" Target="header6.xml"/><Relationship Id="rId42" Type="http://schemas.openxmlformats.org/officeDocument/2006/relationships/glossaryDocument" Target="glossary/document.xml"/><Relationship Id="rId7" Type="http://schemas.openxmlformats.org/officeDocument/2006/relationships/numbering" Target="numbering.xml"/><Relationship Id="rId2" Type="http://schemas.openxmlformats.org/officeDocument/2006/relationships/customXml" Target="../customXml/item2.xml"/><Relationship Id="rId16" Type="http://schemas.openxmlformats.org/officeDocument/2006/relationships/footer" Target="footer2.xml"/><Relationship Id="rId20" Type="http://schemas.microsoft.com/office/2016/09/relationships/commentsIds" Target="commentsIds.xml"/><Relationship Id="rId29" Type="http://schemas.openxmlformats.org/officeDocument/2006/relationships/header" Target="header4.xml"/><Relationship Id="rId41"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24" Type="http://schemas.openxmlformats.org/officeDocument/2006/relationships/header" Target="header2.xml"/><Relationship Id="rId32" Type="http://schemas.openxmlformats.org/officeDocument/2006/relationships/footer" Target="footer10.xml"/><Relationship Id="rId37" Type="http://schemas.openxmlformats.org/officeDocument/2006/relationships/footer" Target="footer13.xml"/><Relationship Id="rId40" Type="http://schemas.openxmlformats.org/officeDocument/2006/relationships/footer" Target="footer15.xml"/><Relationship Id="rId5" Type="http://schemas.openxmlformats.org/officeDocument/2006/relationships/customXml" Target="../customXml/item5.xml"/><Relationship Id="rId15" Type="http://schemas.openxmlformats.org/officeDocument/2006/relationships/footer" Target="footer1.xml"/><Relationship Id="rId23" Type="http://schemas.openxmlformats.org/officeDocument/2006/relationships/footer" Target="footer5.xml"/><Relationship Id="rId28" Type="http://schemas.openxmlformats.org/officeDocument/2006/relationships/footer" Target="footer8.xml"/><Relationship Id="rId36" Type="http://schemas.openxmlformats.org/officeDocument/2006/relationships/header" Target="header7.xml"/><Relationship Id="rId10" Type="http://schemas.openxmlformats.org/officeDocument/2006/relationships/webSettings" Target="webSettings.xml"/><Relationship Id="rId19" Type="http://schemas.microsoft.com/office/2011/relationships/commentsExtended" Target="commentsExtended.xml"/><Relationship Id="rId31" Type="http://schemas.openxmlformats.org/officeDocument/2006/relationships/header" Target="header5.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image" Target="media/image2.png"/><Relationship Id="rId22" Type="http://schemas.openxmlformats.org/officeDocument/2006/relationships/footer" Target="footer4.xml"/><Relationship Id="rId27" Type="http://schemas.openxmlformats.org/officeDocument/2006/relationships/footer" Target="footer7.xml"/><Relationship Id="rId30" Type="http://schemas.openxmlformats.org/officeDocument/2006/relationships/footer" Target="footer9.xml"/><Relationship Id="rId35" Type="http://schemas.openxmlformats.org/officeDocument/2006/relationships/footer" Target="footer12.xml"/><Relationship Id="rId43" Type="http://schemas.openxmlformats.org/officeDocument/2006/relationships/theme" Target="theme/theme1.xml"/><Relationship Id="rId8" Type="http://schemas.openxmlformats.org/officeDocument/2006/relationships/styles" Target="styles.xml"/><Relationship Id="rId3" Type="http://schemas.openxmlformats.org/officeDocument/2006/relationships/customXml" Target="../customXml/item3.xml"/><Relationship Id="rId12" Type="http://schemas.openxmlformats.org/officeDocument/2006/relationships/endnotes" Target="endnotes.xml"/><Relationship Id="rId17" Type="http://schemas.openxmlformats.org/officeDocument/2006/relationships/footer" Target="footer3.xml"/><Relationship Id="rId25" Type="http://schemas.openxmlformats.org/officeDocument/2006/relationships/footer" Target="footer6.xml"/><Relationship Id="rId33" Type="http://schemas.openxmlformats.org/officeDocument/2006/relationships/footer" Target="footer11.xml"/><Relationship Id="rId38" Type="http://schemas.openxmlformats.org/officeDocument/2006/relationships/footer" Target="footer14.xm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6F2931798FBF4AADABB60B5DC1A49F83"/>
        <w:category>
          <w:name w:val="General"/>
          <w:gallery w:val="placeholder"/>
        </w:category>
        <w:types>
          <w:type w:val="bbPlcHdr"/>
        </w:types>
        <w:behaviors>
          <w:behavior w:val="content"/>
        </w:behaviors>
        <w:guid w:val="{3FEC5F22-2892-4D44-81AB-CC32B6FEC0FE}"/>
      </w:docPartPr>
      <w:docPartBody>
        <w:p w:rsidR="003D1DC3" w:rsidRDefault="00A576FB" w:rsidP="00A576FB">
          <w:pPr>
            <w:pStyle w:val="6F2931798FBF4AADABB60B5DC1A49F831"/>
          </w:pPr>
          <w:r w:rsidRPr="00131BB2">
            <w:rPr>
              <w:rStyle w:val="PlaceholderText"/>
              <w:lang w:val="es-CO"/>
            </w:rPr>
            <w:t>Choose an item.</w:t>
          </w:r>
        </w:p>
      </w:docPartBody>
    </w:docPart>
    <w:docPart>
      <w:docPartPr>
        <w:name w:val="E2ECA19829C84890BD18FEEEA11E1E38"/>
        <w:category>
          <w:name w:val="General"/>
          <w:gallery w:val="placeholder"/>
        </w:category>
        <w:types>
          <w:type w:val="bbPlcHdr"/>
        </w:types>
        <w:behaviors>
          <w:behavior w:val="content"/>
        </w:behaviors>
        <w:guid w:val="{75AF8DFF-2618-4975-BCD4-63686637D327}"/>
      </w:docPartPr>
      <w:docPartBody>
        <w:p w:rsidR="00A576FB" w:rsidRDefault="00A576FB" w:rsidP="00A576FB">
          <w:pPr>
            <w:pStyle w:val="E2ECA19829C84890BD18FEEEA11E1E38"/>
          </w:pPr>
          <w:r w:rsidRPr="00131BB2">
            <w:rPr>
              <w:rStyle w:val="PlaceholderText"/>
              <w:lang w:val="es-CO"/>
            </w:rPr>
            <w:t>Choose an item.</w:t>
          </w:r>
        </w:p>
      </w:docPartBody>
    </w:docPart>
    <w:docPart>
      <w:docPartPr>
        <w:name w:val="9FEE281ED754435E91A3783543FCAA53"/>
        <w:category>
          <w:name w:val="General"/>
          <w:gallery w:val="placeholder"/>
        </w:category>
        <w:types>
          <w:type w:val="bbPlcHdr"/>
        </w:types>
        <w:behaviors>
          <w:behavior w:val="content"/>
        </w:behaviors>
        <w:guid w:val="{11B9F782-ED86-4B90-9154-79811A590064}"/>
      </w:docPartPr>
      <w:docPartBody>
        <w:p w:rsidR="00A576FB" w:rsidRDefault="00A576FB" w:rsidP="00A576FB">
          <w:pPr>
            <w:pStyle w:val="9FEE281ED754435E91A3783543FCAA53"/>
          </w:pPr>
          <w:r w:rsidRPr="00131BB2">
            <w:rPr>
              <w:rStyle w:val="PlaceholderText"/>
              <w:lang w:val="es-CO"/>
            </w:rPr>
            <w:t>Choose an item.</w:t>
          </w:r>
        </w:p>
      </w:docPartBody>
    </w:docPart>
    <w:docPart>
      <w:docPartPr>
        <w:name w:val="7685DA425EBC4523A579A91ABF82724E"/>
        <w:category>
          <w:name w:val="General"/>
          <w:gallery w:val="placeholder"/>
        </w:category>
        <w:types>
          <w:type w:val="bbPlcHdr"/>
        </w:types>
        <w:behaviors>
          <w:behavior w:val="content"/>
        </w:behaviors>
        <w:guid w:val="{31B7002C-63FA-4BC3-A28C-DFB41A6AB2E2}"/>
      </w:docPartPr>
      <w:docPartBody>
        <w:p w:rsidR="00A576FB" w:rsidRDefault="00A576FB" w:rsidP="00A576FB">
          <w:pPr>
            <w:pStyle w:val="7685DA425EBC4523A579A91ABF82724E"/>
          </w:pPr>
          <w:r w:rsidRPr="00131BB2">
            <w:rPr>
              <w:rStyle w:val="PlaceholderText"/>
              <w:lang w:val="es-CO"/>
            </w:rPr>
            <w:t>Choose an item.</w:t>
          </w:r>
        </w:p>
      </w:docPartBody>
    </w:docPart>
    <w:docPart>
      <w:docPartPr>
        <w:name w:val="B3BF43883661464FAFADFB5F34802DD5"/>
        <w:category>
          <w:name w:val="General"/>
          <w:gallery w:val="placeholder"/>
        </w:category>
        <w:types>
          <w:type w:val="bbPlcHdr"/>
        </w:types>
        <w:behaviors>
          <w:behavior w:val="content"/>
        </w:behaviors>
        <w:guid w:val="{6739DF76-8FB8-417E-ABFB-1A2746FFC43C}"/>
      </w:docPartPr>
      <w:docPartBody>
        <w:p w:rsidR="00A576FB" w:rsidRDefault="00A576FB" w:rsidP="00A576FB">
          <w:pPr>
            <w:pStyle w:val="B3BF43883661464FAFADFB5F34802DD5"/>
          </w:pPr>
          <w:r w:rsidRPr="00131BB2">
            <w:rPr>
              <w:rStyle w:val="PlaceholderText"/>
              <w:lang w:val="es-CO"/>
            </w:rPr>
            <w:t>Choose an item.</w:t>
          </w:r>
        </w:p>
      </w:docPartBody>
    </w:docPart>
    <w:docPart>
      <w:docPartPr>
        <w:name w:val="A0DA907FF0B44ED1BEEB6B96379BC473"/>
        <w:category>
          <w:name w:val="General"/>
          <w:gallery w:val="placeholder"/>
        </w:category>
        <w:types>
          <w:type w:val="bbPlcHdr"/>
        </w:types>
        <w:behaviors>
          <w:behavior w:val="content"/>
        </w:behaviors>
        <w:guid w:val="{21DDE194-1432-4DCB-B11A-650D7EE575D4}"/>
      </w:docPartPr>
      <w:docPartBody>
        <w:p w:rsidR="00A576FB" w:rsidRDefault="00A576FB" w:rsidP="00A576FB">
          <w:pPr>
            <w:pStyle w:val="A0DA907FF0B44ED1BEEB6B96379BC473"/>
          </w:pPr>
          <w:r w:rsidRPr="00131BB2">
            <w:rPr>
              <w:rStyle w:val="PlaceholderText"/>
              <w:lang w:val="es-CO"/>
            </w:rPr>
            <w:t>Choose an item.</w:t>
          </w:r>
        </w:p>
      </w:docPartBody>
    </w:docPart>
    <w:docPart>
      <w:docPartPr>
        <w:name w:val="20570F5ACA5D44209E650E290B48FD5A"/>
        <w:category>
          <w:name w:val="General"/>
          <w:gallery w:val="placeholder"/>
        </w:category>
        <w:types>
          <w:type w:val="bbPlcHdr"/>
        </w:types>
        <w:behaviors>
          <w:behavior w:val="content"/>
        </w:behaviors>
        <w:guid w:val="{FC8B7BEB-C1B3-4E5E-9D4D-ABB5811380E7}"/>
      </w:docPartPr>
      <w:docPartBody>
        <w:p w:rsidR="00A576FB" w:rsidRDefault="00A576FB" w:rsidP="00A576FB">
          <w:pPr>
            <w:pStyle w:val="20570F5ACA5D44209E650E290B48FD5A"/>
          </w:pPr>
          <w:r w:rsidRPr="00131BB2">
            <w:rPr>
              <w:rStyle w:val="PlaceholderText"/>
              <w:lang w:val="es-CO"/>
            </w:rPr>
            <w:t>Choose an item.</w:t>
          </w:r>
        </w:p>
      </w:docPartBody>
    </w:docPart>
    <w:docPart>
      <w:docPartPr>
        <w:name w:val="0A5C09FD96644C98A04518D478D08DB5"/>
        <w:category>
          <w:name w:val="General"/>
          <w:gallery w:val="placeholder"/>
        </w:category>
        <w:types>
          <w:type w:val="bbPlcHdr"/>
        </w:types>
        <w:behaviors>
          <w:behavior w:val="content"/>
        </w:behaviors>
        <w:guid w:val="{3A96EB5B-A720-4A4E-AB0E-3A4D1F7BD328}"/>
      </w:docPartPr>
      <w:docPartBody>
        <w:p w:rsidR="00A576FB" w:rsidRDefault="00A576FB" w:rsidP="00A576FB">
          <w:pPr>
            <w:pStyle w:val="0A5C09FD96644C98A04518D478D08DB5"/>
          </w:pPr>
          <w:r w:rsidRPr="00131BB2">
            <w:rPr>
              <w:rStyle w:val="PlaceholderText"/>
              <w:lang w:val="es-CO"/>
            </w:rPr>
            <w:t>Choose an item.</w:t>
          </w:r>
        </w:p>
      </w:docPartBody>
    </w:docPart>
    <w:docPart>
      <w:docPartPr>
        <w:name w:val="350A72DD4F644A77ADE9E2A5784381E3"/>
        <w:category>
          <w:name w:val="General"/>
          <w:gallery w:val="placeholder"/>
        </w:category>
        <w:types>
          <w:type w:val="bbPlcHdr"/>
        </w:types>
        <w:behaviors>
          <w:behavior w:val="content"/>
        </w:behaviors>
        <w:guid w:val="{740C0289-7982-4C5B-8DE2-05A90C5FB1BB}"/>
      </w:docPartPr>
      <w:docPartBody>
        <w:p w:rsidR="00A576FB" w:rsidRDefault="00A576FB" w:rsidP="00A576FB">
          <w:pPr>
            <w:pStyle w:val="350A72DD4F644A77ADE9E2A5784381E3"/>
          </w:pPr>
          <w:r w:rsidRPr="00131BB2">
            <w:rPr>
              <w:rStyle w:val="PlaceholderText"/>
              <w:lang w:val="es-CO"/>
            </w:rPr>
            <w:t>Choose an item.</w:t>
          </w:r>
        </w:p>
      </w:docPartBody>
    </w:docPart>
    <w:docPart>
      <w:docPartPr>
        <w:name w:val="0860949094DD451C896293A4B4CC221D"/>
        <w:category>
          <w:name w:val="General"/>
          <w:gallery w:val="placeholder"/>
        </w:category>
        <w:types>
          <w:type w:val="bbPlcHdr"/>
        </w:types>
        <w:behaviors>
          <w:behavior w:val="content"/>
        </w:behaviors>
        <w:guid w:val="{DB3F0647-33A2-4184-8578-41BB9608DCC4}"/>
      </w:docPartPr>
      <w:docPartBody>
        <w:p w:rsidR="00A576FB" w:rsidRDefault="00A576FB" w:rsidP="00A576FB">
          <w:pPr>
            <w:pStyle w:val="0860949094DD451C896293A4B4CC221D"/>
          </w:pPr>
          <w:r w:rsidRPr="00131BB2">
            <w:rPr>
              <w:rStyle w:val="PlaceholderText"/>
              <w:lang w:val="es-CO"/>
            </w:rPr>
            <w:t>Choose an item.</w:t>
          </w:r>
        </w:p>
      </w:docPartBody>
    </w:docPart>
    <w:docPart>
      <w:docPartPr>
        <w:name w:val="65693ABF02C64502A1CD1028A5EFD682"/>
        <w:category>
          <w:name w:val="General"/>
          <w:gallery w:val="placeholder"/>
        </w:category>
        <w:types>
          <w:type w:val="bbPlcHdr"/>
        </w:types>
        <w:behaviors>
          <w:behavior w:val="content"/>
        </w:behaviors>
        <w:guid w:val="{7561C6C0-9253-4E5D-8884-24FD0F746FC3}"/>
      </w:docPartPr>
      <w:docPartBody>
        <w:p w:rsidR="00A576FB" w:rsidRDefault="00A576FB" w:rsidP="00A576FB">
          <w:pPr>
            <w:pStyle w:val="65693ABF02C64502A1CD1028A5EFD682"/>
          </w:pPr>
          <w:r w:rsidRPr="00131BB2">
            <w:rPr>
              <w:rStyle w:val="PlaceholderText"/>
              <w:lang w:val="es-CO"/>
            </w:rPr>
            <w:t>Choose an item.</w:t>
          </w:r>
        </w:p>
      </w:docPartBody>
    </w:docPart>
    <w:docPart>
      <w:docPartPr>
        <w:name w:val="17024F53BE72412695DC64574BAA3F3C"/>
        <w:category>
          <w:name w:val="General"/>
          <w:gallery w:val="placeholder"/>
        </w:category>
        <w:types>
          <w:type w:val="bbPlcHdr"/>
        </w:types>
        <w:behaviors>
          <w:behavior w:val="content"/>
        </w:behaviors>
        <w:guid w:val="{EC621133-C3E1-4579-8A4E-72C0C96A44A2}"/>
      </w:docPartPr>
      <w:docPartBody>
        <w:p w:rsidR="00A576FB" w:rsidRDefault="00A576FB" w:rsidP="00A576FB">
          <w:pPr>
            <w:pStyle w:val="17024F53BE72412695DC64574BAA3F3C"/>
          </w:pPr>
          <w:r w:rsidRPr="00131BB2">
            <w:rPr>
              <w:rStyle w:val="PlaceholderText"/>
              <w:lang w:val="es-CO"/>
            </w:rPr>
            <w:t>Choose an item.</w:t>
          </w:r>
        </w:p>
      </w:docPartBody>
    </w:docPart>
    <w:docPart>
      <w:docPartPr>
        <w:name w:val="3A40060C912C48B7AB5CBEB2650AA33B"/>
        <w:category>
          <w:name w:val="General"/>
          <w:gallery w:val="placeholder"/>
        </w:category>
        <w:types>
          <w:type w:val="bbPlcHdr"/>
        </w:types>
        <w:behaviors>
          <w:behavior w:val="content"/>
        </w:behaviors>
        <w:guid w:val="{10929091-D8EB-4CEE-8E90-E67FA0CAF6B3}"/>
      </w:docPartPr>
      <w:docPartBody>
        <w:p w:rsidR="00A576FB" w:rsidRDefault="00A576FB" w:rsidP="00A576FB">
          <w:pPr>
            <w:pStyle w:val="3A40060C912C48B7AB5CBEB2650AA33B"/>
          </w:pPr>
          <w:r w:rsidRPr="00131BB2">
            <w:rPr>
              <w:rStyle w:val="PlaceholderText"/>
              <w:lang w:val="es-CO"/>
            </w:rPr>
            <w:t>Choose an item.</w:t>
          </w:r>
        </w:p>
      </w:docPartBody>
    </w:docPart>
    <w:docPart>
      <w:docPartPr>
        <w:name w:val="47CFA008A8DD49FAA2F188749A8F83FB"/>
        <w:category>
          <w:name w:val="General"/>
          <w:gallery w:val="placeholder"/>
        </w:category>
        <w:types>
          <w:type w:val="bbPlcHdr"/>
        </w:types>
        <w:behaviors>
          <w:behavior w:val="content"/>
        </w:behaviors>
        <w:guid w:val="{937CC275-0ABD-4572-A4FF-3A3D8C9C3115}"/>
      </w:docPartPr>
      <w:docPartBody>
        <w:p w:rsidR="00A576FB" w:rsidRDefault="00A576FB" w:rsidP="00A576FB">
          <w:pPr>
            <w:pStyle w:val="47CFA008A8DD49FAA2F188749A8F83FB"/>
          </w:pPr>
          <w:r w:rsidRPr="00131BB2">
            <w:rPr>
              <w:rStyle w:val="PlaceholderText"/>
              <w:lang w:val="es-CO"/>
            </w:rPr>
            <w:t>Choose an item.</w:t>
          </w:r>
        </w:p>
      </w:docPartBody>
    </w:docPart>
    <w:docPart>
      <w:docPartPr>
        <w:name w:val="041DAB9251A846AB9AF40E7E62C9DCD0"/>
        <w:category>
          <w:name w:val="General"/>
          <w:gallery w:val="placeholder"/>
        </w:category>
        <w:types>
          <w:type w:val="bbPlcHdr"/>
        </w:types>
        <w:behaviors>
          <w:behavior w:val="content"/>
        </w:behaviors>
        <w:guid w:val="{4ECDC0C1-B96A-48E9-8989-11CF8D0A395A}"/>
      </w:docPartPr>
      <w:docPartBody>
        <w:p w:rsidR="00A576FB" w:rsidRDefault="00A576FB" w:rsidP="00A576FB">
          <w:pPr>
            <w:pStyle w:val="041DAB9251A846AB9AF40E7E62C9DCD0"/>
          </w:pPr>
          <w:r w:rsidRPr="00131BB2">
            <w:rPr>
              <w:rStyle w:val="PlaceholderText"/>
              <w:lang w:val="es-CO"/>
            </w:rPr>
            <w:t>Choose an item.</w:t>
          </w:r>
        </w:p>
      </w:docPartBody>
    </w:docPart>
    <w:docPart>
      <w:docPartPr>
        <w:name w:val="94ED53336FBF4607B9373AC47FE49604"/>
        <w:category>
          <w:name w:val="General"/>
          <w:gallery w:val="placeholder"/>
        </w:category>
        <w:types>
          <w:type w:val="bbPlcHdr"/>
        </w:types>
        <w:behaviors>
          <w:behavior w:val="content"/>
        </w:behaviors>
        <w:guid w:val="{A1E52D4C-EDE3-40CA-AD10-6753D72CBBDA}"/>
      </w:docPartPr>
      <w:docPartBody>
        <w:p w:rsidR="00A576FB" w:rsidRDefault="00A576FB" w:rsidP="00A576FB">
          <w:pPr>
            <w:pStyle w:val="94ED53336FBF4607B9373AC47FE49604"/>
          </w:pPr>
          <w:r w:rsidRPr="00131BB2">
            <w:rPr>
              <w:rStyle w:val="PlaceholderText"/>
              <w:lang w:val="es-CO"/>
            </w:rPr>
            <w:t>Choose an item.</w:t>
          </w:r>
        </w:p>
      </w:docPartBody>
    </w:docPart>
    <w:docPart>
      <w:docPartPr>
        <w:name w:val="528CDC613B6844F09A81F96990766775"/>
        <w:category>
          <w:name w:val="General"/>
          <w:gallery w:val="placeholder"/>
        </w:category>
        <w:types>
          <w:type w:val="bbPlcHdr"/>
        </w:types>
        <w:behaviors>
          <w:behavior w:val="content"/>
        </w:behaviors>
        <w:guid w:val="{EA490DC1-0441-4615-8FB1-3F9926DCB6BD}"/>
      </w:docPartPr>
      <w:docPartBody>
        <w:p w:rsidR="00A576FB" w:rsidRDefault="00A576FB" w:rsidP="00A576FB">
          <w:pPr>
            <w:pStyle w:val="528CDC613B6844F09A81F96990766775"/>
          </w:pPr>
          <w:r w:rsidRPr="00131BB2">
            <w:rPr>
              <w:rStyle w:val="PlaceholderText"/>
              <w:lang w:val="es-CO"/>
            </w:rPr>
            <w:t>Choose an item.</w:t>
          </w:r>
        </w:p>
      </w:docPartBody>
    </w:docPart>
    <w:docPart>
      <w:docPartPr>
        <w:name w:val="10732752809147349741C98F4AF7F150"/>
        <w:category>
          <w:name w:val="General"/>
          <w:gallery w:val="placeholder"/>
        </w:category>
        <w:types>
          <w:type w:val="bbPlcHdr"/>
        </w:types>
        <w:behaviors>
          <w:behavior w:val="content"/>
        </w:behaviors>
        <w:guid w:val="{3419BE64-B24C-4EB4-A42E-0333C693A6BC}"/>
      </w:docPartPr>
      <w:docPartBody>
        <w:p w:rsidR="00A576FB" w:rsidRDefault="00A576FB" w:rsidP="00A576FB">
          <w:pPr>
            <w:pStyle w:val="10732752809147349741C98F4AF7F150"/>
          </w:pPr>
          <w:r w:rsidRPr="00131BB2">
            <w:rPr>
              <w:rStyle w:val="PlaceholderText"/>
              <w:lang w:val="es-CO"/>
            </w:rPr>
            <w:t>Choose an item.</w:t>
          </w:r>
        </w:p>
      </w:docPartBody>
    </w:docPart>
    <w:docPart>
      <w:docPartPr>
        <w:name w:val="E388A9EC49B34D7F8437C6542E198A5B"/>
        <w:category>
          <w:name w:val="General"/>
          <w:gallery w:val="placeholder"/>
        </w:category>
        <w:types>
          <w:type w:val="bbPlcHdr"/>
        </w:types>
        <w:behaviors>
          <w:behavior w:val="content"/>
        </w:behaviors>
        <w:guid w:val="{61175178-5B4A-4C29-8E10-C36E28F4DD3E}"/>
      </w:docPartPr>
      <w:docPartBody>
        <w:p w:rsidR="00A576FB" w:rsidRDefault="00A576FB" w:rsidP="00A576FB">
          <w:pPr>
            <w:pStyle w:val="E388A9EC49B34D7F8437C6542E198A5B"/>
          </w:pPr>
          <w:r w:rsidRPr="00131BB2">
            <w:rPr>
              <w:rStyle w:val="PlaceholderText"/>
              <w:lang w:val="es-CO"/>
            </w:rPr>
            <w:t>Choose an item.</w:t>
          </w:r>
        </w:p>
      </w:docPartBody>
    </w:docPart>
    <w:docPart>
      <w:docPartPr>
        <w:name w:val="4B2AB28044B24C71B892D507135FCA46"/>
        <w:category>
          <w:name w:val="General"/>
          <w:gallery w:val="placeholder"/>
        </w:category>
        <w:types>
          <w:type w:val="bbPlcHdr"/>
        </w:types>
        <w:behaviors>
          <w:behavior w:val="content"/>
        </w:behaviors>
        <w:guid w:val="{BAE4AA61-4916-4AA5-9AEB-3242E1F910A2}"/>
      </w:docPartPr>
      <w:docPartBody>
        <w:p w:rsidR="00A576FB" w:rsidRDefault="00A576FB" w:rsidP="00A576FB">
          <w:pPr>
            <w:pStyle w:val="4B2AB28044B24C71B892D507135FCA46"/>
          </w:pPr>
          <w:r w:rsidRPr="00131BB2">
            <w:rPr>
              <w:rStyle w:val="PlaceholderText"/>
              <w:lang w:val="es-CO"/>
            </w:rPr>
            <w:t>Choose an item.</w:t>
          </w:r>
        </w:p>
      </w:docPartBody>
    </w:docPart>
    <w:docPart>
      <w:docPartPr>
        <w:name w:val="DDA6AE9790EF4A21B06B9CB929AA12E8"/>
        <w:category>
          <w:name w:val="General"/>
          <w:gallery w:val="placeholder"/>
        </w:category>
        <w:types>
          <w:type w:val="bbPlcHdr"/>
        </w:types>
        <w:behaviors>
          <w:behavior w:val="content"/>
        </w:behaviors>
        <w:guid w:val="{3FE190E4-879D-4550-95D2-2DC69DA83462}"/>
      </w:docPartPr>
      <w:docPartBody>
        <w:p w:rsidR="00A576FB" w:rsidRDefault="00A576FB" w:rsidP="00A576FB">
          <w:pPr>
            <w:pStyle w:val="DDA6AE9790EF4A21B06B9CB929AA12E8"/>
          </w:pPr>
          <w:r w:rsidRPr="00131BB2">
            <w:rPr>
              <w:rStyle w:val="PlaceholderText"/>
              <w:lang w:val="es-CO"/>
            </w:rPr>
            <w:t>Choose an item.</w:t>
          </w:r>
        </w:p>
      </w:docPartBody>
    </w:docPart>
    <w:docPart>
      <w:docPartPr>
        <w:name w:val="94706F21EB094E41B805631B45AE6A9D"/>
        <w:category>
          <w:name w:val="General"/>
          <w:gallery w:val="placeholder"/>
        </w:category>
        <w:types>
          <w:type w:val="bbPlcHdr"/>
        </w:types>
        <w:behaviors>
          <w:behavior w:val="content"/>
        </w:behaviors>
        <w:guid w:val="{6705A63A-0707-4DE0-A47D-6B8D4FD4090B}"/>
      </w:docPartPr>
      <w:docPartBody>
        <w:p w:rsidR="00A576FB" w:rsidRDefault="00A576FB" w:rsidP="00A576FB">
          <w:pPr>
            <w:pStyle w:val="94706F21EB094E41B805631B45AE6A9D"/>
          </w:pPr>
          <w:r w:rsidRPr="00131BB2">
            <w:rPr>
              <w:rStyle w:val="PlaceholderText"/>
              <w:lang w:val="es-CO"/>
            </w:rPr>
            <w:t>Choose an item.</w:t>
          </w:r>
        </w:p>
      </w:docPartBody>
    </w:docPart>
    <w:docPart>
      <w:docPartPr>
        <w:name w:val="35CB8AA8A3E54D5F842CFEF8580A56DE"/>
        <w:category>
          <w:name w:val="General"/>
          <w:gallery w:val="placeholder"/>
        </w:category>
        <w:types>
          <w:type w:val="bbPlcHdr"/>
        </w:types>
        <w:behaviors>
          <w:behavior w:val="content"/>
        </w:behaviors>
        <w:guid w:val="{B0BFAA3F-36AB-45D0-91E7-2163EA3237FC}"/>
      </w:docPartPr>
      <w:docPartBody>
        <w:p w:rsidR="00A576FB" w:rsidRDefault="00A576FB" w:rsidP="00A576FB">
          <w:pPr>
            <w:pStyle w:val="35CB8AA8A3E54D5F842CFEF8580A56DE"/>
          </w:pPr>
          <w:r w:rsidRPr="00131BB2">
            <w:rPr>
              <w:rStyle w:val="PlaceholderText"/>
              <w:lang w:val="es-CO"/>
            </w:rPr>
            <w:t>Choose an item.</w:t>
          </w:r>
        </w:p>
      </w:docPartBody>
    </w:docPart>
    <w:docPart>
      <w:docPartPr>
        <w:name w:val="BA97CE97D2BC407FBEF4C888139A4C7F"/>
        <w:category>
          <w:name w:val="General"/>
          <w:gallery w:val="placeholder"/>
        </w:category>
        <w:types>
          <w:type w:val="bbPlcHdr"/>
        </w:types>
        <w:behaviors>
          <w:behavior w:val="content"/>
        </w:behaviors>
        <w:guid w:val="{F4ED85D5-DE26-4819-9B37-D4B892B587D0}"/>
      </w:docPartPr>
      <w:docPartBody>
        <w:p w:rsidR="00A576FB" w:rsidRDefault="00A576FB" w:rsidP="00A576FB">
          <w:pPr>
            <w:pStyle w:val="BA97CE97D2BC407FBEF4C888139A4C7F"/>
          </w:pPr>
          <w:r w:rsidRPr="00131BB2">
            <w:rPr>
              <w:rStyle w:val="PlaceholderText"/>
              <w:lang w:val="es-CO"/>
            </w:rPr>
            <w:t>Choose an item.</w:t>
          </w:r>
        </w:p>
      </w:docPartBody>
    </w:docPart>
    <w:docPart>
      <w:docPartPr>
        <w:name w:val="B0EB4959C8C64A95BFF9DFB57C57B087"/>
        <w:category>
          <w:name w:val="General"/>
          <w:gallery w:val="placeholder"/>
        </w:category>
        <w:types>
          <w:type w:val="bbPlcHdr"/>
        </w:types>
        <w:behaviors>
          <w:behavior w:val="content"/>
        </w:behaviors>
        <w:guid w:val="{ED31B3E1-3FC6-4F55-B863-D3BC42DA4BF4}"/>
      </w:docPartPr>
      <w:docPartBody>
        <w:p w:rsidR="00A576FB" w:rsidRDefault="00A576FB" w:rsidP="00A576FB">
          <w:pPr>
            <w:pStyle w:val="B0EB4959C8C64A95BFF9DFB57C57B087"/>
          </w:pPr>
          <w:r w:rsidRPr="00131BB2">
            <w:rPr>
              <w:rStyle w:val="PlaceholderText"/>
              <w:lang w:val="es-CO"/>
            </w:rPr>
            <w:t>Choose an item.</w:t>
          </w:r>
        </w:p>
      </w:docPartBody>
    </w:docPart>
    <w:docPart>
      <w:docPartPr>
        <w:name w:val="91CC86DCA4DE475592E43FA8E1CED4D5"/>
        <w:category>
          <w:name w:val="General"/>
          <w:gallery w:val="placeholder"/>
        </w:category>
        <w:types>
          <w:type w:val="bbPlcHdr"/>
        </w:types>
        <w:behaviors>
          <w:behavior w:val="content"/>
        </w:behaviors>
        <w:guid w:val="{222D5A78-5823-4408-8AFC-0C1F5423176D}"/>
      </w:docPartPr>
      <w:docPartBody>
        <w:p w:rsidR="00A576FB" w:rsidRDefault="00A576FB" w:rsidP="00A576FB">
          <w:pPr>
            <w:pStyle w:val="91CC86DCA4DE475592E43FA8E1CED4D5"/>
          </w:pPr>
          <w:r w:rsidRPr="00131BB2">
            <w:rPr>
              <w:rStyle w:val="PlaceholderText"/>
              <w:lang w:val="es-CO"/>
            </w:rPr>
            <w:t>Choose an item.</w:t>
          </w:r>
        </w:p>
      </w:docPartBody>
    </w:docPart>
    <w:docPart>
      <w:docPartPr>
        <w:name w:val="B278EBAC74AE4D958CFAA3A6C387AFF8"/>
        <w:category>
          <w:name w:val="General"/>
          <w:gallery w:val="placeholder"/>
        </w:category>
        <w:types>
          <w:type w:val="bbPlcHdr"/>
        </w:types>
        <w:behaviors>
          <w:behavior w:val="content"/>
        </w:behaviors>
        <w:guid w:val="{64CEB5DA-9880-4137-A63A-49EDFB6AD911}"/>
      </w:docPartPr>
      <w:docPartBody>
        <w:p w:rsidR="00A576FB" w:rsidRDefault="00A576FB" w:rsidP="00A576FB">
          <w:pPr>
            <w:pStyle w:val="B278EBAC74AE4D958CFAA3A6C387AFF8"/>
          </w:pPr>
          <w:r w:rsidRPr="00131BB2">
            <w:rPr>
              <w:rStyle w:val="PlaceholderText"/>
              <w:lang w:val="es-CO"/>
            </w:rPr>
            <w:t>Choose an item.</w:t>
          </w:r>
        </w:p>
      </w:docPartBody>
    </w:docPart>
    <w:docPart>
      <w:docPartPr>
        <w:name w:val="EB06DE86E8A94FBFBCF1C6DE7F680574"/>
        <w:category>
          <w:name w:val="General"/>
          <w:gallery w:val="placeholder"/>
        </w:category>
        <w:types>
          <w:type w:val="bbPlcHdr"/>
        </w:types>
        <w:behaviors>
          <w:behavior w:val="content"/>
        </w:behaviors>
        <w:guid w:val="{7C1D211B-B63C-4669-9DF5-A7FB2DAFF8A8}"/>
      </w:docPartPr>
      <w:docPartBody>
        <w:p w:rsidR="00A576FB" w:rsidRDefault="00A576FB" w:rsidP="00A576FB">
          <w:pPr>
            <w:pStyle w:val="EB06DE86E8A94FBFBCF1C6DE7F680574"/>
          </w:pPr>
          <w:r w:rsidRPr="00131BB2">
            <w:rPr>
              <w:rStyle w:val="PlaceholderText"/>
              <w:lang w:val="es-CO"/>
            </w:rPr>
            <w:t>Choose an item.</w:t>
          </w:r>
        </w:p>
      </w:docPartBody>
    </w:docPart>
    <w:docPart>
      <w:docPartPr>
        <w:name w:val="C1E926191FE44448B43458509F1EEB04"/>
        <w:category>
          <w:name w:val="General"/>
          <w:gallery w:val="placeholder"/>
        </w:category>
        <w:types>
          <w:type w:val="bbPlcHdr"/>
        </w:types>
        <w:behaviors>
          <w:behavior w:val="content"/>
        </w:behaviors>
        <w:guid w:val="{EF059DD0-CAFD-4EBF-B182-88A97E9200A2}"/>
      </w:docPartPr>
      <w:docPartBody>
        <w:p w:rsidR="00A576FB" w:rsidRDefault="00A576FB" w:rsidP="00A576FB">
          <w:pPr>
            <w:pStyle w:val="C1E926191FE44448B43458509F1EEB04"/>
          </w:pPr>
          <w:r w:rsidRPr="00131BB2">
            <w:rPr>
              <w:rStyle w:val="PlaceholderText"/>
              <w:lang w:val="es-CO"/>
            </w:rPr>
            <w:t>Choose an item.</w:t>
          </w:r>
        </w:p>
      </w:docPartBody>
    </w:docPart>
    <w:docPart>
      <w:docPartPr>
        <w:name w:val="81E7E5236AD74C66BDBB176A5D8277D9"/>
        <w:category>
          <w:name w:val="General"/>
          <w:gallery w:val="placeholder"/>
        </w:category>
        <w:types>
          <w:type w:val="bbPlcHdr"/>
        </w:types>
        <w:behaviors>
          <w:behavior w:val="content"/>
        </w:behaviors>
        <w:guid w:val="{EBE27B23-F004-49DB-9FCB-3F2F7A7FE5FC}"/>
      </w:docPartPr>
      <w:docPartBody>
        <w:p w:rsidR="00A576FB" w:rsidRDefault="00A576FB" w:rsidP="00A576FB">
          <w:pPr>
            <w:pStyle w:val="81E7E5236AD74C66BDBB176A5D8277D9"/>
          </w:pPr>
          <w:r w:rsidRPr="00131BB2">
            <w:rPr>
              <w:rStyle w:val="PlaceholderText"/>
              <w:lang w:val="es-CO"/>
            </w:rPr>
            <w:t>Choose an item.</w:t>
          </w:r>
        </w:p>
      </w:docPartBody>
    </w:docPart>
    <w:docPart>
      <w:docPartPr>
        <w:name w:val="B1EE947784A544F68277CD4CBC9EB825"/>
        <w:category>
          <w:name w:val="General"/>
          <w:gallery w:val="placeholder"/>
        </w:category>
        <w:types>
          <w:type w:val="bbPlcHdr"/>
        </w:types>
        <w:behaviors>
          <w:behavior w:val="content"/>
        </w:behaviors>
        <w:guid w:val="{60311F70-F07F-43CA-AEC5-13F2B39CFE77}"/>
      </w:docPartPr>
      <w:docPartBody>
        <w:p w:rsidR="00A576FB" w:rsidRDefault="00A576FB" w:rsidP="00A576FB">
          <w:pPr>
            <w:pStyle w:val="B1EE947784A544F68277CD4CBC9EB825"/>
          </w:pPr>
          <w:r w:rsidRPr="00131BB2">
            <w:rPr>
              <w:rStyle w:val="PlaceholderText"/>
              <w:lang w:val="es-CO"/>
            </w:rPr>
            <w:t>Choose an item.</w:t>
          </w:r>
        </w:p>
      </w:docPartBody>
    </w:docPart>
    <w:docPart>
      <w:docPartPr>
        <w:name w:val="352288742BAE4CA29A883BC5251B5880"/>
        <w:category>
          <w:name w:val="General"/>
          <w:gallery w:val="placeholder"/>
        </w:category>
        <w:types>
          <w:type w:val="bbPlcHdr"/>
        </w:types>
        <w:behaviors>
          <w:behavior w:val="content"/>
        </w:behaviors>
        <w:guid w:val="{7B24BFD0-F26D-40A5-9D44-AD254F350301}"/>
      </w:docPartPr>
      <w:docPartBody>
        <w:p w:rsidR="00A576FB" w:rsidRDefault="00A576FB" w:rsidP="00A576FB">
          <w:pPr>
            <w:pStyle w:val="352288742BAE4CA29A883BC5251B5880"/>
          </w:pPr>
          <w:r w:rsidRPr="00131BB2">
            <w:rPr>
              <w:rStyle w:val="PlaceholderText"/>
              <w:lang w:val="es-CO"/>
            </w:rPr>
            <w:t>Choose an item.</w:t>
          </w:r>
        </w:p>
      </w:docPartBody>
    </w:docPart>
    <w:docPart>
      <w:docPartPr>
        <w:name w:val="C3A0360DCF084ACDAA713C656A18FAEA"/>
        <w:category>
          <w:name w:val="General"/>
          <w:gallery w:val="placeholder"/>
        </w:category>
        <w:types>
          <w:type w:val="bbPlcHdr"/>
        </w:types>
        <w:behaviors>
          <w:behavior w:val="content"/>
        </w:behaviors>
        <w:guid w:val="{63CEDF68-D624-41B3-A9A3-863395C94402}"/>
      </w:docPartPr>
      <w:docPartBody>
        <w:p w:rsidR="00A576FB" w:rsidRDefault="00A576FB" w:rsidP="00A576FB">
          <w:pPr>
            <w:pStyle w:val="C3A0360DCF084ACDAA713C656A18FAEA"/>
          </w:pPr>
          <w:r w:rsidRPr="00131BB2">
            <w:rPr>
              <w:rStyle w:val="PlaceholderText"/>
              <w:lang w:val="es-CO"/>
            </w:rPr>
            <w:t>Choose an item.</w:t>
          </w:r>
        </w:p>
      </w:docPartBody>
    </w:docPart>
    <w:docPart>
      <w:docPartPr>
        <w:name w:val="B36FE3648447429B8BB703E651C18468"/>
        <w:category>
          <w:name w:val="General"/>
          <w:gallery w:val="placeholder"/>
        </w:category>
        <w:types>
          <w:type w:val="bbPlcHdr"/>
        </w:types>
        <w:behaviors>
          <w:behavior w:val="content"/>
        </w:behaviors>
        <w:guid w:val="{67BABA52-4489-4424-9C08-96D1C5A05E20}"/>
      </w:docPartPr>
      <w:docPartBody>
        <w:p w:rsidR="00A576FB" w:rsidRDefault="00A576FB" w:rsidP="00A576FB">
          <w:pPr>
            <w:pStyle w:val="B36FE3648447429B8BB703E651C18468"/>
          </w:pPr>
          <w:r w:rsidRPr="00131BB2">
            <w:rPr>
              <w:rStyle w:val="PlaceholderText"/>
              <w:lang w:val="es-CO"/>
            </w:rPr>
            <w:t>Choose an item.</w:t>
          </w:r>
        </w:p>
      </w:docPartBody>
    </w:docPart>
    <w:docPart>
      <w:docPartPr>
        <w:name w:val="E81D096AF1214E4AA13B0EE0458D3646"/>
        <w:category>
          <w:name w:val="General"/>
          <w:gallery w:val="placeholder"/>
        </w:category>
        <w:types>
          <w:type w:val="bbPlcHdr"/>
        </w:types>
        <w:behaviors>
          <w:behavior w:val="content"/>
        </w:behaviors>
        <w:guid w:val="{6B158761-B246-476D-BC15-CCCE75E4B61E}"/>
      </w:docPartPr>
      <w:docPartBody>
        <w:p w:rsidR="00A576FB" w:rsidRDefault="00A576FB" w:rsidP="00A576FB">
          <w:pPr>
            <w:pStyle w:val="E81D096AF1214E4AA13B0EE0458D3646"/>
          </w:pPr>
          <w:r w:rsidRPr="00131BB2">
            <w:rPr>
              <w:rStyle w:val="PlaceholderText"/>
              <w:lang w:val="es-CO"/>
            </w:rPr>
            <w:t>Choose an item.</w:t>
          </w:r>
        </w:p>
      </w:docPartBody>
    </w:docPart>
    <w:docPart>
      <w:docPartPr>
        <w:name w:val="C1DEC0B7336E4625BCEFA44932C0CD6C"/>
        <w:category>
          <w:name w:val="General"/>
          <w:gallery w:val="placeholder"/>
        </w:category>
        <w:types>
          <w:type w:val="bbPlcHdr"/>
        </w:types>
        <w:behaviors>
          <w:behavior w:val="content"/>
        </w:behaviors>
        <w:guid w:val="{96D294EC-522A-40DF-9834-E9F406F4236F}"/>
      </w:docPartPr>
      <w:docPartBody>
        <w:p w:rsidR="00A576FB" w:rsidRDefault="00A576FB" w:rsidP="00A576FB">
          <w:pPr>
            <w:pStyle w:val="C1DEC0B7336E4625BCEFA44932C0CD6C"/>
          </w:pPr>
          <w:r w:rsidRPr="00131BB2">
            <w:rPr>
              <w:rStyle w:val="PlaceholderText"/>
              <w:lang w:val="es-CO"/>
            </w:rPr>
            <w:t>Choose an item.</w:t>
          </w:r>
        </w:p>
      </w:docPartBody>
    </w:docPart>
    <w:docPart>
      <w:docPartPr>
        <w:name w:val="656F3E010CF142CC88B47148C91F5470"/>
        <w:category>
          <w:name w:val="General"/>
          <w:gallery w:val="placeholder"/>
        </w:category>
        <w:types>
          <w:type w:val="bbPlcHdr"/>
        </w:types>
        <w:behaviors>
          <w:behavior w:val="content"/>
        </w:behaviors>
        <w:guid w:val="{B4FE0BC7-9E91-451B-9F29-C23EA0DAC00B}"/>
      </w:docPartPr>
      <w:docPartBody>
        <w:p w:rsidR="00A576FB" w:rsidRDefault="00A576FB" w:rsidP="00A576FB">
          <w:pPr>
            <w:pStyle w:val="656F3E010CF142CC88B47148C91F5470"/>
          </w:pPr>
          <w:r w:rsidRPr="00131BB2">
            <w:rPr>
              <w:rStyle w:val="PlaceholderText"/>
              <w:lang w:val="es-CO"/>
            </w:rPr>
            <w:t>Choose an item.</w:t>
          </w:r>
        </w:p>
      </w:docPartBody>
    </w:docPart>
    <w:docPart>
      <w:docPartPr>
        <w:name w:val="A77C293872FF42C1AC7A5E9140B3EE70"/>
        <w:category>
          <w:name w:val="General"/>
          <w:gallery w:val="placeholder"/>
        </w:category>
        <w:types>
          <w:type w:val="bbPlcHdr"/>
        </w:types>
        <w:behaviors>
          <w:behavior w:val="content"/>
        </w:behaviors>
        <w:guid w:val="{8DAC82F3-7CFF-4255-877B-EFECDECB7076}"/>
      </w:docPartPr>
      <w:docPartBody>
        <w:p w:rsidR="00A576FB" w:rsidRDefault="00A576FB" w:rsidP="00A576FB">
          <w:pPr>
            <w:pStyle w:val="A77C293872FF42C1AC7A5E9140B3EE70"/>
          </w:pPr>
          <w:r w:rsidRPr="00131BB2">
            <w:rPr>
              <w:rStyle w:val="PlaceholderText"/>
              <w:lang w:val="es-CO"/>
            </w:rPr>
            <w:t>Choose an item.</w:t>
          </w:r>
        </w:p>
      </w:docPartBody>
    </w:docPart>
    <w:docPart>
      <w:docPartPr>
        <w:name w:val="522345B7B2B44B7094EDF9DAAB4300AD"/>
        <w:category>
          <w:name w:val="General"/>
          <w:gallery w:val="placeholder"/>
        </w:category>
        <w:types>
          <w:type w:val="bbPlcHdr"/>
        </w:types>
        <w:behaviors>
          <w:behavior w:val="content"/>
        </w:behaviors>
        <w:guid w:val="{FD9694CC-30C4-4E83-BF1E-04040BE9350B}"/>
      </w:docPartPr>
      <w:docPartBody>
        <w:p w:rsidR="00A576FB" w:rsidRDefault="00A576FB" w:rsidP="00A576FB">
          <w:pPr>
            <w:pStyle w:val="522345B7B2B44B7094EDF9DAAB4300AD"/>
          </w:pPr>
          <w:r w:rsidRPr="00131BB2">
            <w:rPr>
              <w:rStyle w:val="PlaceholderText"/>
              <w:lang w:val="es-CO"/>
            </w:rPr>
            <w:t>Choose an item.</w:t>
          </w:r>
        </w:p>
      </w:docPartBody>
    </w:docPart>
    <w:docPart>
      <w:docPartPr>
        <w:name w:val="1CB68D2A9B7845FA86D0EBA801B7B5F7"/>
        <w:category>
          <w:name w:val="General"/>
          <w:gallery w:val="placeholder"/>
        </w:category>
        <w:types>
          <w:type w:val="bbPlcHdr"/>
        </w:types>
        <w:behaviors>
          <w:behavior w:val="content"/>
        </w:behaviors>
        <w:guid w:val="{B0F00B75-461B-4467-B695-F472ED82E3A1}"/>
      </w:docPartPr>
      <w:docPartBody>
        <w:p w:rsidR="00A576FB" w:rsidRDefault="00A576FB" w:rsidP="00A576FB">
          <w:pPr>
            <w:pStyle w:val="1CB68D2A9B7845FA86D0EBA801B7B5F7"/>
          </w:pPr>
          <w:r w:rsidRPr="00131BB2">
            <w:rPr>
              <w:rStyle w:val="PlaceholderText"/>
              <w:lang w:val="es-CO"/>
            </w:rPr>
            <w:t>Choose an item.</w:t>
          </w:r>
        </w:p>
      </w:docPartBody>
    </w:docPart>
    <w:docPart>
      <w:docPartPr>
        <w:name w:val="083B09750F36442CA72EA513065822B7"/>
        <w:category>
          <w:name w:val="General"/>
          <w:gallery w:val="placeholder"/>
        </w:category>
        <w:types>
          <w:type w:val="bbPlcHdr"/>
        </w:types>
        <w:behaviors>
          <w:behavior w:val="content"/>
        </w:behaviors>
        <w:guid w:val="{229671AD-133D-4CB8-96EA-96DBFB4C3E46}"/>
      </w:docPartPr>
      <w:docPartBody>
        <w:p w:rsidR="00A576FB" w:rsidRDefault="00A576FB" w:rsidP="00A576FB">
          <w:pPr>
            <w:pStyle w:val="083B09750F36442CA72EA513065822B7"/>
          </w:pPr>
          <w:r w:rsidRPr="00131BB2">
            <w:rPr>
              <w:rStyle w:val="PlaceholderText"/>
              <w:lang w:val="es-CO"/>
            </w:rPr>
            <w:t>Choose an item.</w:t>
          </w:r>
        </w:p>
      </w:docPartBody>
    </w:docPart>
    <w:docPart>
      <w:docPartPr>
        <w:name w:val="72B4ACF1B6284377953E10DA8B531893"/>
        <w:category>
          <w:name w:val="General"/>
          <w:gallery w:val="placeholder"/>
        </w:category>
        <w:types>
          <w:type w:val="bbPlcHdr"/>
        </w:types>
        <w:behaviors>
          <w:behavior w:val="content"/>
        </w:behaviors>
        <w:guid w:val="{1343C64D-BFFE-4B50-8EFD-9238D0DE73F5}"/>
      </w:docPartPr>
      <w:docPartBody>
        <w:p w:rsidR="00A576FB" w:rsidRDefault="00A576FB" w:rsidP="00A576FB">
          <w:pPr>
            <w:pStyle w:val="72B4ACF1B6284377953E10DA8B531893"/>
          </w:pPr>
          <w:r w:rsidRPr="00131BB2">
            <w:rPr>
              <w:rStyle w:val="PlaceholderText"/>
              <w:lang w:val="es-CO"/>
            </w:rPr>
            <w:t>Choose an item.</w:t>
          </w:r>
        </w:p>
      </w:docPartBody>
    </w:docPart>
    <w:docPart>
      <w:docPartPr>
        <w:name w:val="244EFC6C2B144C049876EFBEF3C6CAC9"/>
        <w:category>
          <w:name w:val="General"/>
          <w:gallery w:val="placeholder"/>
        </w:category>
        <w:types>
          <w:type w:val="bbPlcHdr"/>
        </w:types>
        <w:behaviors>
          <w:behavior w:val="content"/>
        </w:behaviors>
        <w:guid w:val="{8537BAB2-58A6-429E-8D8B-2D72402C92DF}"/>
      </w:docPartPr>
      <w:docPartBody>
        <w:p w:rsidR="00A576FB" w:rsidRDefault="00A576FB" w:rsidP="00A576FB">
          <w:pPr>
            <w:pStyle w:val="244EFC6C2B144C049876EFBEF3C6CAC9"/>
          </w:pPr>
          <w:r w:rsidRPr="00131BB2">
            <w:rPr>
              <w:rStyle w:val="PlaceholderText"/>
              <w:lang w:val="es-CO"/>
            </w:rPr>
            <w:t>Choose an item.</w:t>
          </w:r>
        </w:p>
      </w:docPartBody>
    </w:docPart>
    <w:docPart>
      <w:docPartPr>
        <w:name w:val="8E2FE286383E41CCAE9610A1FB50E486"/>
        <w:category>
          <w:name w:val="General"/>
          <w:gallery w:val="placeholder"/>
        </w:category>
        <w:types>
          <w:type w:val="bbPlcHdr"/>
        </w:types>
        <w:behaviors>
          <w:behavior w:val="content"/>
        </w:behaviors>
        <w:guid w:val="{06995B9E-A3B9-4215-9FBA-D64A14B3E8C3}"/>
      </w:docPartPr>
      <w:docPartBody>
        <w:p w:rsidR="00A576FB" w:rsidRDefault="00A576FB" w:rsidP="00A576FB">
          <w:pPr>
            <w:pStyle w:val="8E2FE286383E41CCAE9610A1FB50E486"/>
          </w:pPr>
          <w:r w:rsidRPr="00131BB2">
            <w:rPr>
              <w:rStyle w:val="PlaceholderText"/>
              <w:lang w:val="es-CO"/>
            </w:rPr>
            <w:t>Choose an item.</w:t>
          </w:r>
        </w:p>
      </w:docPartBody>
    </w:docPart>
    <w:docPart>
      <w:docPartPr>
        <w:name w:val="0095E57B47D04177B796A4BD19378EAB"/>
        <w:category>
          <w:name w:val="General"/>
          <w:gallery w:val="placeholder"/>
        </w:category>
        <w:types>
          <w:type w:val="bbPlcHdr"/>
        </w:types>
        <w:behaviors>
          <w:behavior w:val="content"/>
        </w:behaviors>
        <w:guid w:val="{E65641FC-4CCB-4B24-8A19-1A32242FE65E}"/>
      </w:docPartPr>
      <w:docPartBody>
        <w:p w:rsidR="00A576FB" w:rsidRDefault="00A576FB" w:rsidP="00A576FB">
          <w:pPr>
            <w:pStyle w:val="0095E57B47D04177B796A4BD19378EAB"/>
          </w:pPr>
          <w:r w:rsidRPr="00131BB2">
            <w:rPr>
              <w:rStyle w:val="PlaceholderText"/>
              <w:lang w:val="es-CO"/>
            </w:rPr>
            <w:t>Choose an item.</w:t>
          </w:r>
        </w:p>
      </w:docPartBody>
    </w:docPart>
    <w:docPart>
      <w:docPartPr>
        <w:name w:val="664CAA8F4EC54521B1AE4E56F4CF1090"/>
        <w:category>
          <w:name w:val="General"/>
          <w:gallery w:val="placeholder"/>
        </w:category>
        <w:types>
          <w:type w:val="bbPlcHdr"/>
        </w:types>
        <w:behaviors>
          <w:behavior w:val="content"/>
        </w:behaviors>
        <w:guid w:val="{4AF470E4-584A-4E65-B54C-54E7D36804B6}"/>
      </w:docPartPr>
      <w:docPartBody>
        <w:p w:rsidR="00A576FB" w:rsidRDefault="00A576FB" w:rsidP="00A576FB">
          <w:pPr>
            <w:pStyle w:val="664CAA8F4EC54521B1AE4E56F4CF1090"/>
          </w:pPr>
          <w:r w:rsidRPr="00131BB2">
            <w:rPr>
              <w:rStyle w:val="PlaceholderText"/>
              <w:lang w:val="es-CO"/>
            </w:rPr>
            <w:t>Choose an item.</w:t>
          </w:r>
        </w:p>
      </w:docPartBody>
    </w:docPart>
    <w:docPart>
      <w:docPartPr>
        <w:name w:val="AA7C3664070D46CD9E532048DBED2A73"/>
        <w:category>
          <w:name w:val="General"/>
          <w:gallery w:val="placeholder"/>
        </w:category>
        <w:types>
          <w:type w:val="bbPlcHdr"/>
        </w:types>
        <w:behaviors>
          <w:behavior w:val="content"/>
        </w:behaviors>
        <w:guid w:val="{F3CC6283-57CB-4791-AF1F-860A6D119CFB}"/>
      </w:docPartPr>
      <w:docPartBody>
        <w:p w:rsidR="00A576FB" w:rsidRDefault="00A576FB" w:rsidP="00A576FB">
          <w:pPr>
            <w:pStyle w:val="AA7C3664070D46CD9E532048DBED2A73"/>
          </w:pPr>
          <w:r w:rsidRPr="00131BB2">
            <w:rPr>
              <w:rStyle w:val="PlaceholderText"/>
              <w:lang w:val="es-CO"/>
            </w:rPr>
            <w:t>Choose an item.</w:t>
          </w:r>
        </w:p>
      </w:docPartBody>
    </w:docPart>
    <w:docPart>
      <w:docPartPr>
        <w:name w:val="ED9D1C68C7DC4CCC91FF16F18CE6A636"/>
        <w:category>
          <w:name w:val="General"/>
          <w:gallery w:val="placeholder"/>
        </w:category>
        <w:types>
          <w:type w:val="bbPlcHdr"/>
        </w:types>
        <w:behaviors>
          <w:behavior w:val="content"/>
        </w:behaviors>
        <w:guid w:val="{B797FFF2-D07A-4B80-8D4D-B437CE2D91AC}"/>
      </w:docPartPr>
      <w:docPartBody>
        <w:p w:rsidR="00A576FB" w:rsidRDefault="00A576FB" w:rsidP="00A576FB">
          <w:pPr>
            <w:pStyle w:val="ED9D1C68C7DC4CCC91FF16F18CE6A636"/>
          </w:pPr>
          <w:r w:rsidRPr="00131BB2">
            <w:rPr>
              <w:rStyle w:val="PlaceholderText"/>
              <w:lang w:val="es-CO"/>
            </w:rPr>
            <w:t>Choose an item.</w:t>
          </w:r>
        </w:p>
      </w:docPartBody>
    </w:docPart>
    <w:docPart>
      <w:docPartPr>
        <w:name w:val="E56A865AB4704836A9971A3CD8EF4218"/>
        <w:category>
          <w:name w:val="General"/>
          <w:gallery w:val="placeholder"/>
        </w:category>
        <w:types>
          <w:type w:val="bbPlcHdr"/>
        </w:types>
        <w:behaviors>
          <w:behavior w:val="content"/>
        </w:behaviors>
        <w:guid w:val="{2F157227-F982-4953-B7A7-8482BF944C77}"/>
      </w:docPartPr>
      <w:docPartBody>
        <w:p w:rsidR="00A576FB" w:rsidRDefault="00A576FB" w:rsidP="00A576FB">
          <w:pPr>
            <w:pStyle w:val="E56A865AB4704836A9971A3CD8EF4218"/>
          </w:pPr>
          <w:r w:rsidRPr="00131BB2">
            <w:rPr>
              <w:rStyle w:val="PlaceholderText"/>
              <w:lang w:val="es-CO"/>
            </w:rPr>
            <w:t>Choose an item.</w:t>
          </w:r>
        </w:p>
      </w:docPartBody>
    </w:docPart>
    <w:docPart>
      <w:docPartPr>
        <w:name w:val="40C7406ED8434492BFC88D0D931D2482"/>
        <w:category>
          <w:name w:val="General"/>
          <w:gallery w:val="placeholder"/>
        </w:category>
        <w:types>
          <w:type w:val="bbPlcHdr"/>
        </w:types>
        <w:behaviors>
          <w:behavior w:val="content"/>
        </w:behaviors>
        <w:guid w:val="{C27E7508-29A7-4AE5-90A5-ECBCA72A9D70}"/>
      </w:docPartPr>
      <w:docPartBody>
        <w:p w:rsidR="00A576FB" w:rsidRDefault="00A576FB" w:rsidP="00A576FB">
          <w:pPr>
            <w:pStyle w:val="40C7406ED8434492BFC88D0D931D2482"/>
          </w:pPr>
          <w:r w:rsidRPr="00131BB2">
            <w:rPr>
              <w:rStyle w:val="PlaceholderText"/>
              <w:lang w:val="es-CO"/>
            </w:rPr>
            <w:t>Choose an item.</w:t>
          </w:r>
        </w:p>
      </w:docPartBody>
    </w:docPart>
    <w:docPart>
      <w:docPartPr>
        <w:name w:val="532D1790BB02491B8342400C3B1B570D"/>
        <w:category>
          <w:name w:val="General"/>
          <w:gallery w:val="placeholder"/>
        </w:category>
        <w:types>
          <w:type w:val="bbPlcHdr"/>
        </w:types>
        <w:behaviors>
          <w:behavior w:val="content"/>
        </w:behaviors>
        <w:guid w:val="{14E0FF7D-E75B-4C50-97D3-40019FB0C178}"/>
      </w:docPartPr>
      <w:docPartBody>
        <w:p w:rsidR="00A576FB" w:rsidRDefault="00A576FB" w:rsidP="00A576FB">
          <w:pPr>
            <w:pStyle w:val="532D1790BB02491B8342400C3B1B570D"/>
          </w:pPr>
          <w:r w:rsidRPr="00131BB2">
            <w:rPr>
              <w:rStyle w:val="PlaceholderText"/>
              <w:lang w:val="es-CO"/>
            </w:rPr>
            <w:t>Choose an item.</w:t>
          </w:r>
        </w:p>
      </w:docPartBody>
    </w:docPart>
    <w:docPart>
      <w:docPartPr>
        <w:name w:val="368792FD0A5445EF9563966479AC39A0"/>
        <w:category>
          <w:name w:val="General"/>
          <w:gallery w:val="placeholder"/>
        </w:category>
        <w:types>
          <w:type w:val="bbPlcHdr"/>
        </w:types>
        <w:behaviors>
          <w:behavior w:val="content"/>
        </w:behaviors>
        <w:guid w:val="{B4725DD6-453B-43F1-9DD7-37BCF526B255}"/>
      </w:docPartPr>
      <w:docPartBody>
        <w:p w:rsidR="00A576FB" w:rsidRDefault="00A576FB" w:rsidP="00A576FB">
          <w:pPr>
            <w:pStyle w:val="368792FD0A5445EF9563966479AC39A0"/>
          </w:pPr>
          <w:r w:rsidRPr="00131BB2">
            <w:rPr>
              <w:rStyle w:val="PlaceholderText"/>
              <w:lang w:val="es-CO"/>
            </w:rPr>
            <w:t>Choose an item.</w:t>
          </w:r>
        </w:p>
      </w:docPartBody>
    </w:docPart>
    <w:docPart>
      <w:docPartPr>
        <w:name w:val="22B1623930444CEE9F1198C3B3F5D559"/>
        <w:category>
          <w:name w:val="General"/>
          <w:gallery w:val="placeholder"/>
        </w:category>
        <w:types>
          <w:type w:val="bbPlcHdr"/>
        </w:types>
        <w:behaviors>
          <w:behavior w:val="content"/>
        </w:behaviors>
        <w:guid w:val="{A4E2DCCB-1AC1-4758-B4CA-B1B8B234926A}"/>
      </w:docPartPr>
      <w:docPartBody>
        <w:p w:rsidR="00A576FB" w:rsidRDefault="00A576FB" w:rsidP="00A576FB">
          <w:pPr>
            <w:pStyle w:val="22B1623930444CEE9F1198C3B3F5D559"/>
          </w:pPr>
          <w:r w:rsidRPr="00131BB2">
            <w:rPr>
              <w:rStyle w:val="PlaceholderText"/>
              <w:lang w:val="es-CO"/>
            </w:rPr>
            <w:t>Choose an item.</w:t>
          </w:r>
        </w:p>
      </w:docPartBody>
    </w:docPart>
    <w:docPart>
      <w:docPartPr>
        <w:name w:val="AD84106A4D814C9B9B2D1A45DAE269C8"/>
        <w:category>
          <w:name w:val="General"/>
          <w:gallery w:val="placeholder"/>
        </w:category>
        <w:types>
          <w:type w:val="bbPlcHdr"/>
        </w:types>
        <w:behaviors>
          <w:behavior w:val="content"/>
        </w:behaviors>
        <w:guid w:val="{AA956136-3B49-4820-AC91-F0AF4C87C6CB}"/>
      </w:docPartPr>
      <w:docPartBody>
        <w:p w:rsidR="00A576FB" w:rsidRDefault="00A576FB" w:rsidP="00A576FB">
          <w:pPr>
            <w:pStyle w:val="AD84106A4D814C9B9B2D1A45DAE269C8"/>
          </w:pPr>
          <w:r w:rsidRPr="00131BB2">
            <w:rPr>
              <w:rStyle w:val="PlaceholderText"/>
              <w:lang w:val="es-CO"/>
            </w:rPr>
            <w:t>Choose an item.</w:t>
          </w:r>
        </w:p>
      </w:docPartBody>
    </w:docPart>
    <w:docPart>
      <w:docPartPr>
        <w:name w:val="A7DB2E4B175E493EA9754BE449FB93B6"/>
        <w:category>
          <w:name w:val="General"/>
          <w:gallery w:val="placeholder"/>
        </w:category>
        <w:types>
          <w:type w:val="bbPlcHdr"/>
        </w:types>
        <w:behaviors>
          <w:behavior w:val="content"/>
        </w:behaviors>
        <w:guid w:val="{69349A1E-BE30-4BE8-9EDA-051B1B32880F}"/>
      </w:docPartPr>
      <w:docPartBody>
        <w:p w:rsidR="00A576FB" w:rsidRDefault="00A576FB" w:rsidP="00A576FB">
          <w:pPr>
            <w:pStyle w:val="A7DB2E4B175E493EA9754BE449FB93B6"/>
          </w:pPr>
          <w:r w:rsidRPr="00131BB2">
            <w:rPr>
              <w:rStyle w:val="PlaceholderText"/>
              <w:lang w:val="es-CO"/>
            </w:rPr>
            <w:t>Choose an item.</w:t>
          </w:r>
        </w:p>
      </w:docPartBody>
    </w:docPart>
    <w:docPart>
      <w:docPartPr>
        <w:name w:val="4648E2B19FCD4C4F9DF86E111FE5C6FE"/>
        <w:category>
          <w:name w:val="General"/>
          <w:gallery w:val="placeholder"/>
        </w:category>
        <w:types>
          <w:type w:val="bbPlcHdr"/>
        </w:types>
        <w:behaviors>
          <w:behavior w:val="content"/>
        </w:behaviors>
        <w:guid w:val="{3500362D-FE60-4E47-838B-84993C42DC69}"/>
      </w:docPartPr>
      <w:docPartBody>
        <w:p w:rsidR="00A576FB" w:rsidRDefault="00A576FB" w:rsidP="00A576FB">
          <w:pPr>
            <w:pStyle w:val="4648E2B19FCD4C4F9DF86E111FE5C6FE"/>
          </w:pPr>
          <w:r w:rsidRPr="00131BB2">
            <w:rPr>
              <w:rStyle w:val="PlaceholderText"/>
              <w:lang w:val="es-CO"/>
            </w:rPr>
            <w:t>Choose an item.</w:t>
          </w:r>
        </w:p>
      </w:docPartBody>
    </w:docPart>
    <w:docPart>
      <w:docPartPr>
        <w:name w:val="1CD9DA8AD6F14982AFB5661C4AFDDC4E"/>
        <w:category>
          <w:name w:val="General"/>
          <w:gallery w:val="placeholder"/>
        </w:category>
        <w:types>
          <w:type w:val="bbPlcHdr"/>
        </w:types>
        <w:behaviors>
          <w:behavior w:val="content"/>
        </w:behaviors>
        <w:guid w:val="{AD938C79-8581-4D61-9DCF-3DCE804BFA66}"/>
      </w:docPartPr>
      <w:docPartBody>
        <w:p w:rsidR="00A576FB" w:rsidRDefault="00A576FB" w:rsidP="00A576FB">
          <w:pPr>
            <w:pStyle w:val="1CD9DA8AD6F14982AFB5661C4AFDDC4E"/>
          </w:pPr>
          <w:r w:rsidRPr="00131BB2">
            <w:rPr>
              <w:rStyle w:val="PlaceholderText"/>
              <w:lang w:val="es-CO"/>
            </w:rPr>
            <w:t>Choose an item.</w:t>
          </w:r>
        </w:p>
      </w:docPartBody>
    </w:docPart>
    <w:docPart>
      <w:docPartPr>
        <w:name w:val="AD0D76B4CCA54B19A70447883ABDFFEA"/>
        <w:category>
          <w:name w:val="General"/>
          <w:gallery w:val="placeholder"/>
        </w:category>
        <w:types>
          <w:type w:val="bbPlcHdr"/>
        </w:types>
        <w:behaviors>
          <w:behavior w:val="content"/>
        </w:behaviors>
        <w:guid w:val="{9FE2EF2F-CFFD-4517-8169-2D9DCEAF6208}"/>
      </w:docPartPr>
      <w:docPartBody>
        <w:p w:rsidR="00A576FB" w:rsidRDefault="00A576FB" w:rsidP="00A576FB">
          <w:pPr>
            <w:pStyle w:val="AD0D76B4CCA54B19A70447883ABDFFEA"/>
          </w:pPr>
          <w:r w:rsidRPr="00131BB2">
            <w:rPr>
              <w:rStyle w:val="PlaceholderText"/>
              <w:lang w:val="es-CO"/>
            </w:rPr>
            <w:t>Choose an item.</w:t>
          </w:r>
        </w:p>
      </w:docPartBody>
    </w:docPart>
    <w:docPart>
      <w:docPartPr>
        <w:name w:val="9A694C46F8D847CC88AD547915EDCE35"/>
        <w:category>
          <w:name w:val="General"/>
          <w:gallery w:val="placeholder"/>
        </w:category>
        <w:types>
          <w:type w:val="bbPlcHdr"/>
        </w:types>
        <w:behaviors>
          <w:behavior w:val="content"/>
        </w:behaviors>
        <w:guid w:val="{AD81C9D7-A30C-459D-96E7-D1045F9BAA94}"/>
      </w:docPartPr>
      <w:docPartBody>
        <w:p w:rsidR="00A576FB" w:rsidRDefault="00A576FB" w:rsidP="00A576FB">
          <w:pPr>
            <w:pStyle w:val="9A694C46F8D847CC88AD547915EDCE35"/>
          </w:pPr>
          <w:r w:rsidRPr="00131BB2">
            <w:rPr>
              <w:rStyle w:val="PlaceholderText"/>
              <w:lang w:val="es-CO"/>
            </w:rPr>
            <w:t>Choose an item.</w:t>
          </w:r>
        </w:p>
      </w:docPartBody>
    </w:docPart>
    <w:docPart>
      <w:docPartPr>
        <w:name w:val="FEA7C19D203E401EABF174F3C5F21447"/>
        <w:category>
          <w:name w:val="General"/>
          <w:gallery w:val="placeholder"/>
        </w:category>
        <w:types>
          <w:type w:val="bbPlcHdr"/>
        </w:types>
        <w:behaviors>
          <w:behavior w:val="content"/>
        </w:behaviors>
        <w:guid w:val="{D8476150-8746-47BF-B8A4-C2AFD316003F}"/>
      </w:docPartPr>
      <w:docPartBody>
        <w:p w:rsidR="00A576FB" w:rsidRDefault="00A576FB" w:rsidP="00A576FB">
          <w:pPr>
            <w:pStyle w:val="FEA7C19D203E401EABF174F3C5F21447"/>
          </w:pPr>
          <w:r w:rsidRPr="00131BB2">
            <w:rPr>
              <w:rStyle w:val="PlaceholderText"/>
              <w:lang w:val="es-CO"/>
            </w:rPr>
            <w:t>Choose an item.</w:t>
          </w:r>
        </w:p>
      </w:docPartBody>
    </w:docPart>
    <w:docPart>
      <w:docPartPr>
        <w:name w:val="7D31FC4B26FB46A89FDE69646071D102"/>
        <w:category>
          <w:name w:val="General"/>
          <w:gallery w:val="placeholder"/>
        </w:category>
        <w:types>
          <w:type w:val="bbPlcHdr"/>
        </w:types>
        <w:behaviors>
          <w:behavior w:val="content"/>
        </w:behaviors>
        <w:guid w:val="{50F3C769-4B2E-49C1-9981-3B812C330970}"/>
      </w:docPartPr>
      <w:docPartBody>
        <w:p w:rsidR="00A576FB" w:rsidRDefault="00A576FB" w:rsidP="00A576FB">
          <w:pPr>
            <w:pStyle w:val="7D31FC4B26FB46A89FDE69646071D102"/>
          </w:pPr>
          <w:r w:rsidRPr="00131BB2">
            <w:rPr>
              <w:rStyle w:val="PlaceholderText"/>
              <w:lang w:val="es-CO"/>
            </w:rPr>
            <w:t>Choose an item.</w:t>
          </w:r>
        </w:p>
      </w:docPartBody>
    </w:docPart>
    <w:docPart>
      <w:docPartPr>
        <w:name w:val="90529BFE98B4486493C6CA07864F982F"/>
        <w:category>
          <w:name w:val="General"/>
          <w:gallery w:val="placeholder"/>
        </w:category>
        <w:types>
          <w:type w:val="bbPlcHdr"/>
        </w:types>
        <w:behaviors>
          <w:behavior w:val="content"/>
        </w:behaviors>
        <w:guid w:val="{FA86F0B9-FADE-4DC4-9BBD-477C34E6F597}"/>
      </w:docPartPr>
      <w:docPartBody>
        <w:p w:rsidR="00A576FB" w:rsidRDefault="00A576FB" w:rsidP="00A576FB">
          <w:pPr>
            <w:pStyle w:val="90529BFE98B4486493C6CA07864F982F"/>
          </w:pPr>
          <w:r w:rsidRPr="00131BB2">
            <w:rPr>
              <w:rStyle w:val="PlaceholderText"/>
              <w:lang w:val="es-CO"/>
            </w:rPr>
            <w:t>Choose an item.</w:t>
          </w:r>
        </w:p>
      </w:docPartBody>
    </w:docPart>
    <w:docPart>
      <w:docPartPr>
        <w:name w:val="9D852DC1E3664E42875F733E08F5C61F"/>
        <w:category>
          <w:name w:val="General"/>
          <w:gallery w:val="placeholder"/>
        </w:category>
        <w:types>
          <w:type w:val="bbPlcHdr"/>
        </w:types>
        <w:behaviors>
          <w:behavior w:val="content"/>
        </w:behaviors>
        <w:guid w:val="{1A7A0CA6-FB22-4A25-8431-AE7931D09A52}"/>
      </w:docPartPr>
      <w:docPartBody>
        <w:p w:rsidR="00A576FB" w:rsidRDefault="00A576FB" w:rsidP="00A576FB">
          <w:pPr>
            <w:pStyle w:val="9D852DC1E3664E42875F733E08F5C61F"/>
          </w:pPr>
          <w:r w:rsidRPr="00131BB2">
            <w:rPr>
              <w:rStyle w:val="PlaceholderText"/>
              <w:lang w:val="es-CO"/>
            </w:rPr>
            <w:t>Choose an item.</w:t>
          </w:r>
        </w:p>
      </w:docPartBody>
    </w:docPart>
    <w:docPart>
      <w:docPartPr>
        <w:name w:val="0E449CF9481A4FB685D0C170DDF0550D"/>
        <w:category>
          <w:name w:val="General"/>
          <w:gallery w:val="placeholder"/>
        </w:category>
        <w:types>
          <w:type w:val="bbPlcHdr"/>
        </w:types>
        <w:behaviors>
          <w:behavior w:val="content"/>
        </w:behaviors>
        <w:guid w:val="{D1D1028E-A888-48D9-A6EB-ABEFD6A355AE}"/>
      </w:docPartPr>
      <w:docPartBody>
        <w:p w:rsidR="00A576FB" w:rsidRDefault="00A576FB" w:rsidP="00A576FB">
          <w:pPr>
            <w:pStyle w:val="0E449CF9481A4FB685D0C170DDF0550D"/>
          </w:pPr>
          <w:r w:rsidRPr="00131BB2">
            <w:rPr>
              <w:rStyle w:val="PlaceholderText"/>
              <w:lang w:val="es-CO"/>
            </w:rPr>
            <w:t>Choose an item.</w:t>
          </w:r>
        </w:p>
      </w:docPartBody>
    </w:docPart>
    <w:docPart>
      <w:docPartPr>
        <w:name w:val="41E0F5391C9C4AABB2CF67F33AAC503E"/>
        <w:category>
          <w:name w:val="General"/>
          <w:gallery w:val="placeholder"/>
        </w:category>
        <w:types>
          <w:type w:val="bbPlcHdr"/>
        </w:types>
        <w:behaviors>
          <w:behavior w:val="content"/>
        </w:behaviors>
        <w:guid w:val="{1D3C9EE0-872A-44D3-9ABF-B2AF3D70B8C6}"/>
      </w:docPartPr>
      <w:docPartBody>
        <w:p w:rsidR="00A576FB" w:rsidRDefault="00A576FB" w:rsidP="00A576FB">
          <w:pPr>
            <w:pStyle w:val="41E0F5391C9C4AABB2CF67F33AAC503E"/>
          </w:pPr>
          <w:r w:rsidRPr="00131BB2">
            <w:rPr>
              <w:rStyle w:val="PlaceholderText"/>
              <w:lang w:val="es-CO"/>
            </w:rPr>
            <w:t>Choose an item.</w:t>
          </w:r>
        </w:p>
      </w:docPartBody>
    </w:docPart>
    <w:docPart>
      <w:docPartPr>
        <w:name w:val="8C21998B56244E2AAF5B4E643A8B98EC"/>
        <w:category>
          <w:name w:val="General"/>
          <w:gallery w:val="placeholder"/>
        </w:category>
        <w:types>
          <w:type w:val="bbPlcHdr"/>
        </w:types>
        <w:behaviors>
          <w:behavior w:val="content"/>
        </w:behaviors>
        <w:guid w:val="{1AD8470A-337A-44ED-8284-7F075C1E371D}"/>
      </w:docPartPr>
      <w:docPartBody>
        <w:p w:rsidR="00A576FB" w:rsidRDefault="00A576FB" w:rsidP="00A576FB">
          <w:pPr>
            <w:pStyle w:val="8C21998B56244E2AAF5B4E643A8B98EC"/>
          </w:pPr>
          <w:r w:rsidRPr="00131BB2">
            <w:rPr>
              <w:rStyle w:val="PlaceholderText"/>
              <w:lang w:val="es-CO"/>
            </w:rPr>
            <w:t>Choose an item.</w:t>
          </w:r>
        </w:p>
      </w:docPartBody>
    </w:docPart>
    <w:docPart>
      <w:docPartPr>
        <w:name w:val="7F057F7DC9AD4DEA928A9CA37B8FB38C"/>
        <w:category>
          <w:name w:val="General"/>
          <w:gallery w:val="placeholder"/>
        </w:category>
        <w:types>
          <w:type w:val="bbPlcHdr"/>
        </w:types>
        <w:behaviors>
          <w:behavior w:val="content"/>
        </w:behaviors>
        <w:guid w:val="{DE177961-603E-4EC7-9770-36C0607B0F29}"/>
      </w:docPartPr>
      <w:docPartBody>
        <w:p w:rsidR="00A576FB" w:rsidRDefault="00A576FB" w:rsidP="00A576FB">
          <w:pPr>
            <w:pStyle w:val="7F057F7DC9AD4DEA928A9CA37B8FB38C"/>
          </w:pPr>
          <w:r w:rsidRPr="00131BB2">
            <w:rPr>
              <w:rStyle w:val="PlaceholderText"/>
              <w:lang w:val="es-CO"/>
            </w:rPr>
            <w:t>Choose an item.</w:t>
          </w:r>
        </w:p>
      </w:docPartBody>
    </w:docPart>
    <w:docPart>
      <w:docPartPr>
        <w:name w:val="F3381E1756BB4122A0EE9E22B1BAF3ED"/>
        <w:category>
          <w:name w:val="General"/>
          <w:gallery w:val="placeholder"/>
        </w:category>
        <w:types>
          <w:type w:val="bbPlcHdr"/>
        </w:types>
        <w:behaviors>
          <w:behavior w:val="content"/>
        </w:behaviors>
        <w:guid w:val="{548436CD-A108-4D3A-A143-0D38E1D1E98E}"/>
      </w:docPartPr>
      <w:docPartBody>
        <w:p w:rsidR="00A576FB" w:rsidRDefault="00A576FB" w:rsidP="00A576FB">
          <w:pPr>
            <w:pStyle w:val="F3381E1756BB4122A0EE9E22B1BAF3ED"/>
          </w:pPr>
          <w:r w:rsidRPr="00131BB2">
            <w:rPr>
              <w:rStyle w:val="PlaceholderText"/>
              <w:lang w:val="es-CO"/>
            </w:rPr>
            <w:t>Choose an item.</w:t>
          </w:r>
        </w:p>
      </w:docPartBody>
    </w:docPart>
    <w:docPart>
      <w:docPartPr>
        <w:name w:val="8C862EEE11284DC388FFC6D646554EB4"/>
        <w:category>
          <w:name w:val="General"/>
          <w:gallery w:val="placeholder"/>
        </w:category>
        <w:types>
          <w:type w:val="bbPlcHdr"/>
        </w:types>
        <w:behaviors>
          <w:behavior w:val="content"/>
        </w:behaviors>
        <w:guid w:val="{D1D6337F-6591-45E6-9016-59F3125CFC23}"/>
      </w:docPartPr>
      <w:docPartBody>
        <w:p w:rsidR="00A576FB" w:rsidRDefault="00A576FB" w:rsidP="00A576FB">
          <w:pPr>
            <w:pStyle w:val="8C862EEE11284DC388FFC6D646554EB4"/>
          </w:pPr>
          <w:r w:rsidRPr="00131BB2">
            <w:rPr>
              <w:rStyle w:val="PlaceholderText"/>
              <w:lang w:val="es-CO"/>
            </w:rPr>
            <w:t>Choose an item.</w:t>
          </w:r>
        </w:p>
      </w:docPartBody>
    </w:docPart>
    <w:docPart>
      <w:docPartPr>
        <w:name w:val="B594925D287745A18892565B4B36DB1E"/>
        <w:category>
          <w:name w:val="General"/>
          <w:gallery w:val="placeholder"/>
        </w:category>
        <w:types>
          <w:type w:val="bbPlcHdr"/>
        </w:types>
        <w:behaviors>
          <w:behavior w:val="content"/>
        </w:behaviors>
        <w:guid w:val="{99B4B1E8-5580-4655-93EA-9070EC608189}"/>
      </w:docPartPr>
      <w:docPartBody>
        <w:p w:rsidR="00A576FB" w:rsidRDefault="00A576FB" w:rsidP="00A576FB">
          <w:pPr>
            <w:pStyle w:val="B594925D287745A18892565B4B36DB1E"/>
          </w:pPr>
          <w:r w:rsidRPr="00131BB2">
            <w:rPr>
              <w:rStyle w:val="PlaceholderText"/>
              <w:lang w:val="es-CO"/>
            </w:rPr>
            <w:t>Choose an item.</w:t>
          </w:r>
        </w:p>
      </w:docPartBody>
    </w:docPart>
    <w:docPart>
      <w:docPartPr>
        <w:name w:val="ACFC9E4988B94306894A945F7FBCDD94"/>
        <w:category>
          <w:name w:val="General"/>
          <w:gallery w:val="placeholder"/>
        </w:category>
        <w:types>
          <w:type w:val="bbPlcHdr"/>
        </w:types>
        <w:behaviors>
          <w:behavior w:val="content"/>
        </w:behaviors>
        <w:guid w:val="{D9FDAA92-E468-4342-A270-432D5A78AA84}"/>
      </w:docPartPr>
      <w:docPartBody>
        <w:p w:rsidR="00A576FB" w:rsidRDefault="00A576FB" w:rsidP="00A576FB">
          <w:pPr>
            <w:pStyle w:val="ACFC9E4988B94306894A945F7FBCDD94"/>
          </w:pPr>
          <w:r w:rsidRPr="00131BB2">
            <w:rPr>
              <w:rStyle w:val="PlaceholderText"/>
              <w:lang w:val="es-CO"/>
            </w:rPr>
            <w:t>Choose an item.</w:t>
          </w:r>
        </w:p>
      </w:docPartBody>
    </w:docPart>
    <w:docPart>
      <w:docPartPr>
        <w:name w:val="B20920E14406491FA817A5325BB4AC9F"/>
        <w:category>
          <w:name w:val="General"/>
          <w:gallery w:val="placeholder"/>
        </w:category>
        <w:types>
          <w:type w:val="bbPlcHdr"/>
        </w:types>
        <w:behaviors>
          <w:behavior w:val="content"/>
        </w:behaviors>
        <w:guid w:val="{BF8E2008-8C61-47AB-A73B-0358E0F427ED}"/>
      </w:docPartPr>
      <w:docPartBody>
        <w:p w:rsidR="00A576FB" w:rsidRDefault="00A576FB" w:rsidP="00A576FB">
          <w:pPr>
            <w:pStyle w:val="B20920E14406491FA817A5325BB4AC9F"/>
          </w:pPr>
          <w:r w:rsidRPr="00131BB2">
            <w:rPr>
              <w:rStyle w:val="PlaceholderText"/>
              <w:lang w:val="es-CO"/>
            </w:rPr>
            <w:t>Choose an item.</w:t>
          </w:r>
        </w:p>
      </w:docPartBody>
    </w:docPart>
    <w:docPart>
      <w:docPartPr>
        <w:name w:val="EBD5DA83C60D4279BA98C4EDE3718C83"/>
        <w:category>
          <w:name w:val="General"/>
          <w:gallery w:val="placeholder"/>
        </w:category>
        <w:types>
          <w:type w:val="bbPlcHdr"/>
        </w:types>
        <w:behaviors>
          <w:behavior w:val="content"/>
        </w:behaviors>
        <w:guid w:val="{C33A6D74-A041-4D72-810E-73B92A2DAD70}"/>
      </w:docPartPr>
      <w:docPartBody>
        <w:p w:rsidR="00A576FB" w:rsidRDefault="00A576FB" w:rsidP="00A576FB">
          <w:pPr>
            <w:pStyle w:val="EBD5DA83C60D4279BA98C4EDE3718C83"/>
          </w:pPr>
          <w:r w:rsidRPr="00131BB2">
            <w:rPr>
              <w:rStyle w:val="PlaceholderText"/>
              <w:lang w:val="es-CO"/>
            </w:rPr>
            <w:t>Choose an item.</w:t>
          </w:r>
        </w:p>
      </w:docPartBody>
    </w:docPart>
    <w:docPart>
      <w:docPartPr>
        <w:name w:val="795A33EEC052451D958DA59DE4F82382"/>
        <w:category>
          <w:name w:val="General"/>
          <w:gallery w:val="placeholder"/>
        </w:category>
        <w:types>
          <w:type w:val="bbPlcHdr"/>
        </w:types>
        <w:behaviors>
          <w:behavior w:val="content"/>
        </w:behaviors>
        <w:guid w:val="{592B15A4-3516-4D5E-AAC8-39B29297A64C}"/>
      </w:docPartPr>
      <w:docPartBody>
        <w:p w:rsidR="00A576FB" w:rsidRDefault="00A576FB" w:rsidP="00A576FB">
          <w:pPr>
            <w:pStyle w:val="795A33EEC052451D958DA59DE4F82382"/>
          </w:pPr>
          <w:r w:rsidRPr="00131BB2">
            <w:rPr>
              <w:rStyle w:val="PlaceholderText"/>
              <w:lang w:val="es-CO"/>
            </w:rPr>
            <w:t>Choose an item.</w:t>
          </w:r>
        </w:p>
      </w:docPartBody>
    </w:docPart>
    <w:docPart>
      <w:docPartPr>
        <w:name w:val="01A3348E090E4AD2B6F23F5C0B0D5232"/>
        <w:category>
          <w:name w:val="General"/>
          <w:gallery w:val="placeholder"/>
        </w:category>
        <w:types>
          <w:type w:val="bbPlcHdr"/>
        </w:types>
        <w:behaviors>
          <w:behavior w:val="content"/>
        </w:behaviors>
        <w:guid w:val="{96CB0786-867E-444B-AA8D-B0E215F39473}"/>
      </w:docPartPr>
      <w:docPartBody>
        <w:p w:rsidR="00A576FB" w:rsidRDefault="00A576FB" w:rsidP="00A576FB">
          <w:pPr>
            <w:pStyle w:val="01A3348E090E4AD2B6F23F5C0B0D5232"/>
          </w:pPr>
          <w:r w:rsidRPr="00131BB2">
            <w:rPr>
              <w:rStyle w:val="PlaceholderText"/>
              <w:lang w:val="es-CO"/>
            </w:rPr>
            <w:t>Choose an item.</w:t>
          </w:r>
        </w:p>
      </w:docPartBody>
    </w:docPart>
    <w:docPart>
      <w:docPartPr>
        <w:name w:val="167DCCFEBDFE48E3B69106C107D421DD"/>
        <w:category>
          <w:name w:val="General"/>
          <w:gallery w:val="placeholder"/>
        </w:category>
        <w:types>
          <w:type w:val="bbPlcHdr"/>
        </w:types>
        <w:behaviors>
          <w:behavior w:val="content"/>
        </w:behaviors>
        <w:guid w:val="{2D04EA2A-EECF-4DEF-A4C7-3C954665E5CB}"/>
      </w:docPartPr>
      <w:docPartBody>
        <w:p w:rsidR="00A576FB" w:rsidRDefault="00A576FB" w:rsidP="00A576FB">
          <w:pPr>
            <w:pStyle w:val="167DCCFEBDFE48E3B69106C107D421DD"/>
          </w:pPr>
          <w:r w:rsidRPr="00131BB2">
            <w:rPr>
              <w:rStyle w:val="PlaceholderText"/>
              <w:lang w:val="es-CO"/>
            </w:rPr>
            <w:t>Choose an item.</w:t>
          </w:r>
        </w:p>
      </w:docPartBody>
    </w:docPart>
    <w:docPart>
      <w:docPartPr>
        <w:name w:val="C2F17B1B1799475EB4377206F5606B47"/>
        <w:category>
          <w:name w:val="General"/>
          <w:gallery w:val="placeholder"/>
        </w:category>
        <w:types>
          <w:type w:val="bbPlcHdr"/>
        </w:types>
        <w:behaviors>
          <w:behavior w:val="content"/>
        </w:behaviors>
        <w:guid w:val="{FDE2661F-8741-4534-B56E-DB119F657516}"/>
      </w:docPartPr>
      <w:docPartBody>
        <w:p w:rsidR="00A576FB" w:rsidRDefault="00A576FB" w:rsidP="00A576FB">
          <w:pPr>
            <w:pStyle w:val="C2F17B1B1799475EB4377206F5606B47"/>
          </w:pPr>
          <w:r w:rsidRPr="00131BB2">
            <w:rPr>
              <w:rStyle w:val="PlaceholderText"/>
              <w:lang w:val="es-CO"/>
            </w:rPr>
            <w:t>Choose an item.</w:t>
          </w:r>
        </w:p>
      </w:docPartBody>
    </w:docPart>
    <w:docPart>
      <w:docPartPr>
        <w:name w:val="5893F2FA747347409B74E44E866D20B8"/>
        <w:category>
          <w:name w:val="General"/>
          <w:gallery w:val="placeholder"/>
        </w:category>
        <w:types>
          <w:type w:val="bbPlcHdr"/>
        </w:types>
        <w:behaviors>
          <w:behavior w:val="content"/>
        </w:behaviors>
        <w:guid w:val="{4F8FA212-CBC2-4691-B4DF-045DF2E51EED}"/>
      </w:docPartPr>
      <w:docPartBody>
        <w:p w:rsidR="00A576FB" w:rsidRDefault="00A576FB" w:rsidP="00A576FB">
          <w:pPr>
            <w:pStyle w:val="5893F2FA747347409B74E44E866D20B8"/>
          </w:pPr>
          <w:r w:rsidRPr="00131BB2">
            <w:rPr>
              <w:rStyle w:val="PlaceholderText"/>
              <w:lang w:val="es-CO"/>
            </w:rPr>
            <w:t>Choose an item.</w:t>
          </w:r>
        </w:p>
      </w:docPartBody>
    </w:docPart>
    <w:docPart>
      <w:docPartPr>
        <w:name w:val="49E08EEC5B844D67BB2AA3020C88A887"/>
        <w:category>
          <w:name w:val="General"/>
          <w:gallery w:val="placeholder"/>
        </w:category>
        <w:types>
          <w:type w:val="bbPlcHdr"/>
        </w:types>
        <w:behaviors>
          <w:behavior w:val="content"/>
        </w:behaviors>
        <w:guid w:val="{991F8006-7261-4DD6-8EB2-7CF6935C9373}"/>
      </w:docPartPr>
      <w:docPartBody>
        <w:p w:rsidR="00A576FB" w:rsidRDefault="00A576FB" w:rsidP="00A576FB">
          <w:pPr>
            <w:pStyle w:val="49E08EEC5B844D67BB2AA3020C88A887"/>
          </w:pPr>
          <w:r w:rsidRPr="00131BB2">
            <w:rPr>
              <w:rStyle w:val="PlaceholderText"/>
              <w:lang w:val="es-CO"/>
            </w:rPr>
            <w:t>Choose an item.</w:t>
          </w:r>
        </w:p>
      </w:docPartBody>
    </w:docPart>
    <w:docPart>
      <w:docPartPr>
        <w:name w:val="9F7802961FE94810A0450D7D07F599AD"/>
        <w:category>
          <w:name w:val="General"/>
          <w:gallery w:val="placeholder"/>
        </w:category>
        <w:types>
          <w:type w:val="bbPlcHdr"/>
        </w:types>
        <w:behaviors>
          <w:behavior w:val="content"/>
        </w:behaviors>
        <w:guid w:val="{843527A4-B890-43D9-A014-38F97CCDF490}"/>
      </w:docPartPr>
      <w:docPartBody>
        <w:p w:rsidR="00A576FB" w:rsidRDefault="00A576FB" w:rsidP="00A576FB">
          <w:pPr>
            <w:pStyle w:val="9F7802961FE94810A0450D7D07F599AD"/>
          </w:pPr>
          <w:r w:rsidRPr="00131BB2">
            <w:rPr>
              <w:rStyle w:val="PlaceholderText"/>
              <w:lang w:val="es-CO"/>
            </w:rPr>
            <w:t>Choose an item.</w:t>
          </w:r>
        </w:p>
      </w:docPartBody>
    </w:docPart>
    <w:docPart>
      <w:docPartPr>
        <w:name w:val="0A2A767CE1C5430081AEDBBC7CFE4B95"/>
        <w:category>
          <w:name w:val="General"/>
          <w:gallery w:val="placeholder"/>
        </w:category>
        <w:types>
          <w:type w:val="bbPlcHdr"/>
        </w:types>
        <w:behaviors>
          <w:behavior w:val="content"/>
        </w:behaviors>
        <w:guid w:val="{4D960CE0-A2E2-4FC1-9429-6CC29B2F78EE}"/>
      </w:docPartPr>
      <w:docPartBody>
        <w:p w:rsidR="00A576FB" w:rsidRDefault="00A576FB" w:rsidP="00A576FB">
          <w:pPr>
            <w:pStyle w:val="0A2A767CE1C5430081AEDBBC7CFE4B95"/>
          </w:pPr>
          <w:r w:rsidRPr="00131BB2">
            <w:rPr>
              <w:rStyle w:val="PlaceholderText"/>
              <w:lang w:val="es-CO"/>
            </w:rPr>
            <w:t>Choose an item.</w:t>
          </w:r>
        </w:p>
      </w:docPartBody>
    </w:docPart>
    <w:docPart>
      <w:docPartPr>
        <w:name w:val="B333102973B6475D95847EACF797A7E3"/>
        <w:category>
          <w:name w:val="General"/>
          <w:gallery w:val="placeholder"/>
        </w:category>
        <w:types>
          <w:type w:val="bbPlcHdr"/>
        </w:types>
        <w:behaviors>
          <w:behavior w:val="content"/>
        </w:behaviors>
        <w:guid w:val="{B4F6C5ED-B78D-487A-93B5-40AFBF1CE8CF}"/>
      </w:docPartPr>
      <w:docPartBody>
        <w:p w:rsidR="00A576FB" w:rsidRDefault="00A576FB" w:rsidP="00A576FB">
          <w:pPr>
            <w:pStyle w:val="B333102973B6475D95847EACF797A7E3"/>
          </w:pPr>
          <w:r w:rsidRPr="00131BB2">
            <w:rPr>
              <w:rStyle w:val="PlaceholderText"/>
              <w:lang w:val="es-CO"/>
            </w:rPr>
            <w:t>Choose an item.</w:t>
          </w:r>
        </w:p>
      </w:docPartBody>
    </w:docPart>
    <w:docPart>
      <w:docPartPr>
        <w:name w:val="7A853E4161884C21981D19114BB11E14"/>
        <w:category>
          <w:name w:val="General"/>
          <w:gallery w:val="placeholder"/>
        </w:category>
        <w:types>
          <w:type w:val="bbPlcHdr"/>
        </w:types>
        <w:behaviors>
          <w:behavior w:val="content"/>
        </w:behaviors>
        <w:guid w:val="{60B1D148-B5CC-427C-8349-00CCA5A5EFAC}"/>
      </w:docPartPr>
      <w:docPartBody>
        <w:p w:rsidR="00A576FB" w:rsidRDefault="00A576FB" w:rsidP="00A576FB">
          <w:pPr>
            <w:pStyle w:val="7A853E4161884C21981D19114BB11E14"/>
          </w:pPr>
          <w:r w:rsidRPr="00131BB2">
            <w:rPr>
              <w:rStyle w:val="PlaceholderText"/>
              <w:lang w:val="es-CO"/>
            </w:rPr>
            <w:t>Choose an item.</w:t>
          </w:r>
        </w:p>
      </w:docPartBody>
    </w:docPart>
    <w:docPart>
      <w:docPartPr>
        <w:name w:val="D70322E9354A45799EACC138D21CC294"/>
        <w:category>
          <w:name w:val="General"/>
          <w:gallery w:val="placeholder"/>
        </w:category>
        <w:types>
          <w:type w:val="bbPlcHdr"/>
        </w:types>
        <w:behaviors>
          <w:behavior w:val="content"/>
        </w:behaviors>
        <w:guid w:val="{5ED8CC4B-B65B-4D44-B32B-66AD355A45E5}"/>
      </w:docPartPr>
      <w:docPartBody>
        <w:p w:rsidR="00A576FB" w:rsidRDefault="00A576FB" w:rsidP="00A576FB">
          <w:pPr>
            <w:pStyle w:val="D70322E9354A45799EACC138D21CC294"/>
          </w:pPr>
          <w:r w:rsidRPr="00131BB2">
            <w:rPr>
              <w:rStyle w:val="PlaceholderText"/>
              <w:lang w:val="es-CO"/>
            </w:rPr>
            <w:t>Choose an item.</w:t>
          </w:r>
        </w:p>
      </w:docPartBody>
    </w:docPart>
    <w:docPart>
      <w:docPartPr>
        <w:name w:val="26780AE1CEB34BB4879714174EE106FD"/>
        <w:category>
          <w:name w:val="General"/>
          <w:gallery w:val="placeholder"/>
        </w:category>
        <w:types>
          <w:type w:val="bbPlcHdr"/>
        </w:types>
        <w:behaviors>
          <w:behavior w:val="content"/>
        </w:behaviors>
        <w:guid w:val="{16F3C8C5-F81C-455D-BFC0-5C8F28DA3EC7}"/>
      </w:docPartPr>
      <w:docPartBody>
        <w:p w:rsidR="00A576FB" w:rsidRDefault="00A576FB" w:rsidP="00A576FB">
          <w:pPr>
            <w:pStyle w:val="26780AE1CEB34BB4879714174EE106FD"/>
          </w:pPr>
          <w:r w:rsidRPr="00131BB2">
            <w:rPr>
              <w:rStyle w:val="PlaceholderText"/>
              <w:lang w:val="es-CO"/>
            </w:rPr>
            <w:t>Choose an item.</w:t>
          </w:r>
        </w:p>
      </w:docPartBody>
    </w:docPart>
    <w:docPart>
      <w:docPartPr>
        <w:name w:val="D6C518FB1E21422CA4BFA48CC1AA5BCD"/>
        <w:category>
          <w:name w:val="General"/>
          <w:gallery w:val="placeholder"/>
        </w:category>
        <w:types>
          <w:type w:val="bbPlcHdr"/>
        </w:types>
        <w:behaviors>
          <w:behavior w:val="content"/>
        </w:behaviors>
        <w:guid w:val="{C6C9C355-5284-4BC3-B25A-85B8A69D636F}"/>
      </w:docPartPr>
      <w:docPartBody>
        <w:p w:rsidR="00A576FB" w:rsidRDefault="00A576FB" w:rsidP="00A576FB">
          <w:pPr>
            <w:pStyle w:val="D6C518FB1E21422CA4BFA48CC1AA5BCD"/>
          </w:pPr>
          <w:r w:rsidRPr="00131BB2">
            <w:rPr>
              <w:rStyle w:val="PlaceholderText"/>
              <w:lang w:val="es-CO"/>
            </w:rPr>
            <w:t>Choose an item.</w:t>
          </w:r>
        </w:p>
      </w:docPartBody>
    </w:docPart>
    <w:docPart>
      <w:docPartPr>
        <w:name w:val="1E165C1A007D45D6AA823BB456709481"/>
        <w:category>
          <w:name w:val="General"/>
          <w:gallery w:val="placeholder"/>
        </w:category>
        <w:types>
          <w:type w:val="bbPlcHdr"/>
        </w:types>
        <w:behaviors>
          <w:behavior w:val="content"/>
        </w:behaviors>
        <w:guid w:val="{02A8C760-5028-47E2-891C-CF67CDD4E19C}"/>
      </w:docPartPr>
      <w:docPartBody>
        <w:p w:rsidR="00A576FB" w:rsidRDefault="00A576FB" w:rsidP="00A576FB">
          <w:pPr>
            <w:pStyle w:val="1E165C1A007D45D6AA823BB456709481"/>
          </w:pPr>
          <w:r w:rsidRPr="00131BB2">
            <w:rPr>
              <w:rStyle w:val="PlaceholderText"/>
              <w:lang w:val="es-CO"/>
            </w:rPr>
            <w:t>Choose an item.</w:t>
          </w:r>
        </w:p>
      </w:docPartBody>
    </w:docPart>
    <w:docPart>
      <w:docPartPr>
        <w:name w:val="983E45430D584B7D8FFFBA687699440E"/>
        <w:category>
          <w:name w:val="General"/>
          <w:gallery w:val="placeholder"/>
        </w:category>
        <w:types>
          <w:type w:val="bbPlcHdr"/>
        </w:types>
        <w:behaviors>
          <w:behavior w:val="content"/>
        </w:behaviors>
        <w:guid w:val="{5C3DB83D-8A47-4C77-B71A-120776194E4F}"/>
      </w:docPartPr>
      <w:docPartBody>
        <w:p w:rsidR="00A576FB" w:rsidRDefault="00A576FB" w:rsidP="00A576FB">
          <w:pPr>
            <w:pStyle w:val="983E45430D584B7D8FFFBA687699440E"/>
          </w:pPr>
          <w:r w:rsidRPr="00131BB2">
            <w:rPr>
              <w:rStyle w:val="PlaceholderText"/>
              <w:lang w:val="es-CO"/>
            </w:rPr>
            <w:t>Choose an item.</w:t>
          </w:r>
        </w:p>
      </w:docPartBody>
    </w:docPart>
    <w:docPart>
      <w:docPartPr>
        <w:name w:val="7AB91371FABD4595B14B921E45DE5450"/>
        <w:category>
          <w:name w:val="General"/>
          <w:gallery w:val="placeholder"/>
        </w:category>
        <w:types>
          <w:type w:val="bbPlcHdr"/>
        </w:types>
        <w:behaviors>
          <w:behavior w:val="content"/>
        </w:behaviors>
        <w:guid w:val="{E81D42A6-7B62-456F-9333-3ED4DDAE4B8D}"/>
      </w:docPartPr>
      <w:docPartBody>
        <w:p w:rsidR="00A576FB" w:rsidRDefault="00A576FB" w:rsidP="00A576FB">
          <w:pPr>
            <w:pStyle w:val="7AB91371FABD4595B14B921E45DE5450"/>
          </w:pPr>
          <w:r w:rsidRPr="00131BB2">
            <w:rPr>
              <w:rStyle w:val="PlaceholderText"/>
              <w:lang w:val="es-CO"/>
            </w:rPr>
            <w:t>Choose an item.</w:t>
          </w:r>
        </w:p>
      </w:docPartBody>
    </w:docPart>
    <w:docPart>
      <w:docPartPr>
        <w:name w:val="A65AACCC7CB745C68CC64502FA007BD8"/>
        <w:category>
          <w:name w:val="General"/>
          <w:gallery w:val="placeholder"/>
        </w:category>
        <w:types>
          <w:type w:val="bbPlcHdr"/>
        </w:types>
        <w:behaviors>
          <w:behavior w:val="content"/>
        </w:behaviors>
        <w:guid w:val="{109C0627-95FD-4F07-86F4-B247D8DB7072}"/>
      </w:docPartPr>
      <w:docPartBody>
        <w:p w:rsidR="00A576FB" w:rsidRDefault="00A576FB" w:rsidP="00A576FB">
          <w:pPr>
            <w:pStyle w:val="A65AACCC7CB745C68CC64502FA007BD8"/>
          </w:pPr>
          <w:r w:rsidRPr="00131BB2">
            <w:rPr>
              <w:rStyle w:val="PlaceholderText"/>
              <w:lang w:val="es-CO"/>
            </w:rPr>
            <w:t>Choose an item.</w:t>
          </w:r>
        </w:p>
      </w:docPartBody>
    </w:docPart>
    <w:docPart>
      <w:docPartPr>
        <w:name w:val="C7AE57EC59FB46A5A11E8EB07D64938E"/>
        <w:category>
          <w:name w:val="General"/>
          <w:gallery w:val="placeholder"/>
        </w:category>
        <w:types>
          <w:type w:val="bbPlcHdr"/>
        </w:types>
        <w:behaviors>
          <w:behavior w:val="content"/>
        </w:behaviors>
        <w:guid w:val="{28848E19-5B53-4A60-848C-36ACA778E81E}"/>
      </w:docPartPr>
      <w:docPartBody>
        <w:p w:rsidR="00A576FB" w:rsidRDefault="00A576FB" w:rsidP="00A576FB">
          <w:pPr>
            <w:pStyle w:val="C7AE57EC59FB46A5A11E8EB07D64938E"/>
          </w:pPr>
          <w:r w:rsidRPr="00131BB2">
            <w:rPr>
              <w:rStyle w:val="PlaceholderText"/>
              <w:lang w:val="es-CO"/>
            </w:rPr>
            <w:t>Choose an item.</w:t>
          </w:r>
        </w:p>
      </w:docPartBody>
    </w:docPart>
    <w:docPart>
      <w:docPartPr>
        <w:name w:val="F6C22464B4114EB5AE35BFF2B6253F51"/>
        <w:category>
          <w:name w:val="General"/>
          <w:gallery w:val="placeholder"/>
        </w:category>
        <w:types>
          <w:type w:val="bbPlcHdr"/>
        </w:types>
        <w:behaviors>
          <w:behavior w:val="content"/>
        </w:behaviors>
        <w:guid w:val="{4013BA17-16A4-42E9-B375-421B29F0C8DE}"/>
      </w:docPartPr>
      <w:docPartBody>
        <w:p w:rsidR="00A576FB" w:rsidRDefault="00A576FB" w:rsidP="00A576FB">
          <w:pPr>
            <w:pStyle w:val="F6C22464B4114EB5AE35BFF2B6253F51"/>
          </w:pPr>
          <w:r w:rsidRPr="00131BB2">
            <w:rPr>
              <w:rStyle w:val="PlaceholderText"/>
              <w:lang w:val="es-CO"/>
            </w:rPr>
            <w:t>Choose an item.</w:t>
          </w:r>
        </w:p>
      </w:docPartBody>
    </w:docPart>
    <w:docPart>
      <w:docPartPr>
        <w:name w:val="DC73D3141D7F45C6AFC0EE69808B815B"/>
        <w:category>
          <w:name w:val="General"/>
          <w:gallery w:val="placeholder"/>
        </w:category>
        <w:types>
          <w:type w:val="bbPlcHdr"/>
        </w:types>
        <w:behaviors>
          <w:behavior w:val="content"/>
        </w:behaviors>
        <w:guid w:val="{7D6CD73B-322D-41C6-A3C5-FC1D3A346379}"/>
      </w:docPartPr>
      <w:docPartBody>
        <w:p w:rsidR="00A576FB" w:rsidRDefault="00A576FB" w:rsidP="00A576FB">
          <w:pPr>
            <w:pStyle w:val="DC73D3141D7F45C6AFC0EE69808B815B"/>
          </w:pPr>
          <w:r w:rsidRPr="00131BB2">
            <w:rPr>
              <w:rStyle w:val="PlaceholderText"/>
              <w:lang w:val="es-CO"/>
            </w:rPr>
            <w:t>Choose an item.</w:t>
          </w:r>
        </w:p>
      </w:docPartBody>
    </w:docPart>
    <w:docPart>
      <w:docPartPr>
        <w:name w:val="D3CE3F0E3AF444A2855B7CA8093431A7"/>
        <w:category>
          <w:name w:val="General"/>
          <w:gallery w:val="placeholder"/>
        </w:category>
        <w:types>
          <w:type w:val="bbPlcHdr"/>
        </w:types>
        <w:behaviors>
          <w:behavior w:val="content"/>
        </w:behaviors>
        <w:guid w:val="{B874EA6A-D02B-4DC7-8B4E-78981AB3CE2D}"/>
      </w:docPartPr>
      <w:docPartBody>
        <w:p w:rsidR="00A576FB" w:rsidRDefault="00A576FB" w:rsidP="00A576FB">
          <w:pPr>
            <w:pStyle w:val="D3CE3F0E3AF444A2855B7CA8093431A7"/>
          </w:pPr>
          <w:r w:rsidRPr="00131BB2">
            <w:rPr>
              <w:rStyle w:val="PlaceholderText"/>
              <w:lang w:val="es-CO"/>
            </w:rPr>
            <w:t>Choose an item.</w:t>
          </w:r>
        </w:p>
      </w:docPartBody>
    </w:docPart>
    <w:docPart>
      <w:docPartPr>
        <w:name w:val="49EA401A35BD437B94BEB92E44462911"/>
        <w:category>
          <w:name w:val="General"/>
          <w:gallery w:val="placeholder"/>
        </w:category>
        <w:types>
          <w:type w:val="bbPlcHdr"/>
        </w:types>
        <w:behaviors>
          <w:behavior w:val="content"/>
        </w:behaviors>
        <w:guid w:val="{2AFF7D53-DAF9-432F-870D-661061F946CD}"/>
      </w:docPartPr>
      <w:docPartBody>
        <w:p w:rsidR="00A576FB" w:rsidRDefault="00A576FB" w:rsidP="00A576FB">
          <w:pPr>
            <w:pStyle w:val="49EA401A35BD437B94BEB92E44462911"/>
          </w:pPr>
          <w:r w:rsidRPr="00131BB2">
            <w:rPr>
              <w:rStyle w:val="PlaceholderText"/>
              <w:lang w:val="es-CO"/>
            </w:rPr>
            <w:t>Choose an item.</w:t>
          </w:r>
        </w:p>
      </w:docPartBody>
    </w:docPart>
    <w:docPart>
      <w:docPartPr>
        <w:name w:val="3D1F5A17B566479488428291A8669AED"/>
        <w:category>
          <w:name w:val="General"/>
          <w:gallery w:val="placeholder"/>
        </w:category>
        <w:types>
          <w:type w:val="bbPlcHdr"/>
        </w:types>
        <w:behaviors>
          <w:behavior w:val="content"/>
        </w:behaviors>
        <w:guid w:val="{D2D17A72-85E2-4737-A2AC-769AFF773651}"/>
      </w:docPartPr>
      <w:docPartBody>
        <w:p w:rsidR="00A576FB" w:rsidRDefault="00A576FB" w:rsidP="00A576FB">
          <w:pPr>
            <w:pStyle w:val="3D1F5A17B566479488428291A8669AED"/>
          </w:pPr>
          <w:r w:rsidRPr="00131BB2">
            <w:rPr>
              <w:rStyle w:val="PlaceholderText"/>
              <w:lang w:val="es-CO"/>
            </w:rPr>
            <w:t>Choose an item.</w:t>
          </w:r>
        </w:p>
      </w:docPartBody>
    </w:docPart>
    <w:docPart>
      <w:docPartPr>
        <w:name w:val="D0B35A21179C4D52BD3F04030BB8302B"/>
        <w:category>
          <w:name w:val="General"/>
          <w:gallery w:val="placeholder"/>
        </w:category>
        <w:types>
          <w:type w:val="bbPlcHdr"/>
        </w:types>
        <w:behaviors>
          <w:behavior w:val="content"/>
        </w:behaviors>
        <w:guid w:val="{6BB38D5E-BE53-4A5C-925E-1FB6143E77BB}"/>
      </w:docPartPr>
      <w:docPartBody>
        <w:p w:rsidR="00A576FB" w:rsidRDefault="00A576FB" w:rsidP="00A576FB">
          <w:pPr>
            <w:pStyle w:val="D0B35A21179C4D52BD3F04030BB8302B"/>
          </w:pPr>
          <w:r w:rsidRPr="00131BB2">
            <w:rPr>
              <w:rStyle w:val="PlaceholderText"/>
              <w:lang w:val="es-CO"/>
            </w:rPr>
            <w:t>Choose an item.</w:t>
          </w:r>
        </w:p>
      </w:docPartBody>
    </w:docPart>
    <w:docPart>
      <w:docPartPr>
        <w:name w:val="34E9F44E138642C5B8B53533C5EBE0D1"/>
        <w:category>
          <w:name w:val="General"/>
          <w:gallery w:val="placeholder"/>
        </w:category>
        <w:types>
          <w:type w:val="bbPlcHdr"/>
        </w:types>
        <w:behaviors>
          <w:behavior w:val="content"/>
        </w:behaviors>
        <w:guid w:val="{63089B00-9056-48C0-85E6-AB71EC260F7E}"/>
      </w:docPartPr>
      <w:docPartBody>
        <w:p w:rsidR="00A576FB" w:rsidRDefault="00A576FB" w:rsidP="00A576FB">
          <w:pPr>
            <w:pStyle w:val="34E9F44E138642C5B8B53533C5EBE0D1"/>
          </w:pPr>
          <w:r w:rsidRPr="00131BB2">
            <w:rPr>
              <w:rStyle w:val="PlaceholderText"/>
              <w:lang w:val="es-CO"/>
            </w:rPr>
            <w:t>Choose an item.</w:t>
          </w:r>
        </w:p>
      </w:docPartBody>
    </w:docPart>
    <w:docPart>
      <w:docPartPr>
        <w:name w:val="40B852A1683E41E0A08549E2D3553BEC"/>
        <w:category>
          <w:name w:val="General"/>
          <w:gallery w:val="placeholder"/>
        </w:category>
        <w:types>
          <w:type w:val="bbPlcHdr"/>
        </w:types>
        <w:behaviors>
          <w:behavior w:val="content"/>
        </w:behaviors>
        <w:guid w:val="{286FB909-5BC4-48B7-90E5-D38A11E4E47D}"/>
      </w:docPartPr>
      <w:docPartBody>
        <w:p w:rsidR="00A576FB" w:rsidRDefault="00A576FB" w:rsidP="00A576FB">
          <w:pPr>
            <w:pStyle w:val="40B852A1683E41E0A08549E2D3553BEC"/>
          </w:pPr>
          <w:r w:rsidRPr="00131BB2">
            <w:rPr>
              <w:rStyle w:val="PlaceholderText"/>
              <w:lang w:val="es-CO"/>
            </w:rPr>
            <w:t>Choose an item.</w:t>
          </w:r>
        </w:p>
      </w:docPartBody>
    </w:docPart>
    <w:docPart>
      <w:docPartPr>
        <w:name w:val="0A89038A5875430FA968EA74DFCD4AEF"/>
        <w:category>
          <w:name w:val="General"/>
          <w:gallery w:val="placeholder"/>
        </w:category>
        <w:types>
          <w:type w:val="bbPlcHdr"/>
        </w:types>
        <w:behaviors>
          <w:behavior w:val="content"/>
        </w:behaviors>
        <w:guid w:val="{18D444EF-B0D7-4684-8172-F3E3DABE7929}"/>
      </w:docPartPr>
      <w:docPartBody>
        <w:p w:rsidR="00A576FB" w:rsidRDefault="00A576FB" w:rsidP="00A576FB">
          <w:pPr>
            <w:pStyle w:val="0A89038A5875430FA968EA74DFCD4AEF"/>
          </w:pPr>
          <w:r w:rsidRPr="00131BB2">
            <w:rPr>
              <w:rStyle w:val="PlaceholderText"/>
              <w:lang w:val="es-CO"/>
            </w:rPr>
            <w:t>Choose an item.</w:t>
          </w:r>
        </w:p>
      </w:docPartBody>
    </w:docPart>
    <w:docPart>
      <w:docPartPr>
        <w:name w:val="C4B72F1D6F87458A8B29CE8C70E1E353"/>
        <w:category>
          <w:name w:val="General"/>
          <w:gallery w:val="placeholder"/>
        </w:category>
        <w:types>
          <w:type w:val="bbPlcHdr"/>
        </w:types>
        <w:behaviors>
          <w:behavior w:val="content"/>
        </w:behaviors>
        <w:guid w:val="{D9E8422F-428C-47BC-A78B-22CE930D0A7E}"/>
      </w:docPartPr>
      <w:docPartBody>
        <w:p w:rsidR="00A576FB" w:rsidRDefault="00A576FB" w:rsidP="00A576FB">
          <w:pPr>
            <w:pStyle w:val="C4B72F1D6F87458A8B29CE8C70E1E353"/>
          </w:pPr>
          <w:r w:rsidRPr="00131BB2">
            <w:rPr>
              <w:rStyle w:val="PlaceholderText"/>
              <w:lang w:val="es-CO"/>
            </w:rPr>
            <w:t>Choose an item.</w:t>
          </w:r>
        </w:p>
      </w:docPartBody>
    </w:docPart>
    <w:docPart>
      <w:docPartPr>
        <w:name w:val="B3503CC611804E05AE265BD3195A7FFB"/>
        <w:category>
          <w:name w:val="General"/>
          <w:gallery w:val="placeholder"/>
        </w:category>
        <w:types>
          <w:type w:val="bbPlcHdr"/>
        </w:types>
        <w:behaviors>
          <w:behavior w:val="content"/>
        </w:behaviors>
        <w:guid w:val="{AE2B215F-2E71-48C7-AA2A-0C59549D5DBE}"/>
      </w:docPartPr>
      <w:docPartBody>
        <w:p w:rsidR="00A576FB" w:rsidRDefault="00A576FB" w:rsidP="00A576FB">
          <w:pPr>
            <w:pStyle w:val="B3503CC611804E05AE265BD3195A7FFB"/>
          </w:pPr>
          <w:r w:rsidRPr="00131BB2">
            <w:rPr>
              <w:rStyle w:val="PlaceholderText"/>
              <w:lang w:val="es-CO"/>
            </w:rPr>
            <w:t>Choose an item.</w:t>
          </w:r>
        </w:p>
      </w:docPartBody>
    </w:docPart>
    <w:docPart>
      <w:docPartPr>
        <w:name w:val="A99748E5EC9E4899A24100F34C348BC8"/>
        <w:category>
          <w:name w:val="General"/>
          <w:gallery w:val="placeholder"/>
        </w:category>
        <w:types>
          <w:type w:val="bbPlcHdr"/>
        </w:types>
        <w:behaviors>
          <w:behavior w:val="content"/>
        </w:behaviors>
        <w:guid w:val="{2B6DEB0D-B450-4338-9DBF-C262E07CBEC7}"/>
      </w:docPartPr>
      <w:docPartBody>
        <w:p w:rsidR="00A576FB" w:rsidRDefault="00A576FB" w:rsidP="00A576FB">
          <w:pPr>
            <w:pStyle w:val="A99748E5EC9E4899A24100F34C348BC8"/>
          </w:pPr>
          <w:r w:rsidRPr="00131BB2">
            <w:rPr>
              <w:rStyle w:val="PlaceholderText"/>
              <w:lang w:val="es-CO"/>
            </w:rPr>
            <w:t>Choose an item.</w:t>
          </w:r>
        </w:p>
      </w:docPartBody>
    </w:docPart>
    <w:docPart>
      <w:docPartPr>
        <w:name w:val="4777724132FA4F72B2B02A600EABEC65"/>
        <w:category>
          <w:name w:val="General"/>
          <w:gallery w:val="placeholder"/>
        </w:category>
        <w:types>
          <w:type w:val="bbPlcHdr"/>
        </w:types>
        <w:behaviors>
          <w:behavior w:val="content"/>
        </w:behaviors>
        <w:guid w:val="{776CBA87-C4E1-4043-A085-B4CADFDE49B2}"/>
      </w:docPartPr>
      <w:docPartBody>
        <w:p w:rsidR="00A576FB" w:rsidRDefault="00A576FB" w:rsidP="00A576FB">
          <w:pPr>
            <w:pStyle w:val="4777724132FA4F72B2B02A600EABEC65"/>
          </w:pPr>
          <w:r w:rsidRPr="00131BB2">
            <w:rPr>
              <w:rStyle w:val="PlaceholderText"/>
              <w:lang w:val="es-CO"/>
            </w:rPr>
            <w:t>Choose an item.</w:t>
          </w:r>
        </w:p>
      </w:docPartBody>
    </w:docPart>
    <w:docPart>
      <w:docPartPr>
        <w:name w:val="6144A52BD1F44FDCAC4BBA0D57173700"/>
        <w:category>
          <w:name w:val="General"/>
          <w:gallery w:val="placeholder"/>
        </w:category>
        <w:types>
          <w:type w:val="bbPlcHdr"/>
        </w:types>
        <w:behaviors>
          <w:behavior w:val="content"/>
        </w:behaviors>
        <w:guid w:val="{19212161-BD79-4E16-86C1-6F14700D1495}"/>
      </w:docPartPr>
      <w:docPartBody>
        <w:p w:rsidR="00A576FB" w:rsidRDefault="00A576FB" w:rsidP="00A576FB">
          <w:pPr>
            <w:pStyle w:val="6144A52BD1F44FDCAC4BBA0D57173700"/>
          </w:pPr>
          <w:r w:rsidRPr="00131BB2">
            <w:rPr>
              <w:rStyle w:val="PlaceholderText"/>
              <w:lang w:val="es-CO"/>
            </w:rPr>
            <w:t>Choose an item.</w:t>
          </w:r>
        </w:p>
      </w:docPartBody>
    </w:docPart>
    <w:docPart>
      <w:docPartPr>
        <w:name w:val="A0111E4C74894254B7C9FAF280833F0F"/>
        <w:category>
          <w:name w:val="General"/>
          <w:gallery w:val="placeholder"/>
        </w:category>
        <w:types>
          <w:type w:val="bbPlcHdr"/>
        </w:types>
        <w:behaviors>
          <w:behavior w:val="content"/>
        </w:behaviors>
        <w:guid w:val="{647CA0EA-65A0-44FE-8BDE-A7B3B5F790D9}"/>
      </w:docPartPr>
      <w:docPartBody>
        <w:p w:rsidR="00A576FB" w:rsidRDefault="00A576FB" w:rsidP="00A576FB">
          <w:pPr>
            <w:pStyle w:val="A0111E4C74894254B7C9FAF280833F0F"/>
          </w:pPr>
          <w:r w:rsidRPr="00131BB2">
            <w:rPr>
              <w:rStyle w:val="PlaceholderText"/>
              <w:lang w:val="es-CO"/>
            </w:rPr>
            <w:t>Choose an item.</w:t>
          </w:r>
        </w:p>
      </w:docPartBody>
    </w:docPart>
    <w:docPart>
      <w:docPartPr>
        <w:name w:val="F78320C1995340D388C890C19A4E27D6"/>
        <w:category>
          <w:name w:val="General"/>
          <w:gallery w:val="placeholder"/>
        </w:category>
        <w:types>
          <w:type w:val="bbPlcHdr"/>
        </w:types>
        <w:behaviors>
          <w:behavior w:val="content"/>
        </w:behaviors>
        <w:guid w:val="{E94D04B8-9431-497F-A00E-D4FC395F515D}"/>
      </w:docPartPr>
      <w:docPartBody>
        <w:p w:rsidR="00A576FB" w:rsidRDefault="00A576FB" w:rsidP="00A576FB">
          <w:pPr>
            <w:pStyle w:val="F78320C1995340D388C890C19A4E27D6"/>
          </w:pPr>
          <w:r w:rsidRPr="00131BB2">
            <w:rPr>
              <w:rStyle w:val="PlaceholderText"/>
              <w:lang w:val="es-CO"/>
            </w:rPr>
            <w:t>Choose an item.</w:t>
          </w:r>
        </w:p>
      </w:docPartBody>
    </w:docPart>
    <w:docPart>
      <w:docPartPr>
        <w:name w:val="CCF7F28D0C4042B6B8CC4DAE2E4845F4"/>
        <w:category>
          <w:name w:val="General"/>
          <w:gallery w:val="placeholder"/>
        </w:category>
        <w:types>
          <w:type w:val="bbPlcHdr"/>
        </w:types>
        <w:behaviors>
          <w:behavior w:val="content"/>
        </w:behaviors>
        <w:guid w:val="{A5993683-9C37-4155-AB55-4BF10FC79C56}"/>
      </w:docPartPr>
      <w:docPartBody>
        <w:p w:rsidR="00A576FB" w:rsidRDefault="00A576FB" w:rsidP="00A576FB">
          <w:pPr>
            <w:pStyle w:val="CCF7F28D0C4042B6B8CC4DAE2E4845F4"/>
          </w:pPr>
          <w:r w:rsidRPr="00131BB2">
            <w:rPr>
              <w:rStyle w:val="PlaceholderText"/>
              <w:lang w:val="es-CO"/>
            </w:rPr>
            <w:t>Choose an item.</w:t>
          </w:r>
        </w:p>
      </w:docPartBody>
    </w:docPart>
    <w:docPart>
      <w:docPartPr>
        <w:name w:val="0FC686AB890942909B39E0F0D3D10FC4"/>
        <w:category>
          <w:name w:val="General"/>
          <w:gallery w:val="placeholder"/>
        </w:category>
        <w:types>
          <w:type w:val="bbPlcHdr"/>
        </w:types>
        <w:behaviors>
          <w:behavior w:val="content"/>
        </w:behaviors>
        <w:guid w:val="{C025FDC8-093C-472A-A3C6-E3185194482A}"/>
      </w:docPartPr>
      <w:docPartBody>
        <w:p w:rsidR="00A576FB" w:rsidRDefault="00A576FB" w:rsidP="00A576FB">
          <w:pPr>
            <w:pStyle w:val="0FC686AB890942909B39E0F0D3D10FC4"/>
          </w:pPr>
          <w:r w:rsidRPr="00131BB2">
            <w:rPr>
              <w:rStyle w:val="PlaceholderText"/>
              <w:lang w:val="es-CO"/>
            </w:rPr>
            <w:t>Choose an item.</w:t>
          </w:r>
        </w:p>
      </w:docPartBody>
    </w:docPart>
    <w:docPart>
      <w:docPartPr>
        <w:name w:val="0638717D2EC44F96AD4F8C87D72010B9"/>
        <w:category>
          <w:name w:val="General"/>
          <w:gallery w:val="placeholder"/>
        </w:category>
        <w:types>
          <w:type w:val="bbPlcHdr"/>
        </w:types>
        <w:behaviors>
          <w:behavior w:val="content"/>
        </w:behaviors>
        <w:guid w:val="{EC64228E-CD3D-4944-8AE3-01EC9EFB724B}"/>
      </w:docPartPr>
      <w:docPartBody>
        <w:p w:rsidR="00A576FB" w:rsidRDefault="00A576FB" w:rsidP="00A576FB">
          <w:pPr>
            <w:pStyle w:val="0638717D2EC44F96AD4F8C87D72010B9"/>
          </w:pPr>
          <w:r w:rsidRPr="00131BB2">
            <w:rPr>
              <w:rStyle w:val="PlaceholderText"/>
              <w:lang w:val="es-CO"/>
            </w:rPr>
            <w:t>Choose an item.</w:t>
          </w:r>
        </w:p>
      </w:docPartBody>
    </w:docPart>
    <w:docPart>
      <w:docPartPr>
        <w:name w:val="97EA2392B00D4AA7B6B802EDFF997773"/>
        <w:category>
          <w:name w:val="General"/>
          <w:gallery w:val="placeholder"/>
        </w:category>
        <w:types>
          <w:type w:val="bbPlcHdr"/>
        </w:types>
        <w:behaviors>
          <w:behavior w:val="content"/>
        </w:behaviors>
        <w:guid w:val="{4B262A50-5BFA-4566-97D6-B9A4791854D7}"/>
      </w:docPartPr>
      <w:docPartBody>
        <w:p w:rsidR="00A576FB" w:rsidRDefault="00A576FB" w:rsidP="00A576FB">
          <w:pPr>
            <w:pStyle w:val="97EA2392B00D4AA7B6B802EDFF997773"/>
          </w:pPr>
          <w:r w:rsidRPr="00131BB2">
            <w:rPr>
              <w:rStyle w:val="PlaceholderText"/>
              <w:lang w:val="es-CO"/>
            </w:rPr>
            <w:t>Choose an item.</w:t>
          </w:r>
        </w:p>
      </w:docPartBody>
    </w:docPart>
    <w:docPart>
      <w:docPartPr>
        <w:name w:val="35FF2471FCA0465B87114844385BF5E2"/>
        <w:category>
          <w:name w:val="General"/>
          <w:gallery w:val="placeholder"/>
        </w:category>
        <w:types>
          <w:type w:val="bbPlcHdr"/>
        </w:types>
        <w:behaviors>
          <w:behavior w:val="content"/>
        </w:behaviors>
        <w:guid w:val="{1624969A-1403-47B8-B918-9E733D39FACF}"/>
      </w:docPartPr>
      <w:docPartBody>
        <w:p w:rsidR="00A576FB" w:rsidRDefault="00A576FB" w:rsidP="00A576FB">
          <w:pPr>
            <w:pStyle w:val="35FF2471FCA0465B87114844385BF5E2"/>
          </w:pPr>
          <w:r w:rsidRPr="00131BB2">
            <w:rPr>
              <w:rStyle w:val="PlaceholderText"/>
              <w:lang w:val="es-CO"/>
            </w:rPr>
            <w:t>Choose an item.</w:t>
          </w:r>
        </w:p>
      </w:docPartBody>
    </w:docPart>
    <w:docPart>
      <w:docPartPr>
        <w:name w:val="C2CE88514870434AB626833259DC42E3"/>
        <w:category>
          <w:name w:val="General"/>
          <w:gallery w:val="placeholder"/>
        </w:category>
        <w:types>
          <w:type w:val="bbPlcHdr"/>
        </w:types>
        <w:behaviors>
          <w:behavior w:val="content"/>
        </w:behaviors>
        <w:guid w:val="{5B70DBE3-5218-4399-A3EB-A8F57B7679A7}"/>
      </w:docPartPr>
      <w:docPartBody>
        <w:p w:rsidR="00A576FB" w:rsidRDefault="00A576FB" w:rsidP="00A576FB">
          <w:pPr>
            <w:pStyle w:val="C2CE88514870434AB626833259DC42E3"/>
          </w:pPr>
          <w:r w:rsidRPr="00131BB2">
            <w:rPr>
              <w:rStyle w:val="PlaceholderText"/>
              <w:lang w:val="es-CO"/>
            </w:rPr>
            <w:t>Choose an item.</w:t>
          </w:r>
        </w:p>
      </w:docPartBody>
    </w:docPart>
    <w:docPart>
      <w:docPartPr>
        <w:name w:val="2B918B6233C247DEB8C54B937C75AD55"/>
        <w:category>
          <w:name w:val="General"/>
          <w:gallery w:val="placeholder"/>
        </w:category>
        <w:types>
          <w:type w:val="bbPlcHdr"/>
        </w:types>
        <w:behaviors>
          <w:behavior w:val="content"/>
        </w:behaviors>
        <w:guid w:val="{1FBA13D6-B73E-4EB6-A947-BCD394D1F7FA}"/>
      </w:docPartPr>
      <w:docPartBody>
        <w:p w:rsidR="00A576FB" w:rsidRDefault="00A576FB" w:rsidP="00A576FB">
          <w:pPr>
            <w:pStyle w:val="2B918B6233C247DEB8C54B937C75AD55"/>
          </w:pPr>
          <w:r w:rsidRPr="00131BB2">
            <w:rPr>
              <w:rStyle w:val="PlaceholderText"/>
              <w:lang w:val="es-CO"/>
            </w:rPr>
            <w:t>Choose an item.</w:t>
          </w:r>
        </w:p>
      </w:docPartBody>
    </w:docPart>
    <w:docPart>
      <w:docPartPr>
        <w:name w:val="D5EB5113C70642638A1D007433581EBD"/>
        <w:category>
          <w:name w:val="General"/>
          <w:gallery w:val="placeholder"/>
        </w:category>
        <w:types>
          <w:type w:val="bbPlcHdr"/>
        </w:types>
        <w:behaviors>
          <w:behavior w:val="content"/>
        </w:behaviors>
        <w:guid w:val="{C425983E-A2C8-4851-8339-6AB3ABD20974}"/>
      </w:docPartPr>
      <w:docPartBody>
        <w:p w:rsidR="00A576FB" w:rsidRDefault="00A576FB" w:rsidP="00A576FB">
          <w:pPr>
            <w:pStyle w:val="D5EB5113C70642638A1D007433581EBD"/>
          </w:pPr>
          <w:r w:rsidRPr="00131BB2">
            <w:rPr>
              <w:rStyle w:val="PlaceholderText"/>
              <w:lang w:val="es-CO"/>
            </w:rPr>
            <w:t>Choose an item.</w:t>
          </w:r>
        </w:p>
      </w:docPartBody>
    </w:docPart>
    <w:docPart>
      <w:docPartPr>
        <w:name w:val="7282F123D31F4624BA5D264A3CD45947"/>
        <w:category>
          <w:name w:val="General"/>
          <w:gallery w:val="placeholder"/>
        </w:category>
        <w:types>
          <w:type w:val="bbPlcHdr"/>
        </w:types>
        <w:behaviors>
          <w:behavior w:val="content"/>
        </w:behaviors>
        <w:guid w:val="{5D022286-B73D-4F35-8982-A262B4A4E091}"/>
      </w:docPartPr>
      <w:docPartBody>
        <w:p w:rsidR="00A576FB" w:rsidRDefault="00A576FB" w:rsidP="00A576FB">
          <w:pPr>
            <w:pStyle w:val="7282F123D31F4624BA5D264A3CD45947"/>
          </w:pPr>
          <w:r w:rsidRPr="00131BB2">
            <w:rPr>
              <w:rStyle w:val="PlaceholderText"/>
              <w:lang w:val="es-CO"/>
            </w:rPr>
            <w:t>Choose an item.</w:t>
          </w:r>
        </w:p>
      </w:docPartBody>
    </w:docPart>
    <w:docPart>
      <w:docPartPr>
        <w:name w:val="C77A7E3F1D47421BA58EE58043DF2616"/>
        <w:category>
          <w:name w:val="General"/>
          <w:gallery w:val="placeholder"/>
        </w:category>
        <w:types>
          <w:type w:val="bbPlcHdr"/>
        </w:types>
        <w:behaviors>
          <w:behavior w:val="content"/>
        </w:behaviors>
        <w:guid w:val="{90AC9E15-BB70-4E21-A67E-2E77EBB1FA4B}"/>
      </w:docPartPr>
      <w:docPartBody>
        <w:p w:rsidR="00A576FB" w:rsidRDefault="00A576FB" w:rsidP="00A576FB">
          <w:pPr>
            <w:pStyle w:val="C77A7E3F1D47421BA58EE58043DF2616"/>
          </w:pPr>
          <w:r w:rsidRPr="00131BB2">
            <w:rPr>
              <w:rStyle w:val="PlaceholderText"/>
              <w:lang w:val="es-CO"/>
            </w:rPr>
            <w:t>Choose an item.</w:t>
          </w:r>
        </w:p>
      </w:docPartBody>
    </w:docPart>
    <w:docPart>
      <w:docPartPr>
        <w:name w:val="C3CA3FF3588B49EDB353AC8A29032BCB"/>
        <w:category>
          <w:name w:val="General"/>
          <w:gallery w:val="placeholder"/>
        </w:category>
        <w:types>
          <w:type w:val="bbPlcHdr"/>
        </w:types>
        <w:behaviors>
          <w:behavior w:val="content"/>
        </w:behaviors>
        <w:guid w:val="{446DF80E-0C27-4FBB-8CFD-9D6C480A4F08}"/>
      </w:docPartPr>
      <w:docPartBody>
        <w:p w:rsidR="00A576FB" w:rsidRDefault="00A576FB" w:rsidP="00A576FB">
          <w:pPr>
            <w:pStyle w:val="C3CA3FF3588B49EDB353AC8A29032BCB"/>
          </w:pPr>
          <w:r w:rsidRPr="00131BB2">
            <w:rPr>
              <w:rStyle w:val="PlaceholderText"/>
              <w:lang w:val="es-CO"/>
            </w:rPr>
            <w:t>Choose an item.</w:t>
          </w:r>
        </w:p>
      </w:docPartBody>
    </w:docPart>
    <w:docPart>
      <w:docPartPr>
        <w:name w:val="9AC80F60C44C44EFBA4DF9A762E9D527"/>
        <w:category>
          <w:name w:val="General"/>
          <w:gallery w:val="placeholder"/>
        </w:category>
        <w:types>
          <w:type w:val="bbPlcHdr"/>
        </w:types>
        <w:behaviors>
          <w:behavior w:val="content"/>
        </w:behaviors>
        <w:guid w:val="{52DFAF9B-CD97-4BDF-A277-464EBB2C7F30}"/>
      </w:docPartPr>
      <w:docPartBody>
        <w:p w:rsidR="00A576FB" w:rsidRDefault="00A576FB" w:rsidP="00A576FB">
          <w:pPr>
            <w:pStyle w:val="9AC80F60C44C44EFBA4DF9A762E9D527"/>
          </w:pPr>
          <w:r w:rsidRPr="00131BB2">
            <w:rPr>
              <w:rStyle w:val="PlaceholderText"/>
              <w:lang w:val="es-CO"/>
            </w:rPr>
            <w:t>Choose an item.</w:t>
          </w:r>
        </w:p>
      </w:docPartBody>
    </w:docPart>
    <w:docPart>
      <w:docPartPr>
        <w:name w:val="10EFC0202C864E40A76667FAC876B787"/>
        <w:category>
          <w:name w:val="General"/>
          <w:gallery w:val="placeholder"/>
        </w:category>
        <w:types>
          <w:type w:val="bbPlcHdr"/>
        </w:types>
        <w:behaviors>
          <w:behavior w:val="content"/>
        </w:behaviors>
        <w:guid w:val="{D1C2FC10-926F-4DBB-8E48-4AAAD2A23BF0}"/>
      </w:docPartPr>
      <w:docPartBody>
        <w:p w:rsidR="00A576FB" w:rsidRDefault="00A576FB" w:rsidP="00A576FB">
          <w:pPr>
            <w:pStyle w:val="10EFC0202C864E40A76667FAC876B787"/>
          </w:pPr>
          <w:r w:rsidRPr="00131BB2">
            <w:rPr>
              <w:rStyle w:val="PlaceholderText"/>
              <w:lang w:val="es-CO"/>
            </w:rPr>
            <w:t>Choose an item.</w:t>
          </w:r>
        </w:p>
      </w:docPartBody>
    </w:docPart>
    <w:docPart>
      <w:docPartPr>
        <w:name w:val="84962AB428694619B676B33509E43D93"/>
        <w:category>
          <w:name w:val="General"/>
          <w:gallery w:val="placeholder"/>
        </w:category>
        <w:types>
          <w:type w:val="bbPlcHdr"/>
        </w:types>
        <w:behaviors>
          <w:behavior w:val="content"/>
        </w:behaviors>
        <w:guid w:val="{C4275365-25D4-4E38-9B12-644A6982906F}"/>
      </w:docPartPr>
      <w:docPartBody>
        <w:p w:rsidR="00A576FB" w:rsidRDefault="00A576FB" w:rsidP="00A576FB">
          <w:pPr>
            <w:pStyle w:val="84962AB428694619B676B33509E43D93"/>
          </w:pPr>
          <w:r w:rsidRPr="00131BB2">
            <w:rPr>
              <w:rStyle w:val="PlaceholderText"/>
              <w:lang w:val="es-CO"/>
            </w:rPr>
            <w:t>Choose an item.</w:t>
          </w:r>
        </w:p>
      </w:docPartBody>
    </w:docPart>
    <w:docPart>
      <w:docPartPr>
        <w:name w:val="C0C26B40F7704702A8EF414CF4026C58"/>
        <w:category>
          <w:name w:val="General"/>
          <w:gallery w:val="placeholder"/>
        </w:category>
        <w:types>
          <w:type w:val="bbPlcHdr"/>
        </w:types>
        <w:behaviors>
          <w:behavior w:val="content"/>
        </w:behaviors>
        <w:guid w:val="{C28276BA-BA10-445B-BED1-2DDB308DCA7F}"/>
      </w:docPartPr>
      <w:docPartBody>
        <w:p w:rsidR="00A576FB" w:rsidRDefault="00A576FB" w:rsidP="00A576FB">
          <w:pPr>
            <w:pStyle w:val="C0C26B40F7704702A8EF414CF4026C58"/>
          </w:pPr>
          <w:r w:rsidRPr="00131BB2">
            <w:rPr>
              <w:rStyle w:val="PlaceholderText"/>
              <w:lang w:val="es-CO"/>
            </w:rPr>
            <w:t>Choose an item.</w:t>
          </w:r>
        </w:p>
      </w:docPartBody>
    </w:docPart>
    <w:docPart>
      <w:docPartPr>
        <w:name w:val="7E91FC5F4C2E4ED588807248F485CE88"/>
        <w:category>
          <w:name w:val="General"/>
          <w:gallery w:val="placeholder"/>
        </w:category>
        <w:types>
          <w:type w:val="bbPlcHdr"/>
        </w:types>
        <w:behaviors>
          <w:behavior w:val="content"/>
        </w:behaviors>
        <w:guid w:val="{A8C5BA12-FF7C-4F9C-B2DA-577FF230B4E0}"/>
      </w:docPartPr>
      <w:docPartBody>
        <w:p w:rsidR="00A576FB" w:rsidRDefault="00A576FB" w:rsidP="00A576FB">
          <w:pPr>
            <w:pStyle w:val="7E91FC5F4C2E4ED588807248F485CE88"/>
          </w:pPr>
          <w:r w:rsidRPr="00131BB2">
            <w:rPr>
              <w:rStyle w:val="PlaceholderText"/>
              <w:lang w:val="es-CO"/>
            </w:rPr>
            <w:t>Choose an item.</w:t>
          </w:r>
        </w:p>
      </w:docPartBody>
    </w:docPart>
    <w:docPart>
      <w:docPartPr>
        <w:name w:val="8B21AD4E5E784BBA851E23BCD830CB76"/>
        <w:category>
          <w:name w:val="General"/>
          <w:gallery w:val="placeholder"/>
        </w:category>
        <w:types>
          <w:type w:val="bbPlcHdr"/>
        </w:types>
        <w:behaviors>
          <w:behavior w:val="content"/>
        </w:behaviors>
        <w:guid w:val="{7A0138A7-9146-49E1-9642-DE242E712A02}"/>
      </w:docPartPr>
      <w:docPartBody>
        <w:p w:rsidR="00A576FB" w:rsidRDefault="00A576FB" w:rsidP="00A576FB">
          <w:pPr>
            <w:pStyle w:val="8B21AD4E5E784BBA851E23BCD830CB76"/>
          </w:pPr>
          <w:r w:rsidRPr="00131BB2">
            <w:rPr>
              <w:rStyle w:val="PlaceholderText"/>
              <w:lang w:val="es-CO"/>
            </w:rPr>
            <w:t>Choose an item.</w:t>
          </w:r>
        </w:p>
      </w:docPartBody>
    </w:docPart>
    <w:docPart>
      <w:docPartPr>
        <w:name w:val="63B16CB82257412FBBC3EA0DCD819625"/>
        <w:category>
          <w:name w:val="General"/>
          <w:gallery w:val="placeholder"/>
        </w:category>
        <w:types>
          <w:type w:val="bbPlcHdr"/>
        </w:types>
        <w:behaviors>
          <w:behavior w:val="content"/>
        </w:behaviors>
        <w:guid w:val="{11BD5A49-FB6D-4643-9F00-83A6A0246E2C}"/>
      </w:docPartPr>
      <w:docPartBody>
        <w:p w:rsidR="00A576FB" w:rsidRDefault="00A576FB" w:rsidP="00A576FB">
          <w:pPr>
            <w:pStyle w:val="63B16CB82257412FBBC3EA0DCD819625"/>
          </w:pPr>
          <w:r w:rsidRPr="00131BB2">
            <w:rPr>
              <w:rStyle w:val="PlaceholderText"/>
              <w:lang w:val="es-CO"/>
            </w:rPr>
            <w:t>Choose an item.</w:t>
          </w:r>
        </w:p>
      </w:docPartBody>
    </w:docPart>
    <w:docPart>
      <w:docPartPr>
        <w:name w:val="CFC9E375930548F6A7C32B533EAB0348"/>
        <w:category>
          <w:name w:val="General"/>
          <w:gallery w:val="placeholder"/>
        </w:category>
        <w:types>
          <w:type w:val="bbPlcHdr"/>
        </w:types>
        <w:behaviors>
          <w:behavior w:val="content"/>
        </w:behaviors>
        <w:guid w:val="{DD965544-427D-4A18-BE80-D0DDE4E7FC20}"/>
      </w:docPartPr>
      <w:docPartBody>
        <w:p w:rsidR="00A576FB" w:rsidRDefault="00A576FB" w:rsidP="00A576FB">
          <w:pPr>
            <w:pStyle w:val="CFC9E375930548F6A7C32B533EAB0348"/>
          </w:pPr>
          <w:r w:rsidRPr="00131BB2">
            <w:rPr>
              <w:rStyle w:val="PlaceholderText"/>
              <w:lang w:val="es-CO"/>
            </w:rPr>
            <w:t>Choose an item.</w:t>
          </w:r>
        </w:p>
      </w:docPartBody>
    </w:docPart>
    <w:docPart>
      <w:docPartPr>
        <w:name w:val="FA4A20D4905148DD87CDCCA8F4F3FC31"/>
        <w:category>
          <w:name w:val="General"/>
          <w:gallery w:val="placeholder"/>
        </w:category>
        <w:types>
          <w:type w:val="bbPlcHdr"/>
        </w:types>
        <w:behaviors>
          <w:behavior w:val="content"/>
        </w:behaviors>
        <w:guid w:val="{80B60C35-5345-4F1C-B43C-C87CAACF6BAD}"/>
      </w:docPartPr>
      <w:docPartBody>
        <w:p w:rsidR="00A576FB" w:rsidRDefault="00A576FB" w:rsidP="00A576FB">
          <w:pPr>
            <w:pStyle w:val="FA4A20D4905148DD87CDCCA8F4F3FC31"/>
          </w:pPr>
          <w:r w:rsidRPr="00131BB2">
            <w:rPr>
              <w:rStyle w:val="PlaceholderText"/>
              <w:lang w:val="es-CO"/>
            </w:rPr>
            <w:t>Choose an item.</w:t>
          </w:r>
        </w:p>
      </w:docPartBody>
    </w:docPart>
    <w:docPart>
      <w:docPartPr>
        <w:name w:val="C1685659F53A43DBAAF9B5B7F66E7B89"/>
        <w:category>
          <w:name w:val="General"/>
          <w:gallery w:val="placeholder"/>
        </w:category>
        <w:types>
          <w:type w:val="bbPlcHdr"/>
        </w:types>
        <w:behaviors>
          <w:behavior w:val="content"/>
        </w:behaviors>
        <w:guid w:val="{BCFAB609-2F86-486C-9E96-89C9DF8EC002}"/>
      </w:docPartPr>
      <w:docPartBody>
        <w:p w:rsidR="00A576FB" w:rsidRDefault="00A576FB" w:rsidP="00A576FB">
          <w:pPr>
            <w:pStyle w:val="C1685659F53A43DBAAF9B5B7F66E7B89"/>
          </w:pPr>
          <w:r w:rsidRPr="00131BB2">
            <w:rPr>
              <w:rStyle w:val="PlaceholderText"/>
              <w:lang w:val="es-CO"/>
            </w:rPr>
            <w:t>Choose an item.</w:t>
          </w:r>
        </w:p>
      </w:docPartBody>
    </w:docPart>
    <w:docPart>
      <w:docPartPr>
        <w:name w:val="ACF70BCDE9E14FAF917046BF99D18DA5"/>
        <w:category>
          <w:name w:val="General"/>
          <w:gallery w:val="placeholder"/>
        </w:category>
        <w:types>
          <w:type w:val="bbPlcHdr"/>
        </w:types>
        <w:behaviors>
          <w:behavior w:val="content"/>
        </w:behaviors>
        <w:guid w:val="{25525BAB-07BC-48D2-9D85-D79661116BCB}"/>
      </w:docPartPr>
      <w:docPartBody>
        <w:p w:rsidR="00A576FB" w:rsidRDefault="00A576FB" w:rsidP="00A576FB">
          <w:pPr>
            <w:pStyle w:val="ACF70BCDE9E14FAF917046BF99D18DA5"/>
          </w:pPr>
          <w:r w:rsidRPr="00131BB2">
            <w:rPr>
              <w:rStyle w:val="PlaceholderText"/>
              <w:lang w:val="es-CO"/>
            </w:rPr>
            <w:t>Choose an item.</w:t>
          </w:r>
        </w:p>
      </w:docPartBody>
    </w:docPart>
    <w:docPart>
      <w:docPartPr>
        <w:name w:val="1A6753C9667C4BADA8059FEF8396A0E4"/>
        <w:category>
          <w:name w:val="General"/>
          <w:gallery w:val="placeholder"/>
        </w:category>
        <w:types>
          <w:type w:val="bbPlcHdr"/>
        </w:types>
        <w:behaviors>
          <w:behavior w:val="content"/>
        </w:behaviors>
        <w:guid w:val="{484C0969-A629-4502-8EA4-B5DC71A88797}"/>
      </w:docPartPr>
      <w:docPartBody>
        <w:p w:rsidR="00A576FB" w:rsidRDefault="00A576FB" w:rsidP="00A576FB">
          <w:pPr>
            <w:pStyle w:val="1A6753C9667C4BADA8059FEF8396A0E4"/>
          </w:pPr>
          <w:r w:rsidRPr="00131BB2">
            <w:rPr>
              <w:rStyle w:val="PlaceholderText"/>
              <w:lang w:val="es-CO"/>
            </w:rPr>
            <w:t>Choose an item.</w:t>
          </w:r>
        </w:p>
      </w:docPartBody>
    </w:docPart>
    <w:docPart>
      <w:docPartPr>
        <w:name w:val="C571697825A84E55BCAE62BA15F264E4"/>
        <w:category>
          <w:name w:val="General"/>
          <w:gallery w:val="placeholder"/>
        </w:category>
        <w:types>
          <w:type w:val="bbPlcHdr"/>
        </w:types>
        <w:behaviors>
          <w:behavior w:val="content"/>
        </w:behaviors>
        <w:guid w:val="{FD2E02AF-A34D-4030-A34E-FA6991696861}"/>
      </w:docPartPr>
      <w:docPartBody>
        <w:p w:rsidR="00A576FB" w:rsidRDefault="00A576FB" w:rsidP="00A576FB">
          <w:pPr>
            <w:pStyle w:val="C571697825A84E55BCAE62BA15F264E4"/>
          </w:pPr>
          <w:r w:rsidRPr="00131BB2">
            <w:rPr>
              <w:rStyle w:val="PlaceholderText"/>
              <w:lang w:val="es-CO"/>
            </w:rPr>
            <w:t>Choose an item.</w:t>
          </w:r>
        </w:p>
      </w:docPartBody>
    </w:docPart>
    <w:docPart>
      <w:docPartPr>
        <w:name w:val="4E0F665033A34AB9917C19B59B354D19"/>
        <w:category>
          <w:name w:val="General"/>
          <w:gallery w:val="placeholder"/>
        </w:category>
        <w:types>
          <w:type w:val="bbPlcHdr"/>
        </w:types>
        <w:behaviors>
          <w:behavior w:val="content"/>
        </w:behaviors>
        <w:guid w:val="{E71770E8-D9A2-48E2-B6EE-5C171A34C4B3}"/>
      </w:docPartPr>
      <w:docPartBody>
        <w:p w:rsidR="00A576FB" w:rsidRDefault="00A576FB" w:rsidP="00A576FB">
          <w:pPr>
            <w:pStyle w:val="4E0F665033A34AB9917C19B59B354D19"/>
          </w:pPr>
          <w:r w:rsidRPr="00131BB2">
            <w:rPr>
              <w:rStyle w:val="PlaceholderText"/>
              <w:lang w:val="es-CO"/>
            </w:rPr>
            <w:t>Choose an item.</w:t>
          </w:r>
        </w:p>
      </w:docPartBody>
    </w:docPart>
    <w:docPart>
      <w:docPartPr>
        <w:name w:val="9C55813B9B85447C8EA4ED88E3C2C182"/>
        <w:category>
          <w:name w:val="General"/>
          <w:gallery w:val="placeholder"/>
        </w:category>
        <w:types>
          <w:type w:val="bbPlcHdr"/>
        </w:types>
        <w:behaviors>
          <w:behavior w:val="content"/>
        </w:behaviors>
        <w:guid w:val="{02B689F8-C503-4877-8380-836BB60E2F0F}"/>
      </w:docPartPr>
      <w:docPartBody>
        <w:p w:rsidR="00A576FB" w:rsidRDefault="00A576FB" w:rsidP="00A576FB">
          <w:pPr>
            <w:pStyle w:val="9C55813B9B85447C8EA4ED88E3C2C182"/>
          </w:pPr>
          <w:r w:rsidRPr="00131BB2">
            <w:rPr>
              <w:rStyle w:val="PlaceholderText"/>
              <w:lang w:val="es-CO"/>
            </w:rPr>
            <w:t>Choose an item.</w:t>
          </w:r>
        </w:p>
      </w:docPartBody>
    </w:docPart>
    <w:docPart>
      <w:docPartPr>
        <w:name w:val="D950D627719F4C79A4A321E5E9035CC1"/>
        <w:category>
          <w:name w:val="General"/>
          <w:gallery w:val="placeholder"/>
        </w:category>
        <w:types>
          <w:type w:val="bbPlcHdr"/>
        </w:types>
        <w:behaviors>
          <w:behavior w:val="content"/>
        </w:behaviors>
        <w:guid w:val="{71CF5F4D-0069-4409-8C46-D5A2C43165BF}"/>
      </w:docPartPr>
      <w:docPartBody>
        <w:p w:rsidR="00A576FB" w:rsidRDefault="00A576FB" w:rsidP="00A576FB">
          <w:pPr>
            <w:pStyle w:val="D950D627719F4C79A4A321E5E9035CC1"/>
          </w:pPr>
          <w:r w:rsidRPr="00131BB2">
            <w:rPr>
              <w:rStyle w:val="PlaceholderText"/>
              <w:lang w:val="es-CO"/>
            </w:rPr>
            <w:t>Choose an item.</w:t>
          </w:r>
        </w:p>
      </w:docPartBody>
    </w:docPart>
    <w:docPart>
      <w:docPartPr>
        <w:name w:val="99EA34A572C04A15B21111EABD302E8B"/>
        <w:category>
          <w:name w:val="General"/>
          <w:gallery w:val="placeholder"/>
        </w:category>
        <w:types>
          <w:type w:val="bbPlcHdr"/>
        </w:types>
        <w:behaviors>
          <w:behavior w:val="content"/>
        </w:behaviors>
        <w:guid w:val="{4CF5A926-0A31-4A21-8E60-A1A5092AA1D4}"/>
      </w:docPartPr>
      <w:docPartBody>
        <w:p w:rsidR="00A576FB" w:rsidRDefault="00A576FB" w:rsidP="00A576FB">
          <w:pPr>
            <w:pStyle w:val="99EA34A572C04A15B21111EABD302E8B"/>
          </w:pPr>
          <w:r w:rsidRPr="00131BB2">
            <w:rPr>
              <w:rStyle w:val="PlaceholderText"/>
              <w:lang w:val="es-CO"/>
            </w:rPr>
            <w:t>Choose an item.</w:t>
          </w:r>
        </w:p>
      </w:docPartBody>
    </w:docPart>
    <w:docPart>
      <w:docPartPr>
        <w:name w:val="4D00F246CA7347109E9F21AFD0D4CCE1"/>
        <w:category>
          <w:name w:val="General"/>
          <w:gallery w:val="placeholder"/>
        </w:category>
        <w:types>
          <w:type w:val="bbPlcHdr"/>
        </w:types>
        <w:behaviors>
          <w:behavior w:val="content"/>
        </w:behaviors>
        <w:guid w:val="{B165C6BE-379C-4B2B-AB68-E44821769DDA}"/>
      </w:docPartPr>
      <w:docPartBody>
        <w:p w:rsidR="00A576FB" w:rsidRDefault="00A576FB" w:rsidP="00A576FB">
          <w:pPr>
            <w:pStyle w:val="4D00F246CA7347109E9F21AFD0D4CCE1"/>
          </w:pPr>
          <w:r w:rsidRPr="00131BB2">
            <w:rPr>
              <w:rStyle w:val="PlaceholderText"/>
              <w:lang w:val="es-CO"/>
            </w:rPr>
            <w:t>Choose an item.</w:t>
          </w:r>
        </w:p>
      </w:docPartBody>
    </w:docPart>
    <w:docPart>
      <w:docPartPr>
        <w:name w:val="8C483D09284440D598CD0C274056E0AF"/>
        <w:category>
          <w:name w:val="General"/>
          <w:gallery w:val="placeholder"/>
        </w:category>
        <w:types>
          <w:type w:val="bbPlcHdr"/>
        </w:types>
        <w:behaviors>
          <w:behavior w:val="content"/>
        </w:behaviors>
        <w:guid w:val="{C57DB9FE-0BD2-4F99-80C4-D38D4BC44A38}"/>
      </w:docPartPr>
      <w:docPartBody>
        <w:p w:rsidR="00A576FB" w:rsidRDefault="00A576FB" w:rsidP="00A576FB">
          <w:pPr>
            <w:pStyle w:val="8C483D09284440D598CD0C274056E0AF"/>
          </w:pPr>
          <w:r w:rsidRPr="00131BB2">
            <w:rPr>
              <w:rStyle w:val="PlaceholderText"/>
              <w:lang w:val="es-CO"/>
            </w:rPr>
            <w:t>Choose an item.</w:t>
          </w:r>
        </w:p>
      </w:docPartBody>
    </w:docPart>
    <w:docPart>
      <w:docPartPr>
        <w:name w:val="D18EBE5EF30F46EDBFFD01EBA87E585A"/>
        <w:category>
          <w:name w:val="General"/>
          <w:gallery w:val="placeholder"/>
        </w:category>
        <w:types>
          <w:type w:val="bbPlcHdr"/>
        </w:types>
        <w:behaviors>
          <w:behavior w:val="content"/>
        </w:behaviors>
        <w:guid w:val="{4EC11EFF-5AD4-4B40-9A65-C580E2426F60}"/>
      </w:docPartPr>
      <w:docPartBody>
        <w:p w:rsidR="00A576FB" w:rsidRDefault="00A576FB" w:rsidP="00A576FB">
          <w:pPr>
            <w:pStyle w:val="D18EBE5EF30F46EDBFFD01EBA87E585A"/>
          </w:pPr>
          <w:r w:rsidRPr="00131BB2">
            <w:rPr>
              <w:rStyle w:val="PlaceholderText"/>
              <w:lang w:val="es-CO"/>
            </w:rPr>
            <w:t>Choose an item.</w:t>
          </w:r>
        </w:p>
      </w:docPartBody>
    </w:docPart>
    <w:docPart>
      <w:docPartPr>
        <w:name w:val="7FD9D610C25C4AA891B5D6D6849D0F31"/>
        <w:category>
          <w:name w:val="General"/>
          <w:gallery w:val="placeholder"/>
        </w:category>
        <w:types>
          <w:type w:val="bbPlcHdr"/>
        </w:types>
        <w:behaviors>
          <w:behavior w:val="content"/>
        </w:behaviors>
        <w:guid w:val="{0F98CC3A-077B-4C00-8593-0AB3F174D19D}"/>
      </w:docPartPr>
      <w:docPartBody>
        <w:p w:rsidR="00A576FB" w:rsidRDefault="00A576FB" w:rsidP="00A576FB">
          <w:pPr>
            <w:pStyle w:val="7FD9D610C25C4AA891B5D6D6849D0F31"/>
          </w:pPr>
          <w:r w:rsidRPr="00131BB2">
            <w:rPr>
              <w:rStyle w:val="PlaceholderText"/>
              <w:lang w:val="es-CO"/>
            </w:rPr>
            <w:t>Choose an item.</w:t>
          </w:r>
        </w:p>
      </w:docPartBody>
    </w:docPart>
    <w:docPart>
      <w:docPartPr>
        <w:name w:val="8D2887EF4D354F718F3392B1930A8335"/>
        <w:category>
          <w:name w:val="General"/>
          <w:gallery w:val="placeholder"/>
        </w:category>
        <w:types>
          <w:type w:val="bbPlcHdr"/>
        </w:types>
        <w:behaviors>
          <w:behavior w:val="content"/>
        </w:behaviors>
        <w:guid w:val="{497D19C6-74D1-4EE2-A9C6-EAA0ED72FFF8}"/>
      </w:docPartPr>
      <w:docPartBody>
        <w:p w:rsidR="00A576FB" w:rsidRDefault="00A576FB" w:rsidP="00A576FB">
          <w:pPr>
            <w:pStyle w:val="8D2887EF4D354F718F3392B1930A8335"/>
          </w:pPr>
          <w:r w:rsidRPr="00131BB2">
            <w:rPr>
              <w:rStyle w:val="PlaceholderText"/>
              <w:lang w:val="es-CO"/>
            </w:rPr>
            <w:t>Choose an item.</w:t>
          </w:r>
        </w:p>
      </w:docPartBody>
    </w:docPart>
    <w:docPart>
      <w:docPartPr>
        <w:name w:val="7E3365BC3DDB40A9BCB732852EDF1198"/>
        <w:category>
          <w:name w:val="General"/>
          <w:gallery w:val="placeholder"/>
        </w:category>
        <w:types>
          <w:type w:val="bbPlcHdr"/>
        </w:types>
        <w:behaviors>
          <w:behavior w:val="content"/>
        </w:behaviors>
        <w:guid w:val="{736AFD8D-BB46-4B57-B30C-B9FD2150DB30}"/>
      </w:docPartPr>
      <w:docPartBody>
        <w:p w:rsidR="00A576FB" w:rsidRDefault="00A576FB" w:rsidP="00A576FB">
          <w:pPr>
            <w:pStyle w:val="7E3365BC3DDB40A9BCB732852EDF1198"/>
          </w:pPr>
          <w:r w:rsidRPr="00131BB2">
            <w:rPr>
              <w:rStyle w:val="PlaceholderText"/>
              <w:lang w:val="es-CO"/>
            </w:rPr>
            <w:t>Choose an item.</w:t>
          </w:r>
        </w:p>
      </w:docPartBody>
    </w:docPart>
    <w:docPart>
      <w:docPartPr>
        <w:name w:val="4BD25FC2F1B640C5A505F55EAC02EB9F"/>
        <w:category>
          <w:name w:val="General"/>
          <w:gallery w:val="placeholder"/>
        </w:category>
        <w:types>
          <w:type w:val="bbPlcHdr"/>
        </w:types>
        <w:behaviors>
          <w:behavior w:val="content"/>
        </w:behaviors>
        <w:guid w:val="{2DE88537-E0C4-45D4-A420-15D34D39ED0E}"/>
      </w:docPartPr>
      <w:docPartBody>
        <w:p w:rsidR="00A576FB" w:rsidRDefault="00A576FB" w:rsidP="00A576FB">
          <w:pPr>
            <w:pStyle w:val="4BD25FC2F1B640C5A505F55EAC02EB9F"/>
          </w:pPr>
          <w:r w:rsidRPr="00131BB2">
            <w:rPr>
              <w:rStyle w:val="PlaceholderText"/>
              <w:lang w:val="es-CO"/>
            </w:rPr>
            <w:t>Choose an item.</w:t>
          </w:r>
        </w:p>
      </w:docPartBody>
    </w:docPart>
    <w:docPart>
      <w:docPartPr>
        <w:name w:val="7C6BA9FF663944F19566E1F58052D5D6"/>
        <w:category>
          <w:name w:val="General"/>
          <w:gallery w:val="placeholder"/>
        </w:category>
        <w:types>
          <w:type w:val="bbPlcHdr"/>
        </w:types>
        <w:behaviors>
          <w:behavior w:val="content"/>
        </w:behaviors>
        <w:guid w:val="{DB02306A-5F87-4F35-A6C1-6AF18F6DE718}"/>
      </w:docPartPr>
      <w:docPartBody>
        <w:p w:rsidR="00A576FB" w:rsidRDefault="00A576FB" w:rsidP="00A576FB">
          <w:pPr>
            <w:pStyle w:val="7C6BA9FF663944F19566E1F58052D5D6"/>
          </w:pPr>
          <w:r w:rsidRPr="00131BB2">
            <w:rPr>
              <w:rStyle w:val="PlaceholderText"/>
              <w:lang w:val="es-CO"/>
            </w:rPr>
            <w:t>Choose an item.</w:t>
          </w:r>
        </w:p>
      </w:docPartBody>
    </w:docPart>
    <w:docPart>
      <w:docPartPr>
        <w:name w:val="D2EE862414F44B64967DA2E987B85AFD"/>
        <w:category>
          <w:name w:val="General"/>
          <w:gallery w:val="placeholder"/>
        </w:category>
        <w:types>
          <w:type w:val="bbPlcHdr"/>
        </w:types>
        <w:behaviors>
          <w:behavior w:val="content"/>
        </w:behaviors>
        <w:guid w:val="{E5E29121-C391-4C4C-A461-A2D7ED092796}"/>
      </w:docPartPr>
      <w:docPartBody>
        <w:p w:rsidR="00A576FB" w:rsidRDefault="00A576FB" w:rsidP="00A576FB">
          <w:pPr>
            <w:pStyle w:val="D2EE862414F44B64967DA2E987B85AFD"/>
          </w:pPr>
          <w:r w:rsidRPr="00131BB2">
            <w:rPr>
              <w:rStyle w:val="PlaceholderText"/>
              <w:lang w:val="es-CO"/>
            </w:rPr>
            <w:t>Choose an item.</w:t>
          </w:r>
        </w:p>
      </w:docPartBody>
    </w:docPart>
    <w:docPart>
      <w:docPartPr>
        <w:name w:val="530E7705354046CDAF9DB4E4FA29D3A6"/>
        <w:category>
          <w:name w:val="General"/>
          <w:gallery w:val="placeholder"/>
        </w:category>
        <w:types>
          <w:type w:val="bbPlcHdr"/>
        </w:types>
        <w:behaviors>
          <w:behavior w:val="content"/>
        </w:behaviors>
        <w:guid w:val="{4197D546-90BB-4C24-96D5-589BA161CED6}"/>
      </w:docPartPr>
      <w:docPartBody>
        <w:p w:rsidR="00A576FB" w:rsidRDefault="00A576FB" w:rsidP="00A576FB">
          <w:pPr>
            <w:pStyle w:val="530E7705354046CDAF9DB4E4FA29D3A6"/>
          </w:pPr>
          <w:r w:rsidRPr="00131BB2">
            <w:rPr>
              <w:rStyle w:val="PlaceholderText"/>
              <w:lang w:val="es-CO"/>
            </w:rPr>
            <w:t>Choose an item.</w:t>
          </w:r>
        </w:p>
      </w:docPartBody>
    </w:docPart>
    <w:docPart>
      <w:docPartPr>
        <w:name w:val="F68C2CD674DC42FEA8B863CE95E7173E"/>
        <w:category>
          <w:name w:val="General"/>
          <w:gallery w:val="placeholder"/>
        </w:category>
        <w:types>
          <w:type w:val="bbPlcHdr"/>
        </w:types>
        <w:behaviors>
          <w:behavior w:val="content"/>
        </w:behaviors>
        <w:guid w:val="{CA4B72CA-F00B-41CB-A2AA-1A80D7CA68C5}"/>
      </w:docPartPr>
      <w:docPartBody>
        <w:p w:rsidR="00A576FB" w:rsidRDefault="00A576FB" w:rsidP="00A576FB">
          <w:pPr>
            <w:pStyle w:val="F68C2CD674DC42FEA8B863CE95E7173E"/>
          </w:pPr>
          <w:r w:rsidRPr="00131BB2">
            <w:rPr>
              <w:rStyle w:val="PlaceholderText"/>
              <w:lang w:val="es-CO"/>
            </w:rPr>
            <w:t>Choose an item.</w:t>
          </w:r>
        </w:p>
      </w:docPartBody>
    </w:docPart>
    <w:docPart>
      <w:docPartPr>
        <w:name w:val="33D19C3887C44A5DB1F1863CFFC08B59"/>
        <w:category>
          <w:name w:val="General"/>
          <w:gallery w:val="placeholder"/>
        </w:category>
        <w:types>
          <w:type w:val="bbPlcHdr"/>
        </w:types>
        <w:behaviors>
          <w:behavior w:val="content"/>
        </w:behaviors>
        <w:guid w:val="{1F22D53A-9D68-4CD4-90D6-E42E18F2D83B}"/>
      </w:docPartPr>
      <w:docPartBody>
        <w:p w:rsidR="00A576FB" w:rsidRDefault="00A576FB" w:rsidP="00A576FB">
          <w:pPr>
            <w:pStyle w:val="33D19C3887C44A5DB1F1863CFFC08B59"/>
          </w:pPr>
          <w:r w:rsidRPr="00131BB2">
            <w:rPr>
              <w:rStyle w:val="PlaceholderText"/>
              <w:lang w:val="es-CO"/>
            </w:rPr>
            <w:t>Choose an item.</w:t>
          </w:r>
        </w:p>
      </w:docPartBody>
    </w:docPart>
    <w:docPart>
      <w:docPartPr>
        <w:name w:val="D160D52EEC044FC0A93092F05E2C6BE2"/>
        <w:category>
          <w:name w:val="General"/>
          <w:gallery w:val="placeholder"/>
        </w:category>
        <w:types>
          <w:type w:val="bbPlcHdr"/>
        </w:types>
        <w:behaviors>
          <w:behavior w:val="content"/>
        </w:behaviors>
        <w:guid w:val="{D58B15B1-3987-4E21-8189-68561C9AB290}"/>
      </w:docPartPr>
      <w:docPartBody>
        <w:p w:rsidR="00A576FB" w:rsidRDefault="00A576FB" w:rsidP="00A576FB">
          <w:pPr>
            <w:pStyle w:val="D160D52EEC044FC0A93092F05E2C6BE2"/>
          </w:pPr>
          <w:r w:rsidRPr="00131BB2">
            <w:rPr>
              <w:rStyle w:val="PlaceholderText"/>
              <w:lang w:val="es-CO"/>
            </w:rPr>
            <w:t>Choose an item.</w:t>
          </w:r>
        </w:p>
      </w:docPartBody>
    </w:docPart>
    <w:docPart>
      <w:docPartPr>
        <w:name w:val="0027BAD4CED84ECE8351C6EAAF32304A"/>
        <w:category>
          <w:name w:val="General"/>
          <w:gallery w:val="placeholder"/>
        </w:category>
        <w:types>
          <w:type w:val="bbPlcHdr"/>
        </w:types>
        <w:behaviors>
          <w:behavior w:val="content"/>
        </w:behaviors>
        <w:guid w:val="{5FF56A63-2911-4E00-8E40-177FDE834AC1}"/>
      </w:docPartPr>
      <w:docPartBody>
        <w:p w:rsidR="00A576FB" w:rsidRDefault="00A576FB" w:rsidP="00A576FB">
          <w:pPr>
            <w:pStyle w:val="0027BAD4CED84ECE8351C6EAAF32304A"/>
          </w:pPr>
          <w:r w:rsidRPr="00131BB2">
            <w:rPr>
              <w:rStyle w:val="PlaceholderText"/>
              <w:lang w:val="es-CO"/>
            </w:rPr>
            <w:t>Choose an item.</w:t>
          </w:r>
        </w:p>
      </w:docPartBody>
    </w:docPart>
    <w:docPart>
      <w:docPartPr>
        <w:name w:val="F2556791C9D6421C8EC23FF1DAE3E962"/>
        <w:category>
          <w:name w:val="General"/>
          <w:gallery w:val="placeholder"/>
        </w:category>
        <w:types>
          <w:type w:val="bbPlcHdr"/>
        </w:types>
        <w:behaviors>
          <w:behavior w:val="content"/>
        </w:behaviors>
        <w:guid w:val="{6ED52E8D-1A8D-4E22-A36B-59AD7D279D91}"/>
      </w:docPartPr>
      <w:docPartBody>
        <w:p w:rsidR="00A576FB" w:rsidRDefault="00A576FB" w:rsidP="00A576FB">
          <w:pPr>
            <w:pStyle w:val="F2556791C9D6421C8EC23FF1DAE3E962"/>
          </w:pPr>
          <w:r w:rsidRPr="00131BB2">
            <w:rPr>
              <w:rStyle w:val="PlaceholderText"/>
              <w:lang w:val="es-CO"/>
            </w:rPr>
            <w:t>Choose an item.</w:t>
          </w:r>
        </w:p>
      </w:docPartBody>
    </w:docPart>
    <w:docPart>
      <w:docPartPr>
        <w:name w:val="B7E5F520CB904D058E365EF43EDF6555"/>
        <w:category>
          <w:name w:val="General"/>
          <w:gallery w:val="placeholder"/>
        </w:category>
        <w:types>
          <w:type w:val="bbPlcHdr"/>
        </w:types>
        <w:behaviors>
          <w:behavior w:val="content"/>
        </w:behaviors>
        <w:guid w:val="{F8800507-32F3-4829-9A0C-EB4FA3B22174}"/>
      </w:docPartPr>
      <w:docPartBody>
        <w:p w:rsidR="00A576FB" w:rsidRDefault="00A576FB" w:rsidP="00A576FB">
          <w:pPr>
            <w:pStyle w:val="B7E5F520CB904D058E365EF43EDF6555"/>
          </w:pPr>
          <w:r w:rsidRPr="00131BB2">
            <w:rPr>
              <w:rStyle w:val="PlaceholderText"/>
              <w:lang w:val="es-CO"/>
            </w:rPr>
            <w:t>Choose an item.</w:t>
          </w:r>
        </w:p>
      </w:docPartBody>
    </w:docPart>
    <w:docPart>
      <w:docPartPr>
        <w:name w:val="338786C423444AA5A297E765527D4799"/>
        <w:category>
          <w:name w:val="General"/>
          <w:gallery w:val="placeholder"/>
        </w:category>
        <w:types>
          <w:type w:val="bbPlcHdr"/>
        </w:types>
        <w:behaviors>
          <w:behavior w:val="content"/>
        </w:behaviors>
        <w:guid w:val="{3CBA67C7-CD5B-4F48-B605-E67DC6E74E33}"/>
      </w:docPartPr>
      <w:docPartBody>
        <w:p w:rsidR="00A576FB" w:rsidRDefault="00A576FB" w:rsidP="00A576FB">
          <w:pPr>
            <w:pStyle w:val="338786C423444AA5A297E765527D4799"/>
          </w:pPr>
          <w:r w:rsidRPr="00131BB2">
            <w:rPr>
              <w:rStyle w:val="PlaceholderText"/>
              <w:lang w:val="es-CO"/>
            </w:rPr>
            <w:t>Choose an item.</w:t>
          </w:r>
        </w:p>
      </w:docPartBody>
    </w:docPart>
    <w:docPart>
      <w:docPartPr>
        <w:name w:val="536401EC3D2646B2868F718DCFE001DE"/>
        <w:category>
          <w:name w:val="General"/>
          <w:gallery w:val="placeholder"/>
        </w:category>
        <w:types>
          <w:type w:val="bbPlcHdr"/>
        </w:types>
        <w:behaviors>
          <w:behavior w:val="content"/>
        </w:behaviors>
        <w:guid w:val="{2C76A692-0760-4980-AF89-28F0C6F86CDE}"/>
      </w:docPartPr>
      <w:docPartBody>
        <w:p w:rsidR="00A576FB" w:rsidRDefault="00A576FB" w:rsidP="00A576FB">
          <w:pPr>
            <w:pStyle w:val="536401EC3D2646B2868F718DCFE001DE"/>
          </w:pPr>
          <w:r w:rsidRPr="00131BB2">
            <w:rPr>
              <w:rStyle w:val="PlaceholderText"/>
              <w:lang w:val="es-CO"/>
            </w:rPr>
            <w:t>Choose an item.</w:t>
          </w:r>
        </w:p>
      </w:docPartBody>
    </w:docPart>
    <w:docPart>
      <w:docPartPr>
        <w:name w:val="D09284CB5E8B4D9AAFA5F092C7388BF5"/>
        <w:category>
          <w:name w:val="General"/>
          <w:gallery w:val="placeholder"/>
        </w:category>
        <w:types>
          <w:type w:val="bbPlcHdr"/>
        </w:types>
        <w:behaviors>
          <w:behavior w:val="content"/>
        </w:behaviors>
        <w:guid w:val="{FA6667D8-19C8-44D4-A97B-94A087A85974}"/>
      </w:docPartPr>
      <w:docPartBody>
        <w:p w:rsidR="00A576FB" w:rsidRDefault="00A576FB" w:rsidP="00A576FB">
          <w:pPr>
            <w:pStyle w:val="D09284CB5E8B4D9AAFA5F092C7388BF5"/>
          </w:pPr>
          <w:r w:rsidRPr="00131BB2">
            <w:rPr>
              <w:rStyle w:val="PlaceholderText"/>
              <w:lang w:val="es-CO"/>
            </w:rPr>
            <w:t>Choose an item.</w:t>
          </w:r>
        </w:p>
      </w:docPartBody>
    </w:docPart>
    <w:docPart>
      <w:docPartPr>
        <w:name w:val="9634ED7C3911441EAD55D1522524E9CA"/>
        <w:category>
          <w:name w:val="General"/>
          <w:gallery w:val="placeholder"/>
        </w:category>
        <w:types>
          <w:type w:val="bbPlcHdr"/>
        </w:types>
        <w:behaviors>
          <w:behavior w:val="content"/>
        </w:behaviors>
        <w:guid w:val="{3130B117-4ADA-48D3-AF41-7284DB4550CF}"/>
      </w:docPartPr>
      <w:docPartBody>
        <w:p w:rsidR="00A576FB" w:rsidRDefault="00A576FB" w:rsidP="00A576FB">
          <w:pPr>
            <w:pStyle w:val="9634ED7C3911441EAD55D1522524E9CA"/>
          </w:pPr>
          <w:r w:rsidRPr="00131BB2">
            <w:rPr>
              <w:rStyle w:val="PlaceholderText"/>
              <w:lang w:val="es-CO"/>
            </w:rPr>
            <w:t>Choose an item.</w:t>
          </w:r>
        </w:p>
      </w:docPartBody>
    </w:docPart>
    <w:docPart>
      <w:docPartPr>
        <w:name w:val="9BCCBB061DAD4178BE428B10D23D188D"/>
        <w:category>
          <w:name w:val="General"/>
          <w:gallery w:val="placeholder"/>
        </w:category>
        <w:types>
          <w:type w:val="bbPlcHdr"/>
        </w:types>
        <w:behaviors>
          <w:behavior w:val="content"/>
        </w:behaviors>
        <w:guid w:val="{FDA74080-62AC-4449-B5AF-AF5222C36543}"/>
      </w:docPartPr>
      <w:docPartBody>
        <w:p w:rsidR="00A576FB" w:rsidRDefault="00A576FB" w:rsidP="00A576FB">
          <w:pPr>
            <w:pStyle w:val="9BCCBB061DAD4178BE428B10D23D188D"/>
          </w:pPr>
          <w:r w:rsidRPr="00131BB2">
            <w:rPr>
              <w:rStyle w:val="PlaceholderText"/>
              <w:lang w:val="es-CO"/>
            </w:rPr>
            <w:t>Choose an item.</w:t>
          </w:r>
        </w:p>
      </w:docPartBody>
    </w:docPart>
    <w:docPart>
      <w:docPartPr>
        <w:name w:val="036A74D08C704C94A6E6478F5053E971"/>
        <w:category>
          <w:name w:val="General"/>
          <w:gallery w:val="placeholder"/>
        </w:category>
        <w:types>
          <w:type w:val="bbPlcHdr"/>
        </w:types>
        <w:behaviors>
          <w:behavior w:val="content"/>
        </w:behaviors>
        <w:guid w:val="{4D28F169-7C81-4D49-9D51-E37BB14683D4}"/>
      </w:docPartPr>
      <w:docPartBody>
        <w:p w:rsidR="00A576FB" w:rsidRDefault="00A576FB" w:rsidP="00A576FB">
          <w:pPr>
            <w:pStyle w:val="036A74D08C704C94A6E6478F5053E971"/>
          </w:pPr>
          <w:r w:rsidRPr="00131BB2">
            <w:rPr>
              <w:rStyle w:val="PlaceholderText"/>
              <w:lang w:val="es-CO"/>
            </w:rPr>
            <w:t>Choose an item.</w:t>
          </w:r>
        </w:p>
      </w:docPartBody>
    </w:docPart>
    <w:docPart>
      <w:docPartPr>
        <w:name w:val="4193A3A111CF45E89BE8A3E268453B61"/>
        <w:category>
          <w:name w:val="General"/>
          <w:gallery w:val="placeholder"/>
        </w:category>
        <w:types>
          <w:type w:val="bbPlcHdr"/>
        </w:types>
        <w:behaviors>
          <w:behavior w:val="content"/>
        </w:behaviors>
        <w:guid w:val="{A5EF16D2-FB7A-4E4C-B5AF-AC0FEF693D32}"/>
      </w:docPartPr>
      <w:docPartBody>
        <w:p w:rsidR="00A576FB" w:rsidRDefault="00A576FB" w:rsidP="00A576FB">
          <w:pPr>
            <w:pStyle w:val="4193A3A111CF45E89BE8A3E268453B61"/>
          </w:pPr>
          <w:r w:rsidRPr="00131BB2">
            <w:rPr>
              <w:rStyle w:val="PlaceholderText"/>
              <w:lang w:val="es-CO"/>
            </w:rPr>
            <w:t>Choose an item.</w:t>
          </w:r>
        </w:p>
      </w:docPartBody>
    </w:docPart>
    <w:docPart>
      <w:docPartPr>
        <w:name w:val="811F24201D2D44268A2504C0343E7163"/>
        <w:category>
          <w:name w:val="General"/>
          <w:gallery w:val="placeholder"/>
        </w:category>
        <w:types>
          <w:type w:val="bbPlcHdr"/>
        </w:types>
        <w:behaviors>
          <w:behavior w:val="content"/>
        </w:behaviors>
        <w:guid w:val="{141B0BF4-D516-4A9D-AC1A-80F73808F290}"/>
      </w:docPartPr>
      <w:docPartBody>
        <w:p w:rsidR="00A576FB" w:rsidRDefault="00A576FB" w:rsidP="00A576FB">
          <w:pPr>
            <w:pStyle w:val="811F24201D2D44268A2504C0343E7163"/>
          </w:pPr>
          <w:r w:rsidRPr="00131BB2">
            <w:rPr>
              <w:rStyle w:val="PlaceholderText"/>
              <w:lang w:val="es-CO"/>
            </w:rPr>
            <w:t>Choose an item.</w:t>
          </w:r>
        </w:p>
      </w:docPartBody>
    </w:docPart>
    <w:docPart>
      <w:docPartPr>
        <w:name w:val="CFA2965920134DBD9514BC35D73FA388"/>
        <w:category>
          <w:name w:val="General"/>
          <w:gallery w:val="placeholder"/>
        </w:category>
        <w:types>
          <w:type w:val="bbPlcHdr"/>
        </w:types>
        <w:behaviors>
          <w:behavior w:val="content"/>
        </w:behaviors>
        <w:guid w:val="{920C3ED1-5333-48DE-8FB4-90567976076F}"/>
      </w:docPartPr>
      <w:docPartBody>
        <w:p w:rsidR="00A576FB" w:rsidRDefault="00A576FB" w:rsidP="00A576FB">
          <w:pPr>
            <w:pStyle w:val="CFA2965920134DBD9514BC35D73FA388"/>
          </w:pPr>
          <w:r w:rsidRPr="00131BB2">
            <w:rPr>
              <w:rStyle w:val="PlaceholderText"/>
              <w:lang w:val="es-CO"/>
            </w:rPr>
            <w:t>Choose an item.</w:t>
          </w:r>
        </w:p>
      </w:docPartBody>
    </w:docPart>
    <w:docPart>
      <w:docPartPr>
        <w:name w:val="BDCFED06A55F4C6EBAFC87EEC28C34C0"/>
        <w:category>
          <w:name w:val="General"/>
          <w:gallery w:val="placeholder"/>
        </w:category>
        <w:types>
          <w:type w:val="bbPlcHdr"/>
        </w:types>
        <w:behaviors>
          <w:behavior w:val="content"/>
        </w:behaviors>
        <w:guid w:val="{6F83B2AF-AC7E-4C09-A048-2D0B7678901C}"/>
      </w:docPartPr>
      <w:docPartBody>
        <w:p w:rsidR="00A576FB" w:rsidRDefault="00A576FB" w:rsidP="00A576FB">
          <w:pPr>
            <w:pStyle w:val="BDCFED06A55F4C6EBAFC87EEC28C34C0"/>
          </w:pPr>
          <w:r w:rsidRPr="00131BB2">
            <w:rPr>
              <w:rStyle w:val="PlaceholderText"/>
              <w:lang w:val="es-CO"/>
            </w:rPr>
            <w:t>Choose an item.</w:t>
          </w:r>
        </w:p>
      </w:docPartBody>
    </w:docPart>
    <w:docPart>
      <w:docPartPr>
        <w:name w:val="5B9CE9BBC34B4DE3AB96E1F8740C4712"/>
        <w:category>
          <w:name w:val="General"/>
          <w:gallery w:val="placeholder"/>
        </w:category>
        <w:types>
          <w:type w:val="bbPlcHdr"/>
        </w:types>
        <w:behaviors>
          <w:behavior w:val="content"/>
        </w:behaviors>
        <w:guid w:val="{4613963C-D053-4BBD-983A-1B5D8F0B63BA}"/>
      </w:docPartPr>
      <w:docPartBody>
        <w:p w:rsidR="00A576FB" w:rsidRDefault="00A576FB" w:rsidP="00A576FB">
          <w:pPr>
            <w:pStyle w:val="5B9CE9BBC34B4DE3AB96E1F8740C4712"/>
          </w:pPr>
          <w:r w:rsidRPr="00131BB2">
            <w:rPr>
              <w:rStyle w:val="PlaceholderText"/>
              <w:lang w:val="es-CO"/>
            </w:rPr>
            <w:t>Choose an item.</w:t>
          </w:r>
        </w:p>
      </w:docPartBody>
    </w:docPart>
    <w:docPart>
      <w:docPartPr>
        <w:name w:val="3A9107DE40BB4E858F0A59801482D874"/>
        <w:category>
          <w:name w:val="General"/>
          <w:gallery w:val="placeholder"/>
        </w:category>
        <w:types>
          <w:type w:val="bbPlcHdr"/>
        </w:types>
        <w:behaviors>
          <w:behavior w:val="content"/>
        </w:behaviors>
        <w:guid w:val="{5FE4B2D8-6DB3-4370-819D-082E8DED046F}"/>
      </w:docPartPr>
      <w:docPartBody>
        <w:p w:rsidR="00A576FB" w:rsidRDefault="00A576FB" w:rsidP="00A576FB">
          <w:pPr>
            <w:pStyle w:val="3A9107DE40BB4E858F0A59801482D874"/>
          </w:pPr>
          <w:r w:rsidRPr="00131BB2">
            <w:rPr>
              <w:rStyle w:val="PlaceholderText"/>
              <w:lang w:val="es-CO"/>
            </w:rPr>
            <w:t>Choose an item.</w:t>
          </w:r>
        </w:p>
      </w:docPartBody>
    </w:docPart>
    <w:docPart>
      <w:docPartPr>
        <w:name w:val="E61377D65225481E8785EB07780AE7BC"/>
        <w:category>
          <w:name w:val="General"/>
          <w:gallery w:val="placeholder"/>
        </w:category>
        <w:types>
          <w:type w:val="bbPlcHdr"/>
        </w:types>
        <w:behaviors>
          <w:behavior w:val="content"/>
        </w:behaviors>
        <w:guid w:val="{B6834039-5F66-48ED-8702-4B6511C5B92E}"/>
      </w:docPartPr>
      <w:docPartBody>
        <w:p w:rsidR="00A576FB" w:rsidRDefault="00A576FB" w:rsidP="00A576FB">
          <w:pPr>
            <w:pStyle w:val="E61377D65225481E8785EB07780AE7BC"/>
          </w:pPr>
          <w:r w:rsidRPr="00131BB2">
            <w:rPr>
              <w:rStyle w:val="PlaceholderText"/>
              <w:lang w:val="es-CO"/>
            </w:rPr>
            <w:t>Choose an item.</w:t>
          </w:r>
        </w:p>
      </w:docPartBody>
    </w:docPart>
    <w:docPart>
      <w:docPartPr>
        <w:name w:val="ADF883A24C7F412DBF6623EA1343AFCB"/>
        <w:category>
          <w:name w:val="General"/>
          <w:gallery w:val="placeholder"/>
        </w:category>
        <w:types>
          <w:type w:val="bbPlcHdr"/>
        </w:types>
        <w:behaviors>
          <w:behavior w:val="content"/>
        </w:behaviors>
        <w:guid w:val="{415045D9-C503-49C2-8690-144E20C9C474}"/>
      </w:docPartPr>
      <w:docPartBody>
        <w:p w:rsidR="00A576FB" w:rsidRDefault="00A576FB" w:rsidP="00A576FB">
          <w:pPr>
            <w:pStyle w:val="ADF883A24C7F412DBF6623EA1343AFCB"/>
          </w:pPr>
          <w:r w:rsidRPr="00131BB2">
            <w:rPr>
              <w:rStyle w:val="PlaceholderText"/>
              <w:lang w:val="es-CO"/>
            </w:rPr>
            <w:t>Choose an item.</w:t>
          </w:r>
        </w:p>
      </w:docPartBody>
    </w:docPart>
    <w:docPart>
      <w:docPartPr>
        <w:name w:val="5B103AD0EE15492596894FDD8B02E012"/>
        <w:category>
          <w:name w:val="General"/>
          <w:gallery w:val="placeholder"/>
        </w:category>
        <w:types>
          <w:type w:val="bbPlcHdr"/>
        </w:types>
        <w:behaviors>
          <w:behavior w:val="content"/>
        </w:behaviors>
        <w:guid w:val="{67BCB45E-13EA-4DDD-8F90-CB4C7EA29E16}"/>
      </w:docPartPr>
      <w:docPartBody>
        <w:p w:rsidR="00A576FB" w:rsidRDefault="00A576FB" w:rsidP="00A576FB">
          <w:pPr>
            <w:pStyle w:val="5B103AD0EE15492596894FDD8B02E012"/>
          </w:pPr>
          <w:r w:rsidRPr="00131BB2">
            <w:rPr>
              <w:rStyle w:val="PlaceholderText"/>
              <w:lang w:val="es-CO"/>
            </w:rPr>
            <w:t>Choose an item.</w:t>
          </w:r>
        </w:p>
      </w:docPartBody>
    </w:docPart>
    <w:docPart>
      <w:docPartPr>
        <w:name w:val="3633AF146D9B46F8A906F22BA8DD88CC"/>
        <w:category>
          <w:name w:val="General"/>
          <w:gallery w:val="placeholder"/>
        </w:category>
        <w:types>
          <w:type w:val="bbPlcHdr"/>
        </w:types>
        <w:behaviors>
          <w:behavior w:val="content"/>
        </w:behaviors>
        <w:guid w:val="{57DEC0A5-579D-4B02-BDC3-E4D86D95E2BC}"/>
      </w:docPartPr>
      <w:docPartBody>
        <w:p w:rsidR="00A576FB" w:rsidRDefault="00A576FB" w:rsidP="00A576FB">
          <w:pPr>
            <w:pStyle w:val="3633AF146D9B46F8A906F22BA8DD88CC"/>
          </w:pPr>
          <w:r w:rsidRPr="00131BB2">
            <w:rPr>
              <w:rStyle w:val="PlaceholderText"/>
              <w:lang w:val="es-CO"/>
            </w:rPr>
            <w:t>Choose an item.</w:t>
          </w:r>
        </w:p>
      </w:docPartBody>
    </w:docPart>
    <w:docPart>
      <w:docPartPr>
        <w:name w:val="26DC3540EC1C44FD981246159D0B4BED"/>
        <w:category>
          <w:name w:val="General"/>
          <w:gallery w:val="placeholder"/>
        </w:category>
        <w:types>
          <w:type w:val="bbPlcHdr"/>
        </w:types>
        <w:behaviors>
          <w:behavior w:val="content"/>
        </w:behaviors>
        <w:guid w:val="{97D26D95-BB48-452E-A0EF-396805E0AA63}"/>
      </w:docPartPr>
      <w:docPartBody>
        <w:p w:rsidR="00A576FB" w:rsidRDefault="00A576FB" w:rsidP="00A576FB">
          <w:pPr>
            <w:pStyle w:val="26DC3540EC1C44FD981246159D0B4BED"/>
          </w:pPr>
          <w:r w:rsidRPr="00131BB2">
            <w:rPr>
              <w:rStyle w:val="PlaceholderText"/>
              <w:lang w:val="es-CO"/>
            </w:rPr>
            <w:t>Choose an item.</w:t>
          </w:r>
        </w:p>
      </w:docPartBody>
    </w:docPart>
    <w:docPart>
      <w:docPartPr>
        <w:name w:val="39F9DBC80E8148F595CFCE55A260C71A"/>
        <w:category>
          <w:name w:val="General"/>
          <w:gallery w:val="placeholder"/>
        </w:category>
        <w:types>
          <w:type w:val="bbPlcHdr"/>
        </w:types>
        <w:behaviors>
          <w:behavior w:val="content"/>
        </w:behaviors>
        <w:guid w:val="{3A3C1F26-557A-409F-A80C-E238A160D0B2}"/>
      </w:docPartPr>
      <w:docPartBody>
        <w:p w:rsidR="00A576FB" w:rsidRDefault="00A576FB" w:rsidP="00A576FB">
          <w:pPr>
            <w:pStyle w:val="39F9DBC80E8148F595CFCE55A260C71A"/>
          </w:pPr>
          <w:r w:rsidRPr="00131BB2">
            <w:rPr>
              <w:rStyle w:val="PlaceholderText"/>
              <w:lang w:val="es-CO"/>
            </w:rPr>
            <w:t>Choose an item.</w:t>
          </w:r>
        </w:p>
      </w:docPartBody>
    </w:docPart>
    <w:docPart>
      <w:docPartPr>
        <w:name w:val="DC30410AF8CF4400AE0BACC6100201B4"/>
        <w:category>
          <w:name w:val="General"/>
          <w:gallery w:val="placeholder"/>
        </w:category>
        <w:types>
          <w:type w:val="bbPlcHdr"/>
        </w:types>
        <w:behaviors>
          <w:behavior w:val="content"/>
        </w:behaviors>
        <w:guid w:val="{1BF4AF82-4141-4FC1-88B9-FFB6C3BD87B1}"/>
      </w:docPartPr>
      <w:docPartBody>
        <w:p w:rsidR="00A576FB" w:rsidRDefault="00A576FB" w:rsidP="00A576FB">
          <w:pPr>
            <w:pStyle w:val="DC30410AF8CF4400AE0BACC6100201B4"/>
          </w:pPr>
          <w:r w:rsidRPr="00131BB2">
            <w:rPr>
              <w:rStyle w:val="PlaceholderText"/>
              <w:lang w:val="es-CO"/>
            </w:rPr>
            <w:t>Choose an item.</w:t>
          </w:r>
        </w:p>
      </w:docPartBody>
    </w:docPart>
    <w:docPart>
      <w:docPartPr>
        <w:name w:val="13E5E1DA1F1748A0B6BE2225A438664C"/>
        <w:category>
          <w:name w:val="General"/>
          <w:gallery w:val="placeholder"/>
        </w:category>
        <w:types>
          <w:type w:val="bbPlcHdr"/>
        </w:types>
        <w:behaviors>
          <w:behavior w:val="content"/>
        </w:behaviors>
        <w:guid w:val="{664CBA6C-E852-468F-B728-674975546123}"/>
      </w:docPartPr>
      <w:docPartBody>
        <w:p w:rsidR="00A576FB" w:rsidRDefault="00A576FB" w:rsidP="00A576FB">
          <w:pPr>
            <w:pStyle w:val="13E5E1DA1F1748A0B6BE2225A438664C"/>
          </w:pPr>
          <w:r w:rsidRPr="00131BB2">
            <w:rPr>
              <w:rStyle w:val="PlaceholderText"/>
              <w:lang w:val="es-CO"/>
            </w:rPr>
            <w:t>Choose an item.</w:t>
          </w:r>
        </w:p>
      </w:docPartBody>
    </w:docPart>
    <w:docPart>
      <w:docPartPr>
        <w:name w:val="EFE5079B3A9B4116B08C930A10F13339"/>
        <w:category>
          <w:name w:val="General"/>
          <w:gallery w:val="placeholder"/>
        </w:category>
        <w:types>
          <w:type w:val="bbPlcHdr"/>
        </w:types>
        <w:behaviors>
          <w:behavior w:val="content"/>
        </w:behaviors>
        <w:guid w:val="{A7B46E53-7207-4F58-9DC3-B261AC71D6AC}"/>
      </w:docPartPr>
      <w:docPartBody>
        <w:p w:rsidR="00A576FB" w:rsidRDefault="00A576FB" w:rsidP="00A576FB">
          <w:pPr>
            <w:pStyle w:val="EFE5079B3A9B4116B08C930A10F13339"/>
          </w:pPr>
          <w:r w:rsidRPr="00131BB2">
            <w:rPr>
              <w:rStyle w:val="PlaceholderText"/>
              <w:lang w:val="es-CO"/>
            </w:rPr>
            <w:t>Choose an item.</w:t>
          </w:r>
        </w:p>
      </w:docPartBody>
    </w:docPart>
    <w:docPart>
      <w:docPartPr>
        <w:name w:val="40DD1439E3564AFD842AB18A16BBB4F9"/>
        <w:category>
          <w:name w:val="General"/>
          <w:gallery w:val="placeholder"/>
        </w:category>
        <w:types>
          <w:type w:val="bbPlcHdr"/>
        </w:types>
        <w:behaviors>
          <w:behavior w:val="content"/>
        </w:behaviors>
        <w:guid w:val="{6C15A325-747C-4FC3-9B4F-CD411925A555}"/>
      </w:docPartPr>
      <w:docPartBody>
        <w:p w:rsidR="00A576FB" w:rsidRDefault="00A576FB" w:rsidP="00A576FB">
          <w:pPr>
            <w:pStyle w:val="40DD1439E3564AFD842AB18A16BBB4F9"/>
          </w:pPr>
          <w:r w:rsidRPr="00131BB2">
            <w:rPr>
              <w:rStyle w:val="PlaceholderText"/>
              <w:lang w:val="es-CO"/>
            </w:rPr>
            <w:t>Choose an item.</w:t>
          </w:r>
        </w:p>
      </w:docPartBody>
    </w:docPart>
    <w:docPart>
      <w:docPartPr>
        <w:name w:val="92C980C68DAF431884A1AA7F7908BE3D"/>
        <w:category>
          <w:name w:val="General"/>
          <w:gallery w:val="placeholder"/>
        </w:category>
        <w:types>
          <w:type w:val="bbPlcHdr"/>
        </w:types>
        <w:behaviors>
          <w:behavior w:val="content"/>
        </w:behaviors>
        <w:guid w:val="{5D60A447-53EE-423E-A304-F614BABD6A98}"/>
      </w:docPartPr>
      <w:docPartBody>
        <w:p w:rsidR="00A576FB" w:rsidRDefault="00A576FB" w:rsidP="00A576FB">
          <w:pPr>
            <w:pStyle w:val="92C980C68DAF431884A1AA7F7908BE3D"/>
          </w:pPr>
          <w:r w:rsidRPr="00131BB2">
            <w:rPr>
              <w:rStyle w:val="PlaceholderText"/>
              <w:lang w:val="es-CO"/>
            </w:rPr>
            <w:t>Choose an item.</w:t>
          </w:r>
        </w:p>
      </w:docPartBody>
    </w:docPart>
    <w:docPart>
      <w:docPartPr>
        <w:name w:val="CA7C3927C7244DC1945792B52388C15D"/>
        <w:category>
          <w:name w:val="General"/>
          <w:gallery w:val="placeholder"/>
        </w:category>
        <w:types>
          <w:type w:val="bbPlcHdr"/>
        </w:types>
        <w:behaviors>
          <w:behavior w:val="content"/>
        </w:behaviors>
        <w:guid w:val="{D84C8122-A8E3-4DB4-B5E0-B27126DA2351}"/>
      </w:docPartPr>
      <w:docPartBody>
        <w:p w:rsidR="00A576FB" w:rsidRDefault="00A576FB" w:rsidP="00A576FB">
          <w:pPr>
            <w:pStyle w:val="CA7C3927C7244DC1945792B52388C15D"/>
          </w:pPr>
          <w:r w:rsidRPr="00131BB2">
            <w:rPr>
              <w:rStyle w:val="PlaceholderText"/>
              <w:lang w:val="es-CO"/>
            </w:rPr>
            <w:t>Choose an item.</w:t>
          </w:r>
        </w:p>
      </w:docPartBody>
    </w:docPart>
    <w:docPart>
      <w:docPartPr>
        <w:name w:val="E6ED00E5548F427DBE084B2238582E9E"/>
        <w:category>
          <w:name w:val="General"/>
          <w:gallery w:val="placeholder"/>
        </w:category>
        <w:types>
          <w:type w:val="bbPlcHdr"/>
        </w:types>
        <w:behaviors>
          <w:behavior w:val="content"/>
        </w:behaviors>
        <w:guid w:val="{9179E51B-EDE4-49D5-A5EE-71D8DECFCDD6}"/>
      </w:docPartPr>
      <w:docPartBody>
        <w:p w:rsidR="00A576FB" w:rsidRDefault="00A576FB" w:rsidP="00A576FB">
          <w:pPr>
            <w:pStyle w:val="E6ED00E5548F427DBE084B2238582E9E"/>
          </w:pPr>
          <w:r w:rsidRPr="00131BB2">
            <w:rPr>
              <w:rStyle w:val="PlaceholderText"/>
              <w:lang w:val="es-CO"/>
            </w:rPr>
            <w:t>Choose an item.</w:t>
          </w:r>
        </w:p>
      </w:docPartBody>
    </w:docPart>
    <w:docPart>
      <w:docPartPr>
        <w:name w:val="9FB51736E83147538796172465F8EBF9"/>
        <w:category>
          <w:name w:val="General"/>
          <w:gallery w:val="placeholder"/>
        </w:category>
        <w:types>
          <w:type w:val="bbPlcHdr"/>
        </w:types>
        <w:behaviors>
          <w:behavior w:val="content"/>
        </w:behaviors>
        <w:guid w:val="{C855D3A2-D0AC-4377-8580-472F555A747C}"/>
      </w:docPartPr>
      <w:docPartBody>
        <w:p w:rsidR="00A576FB" w:rsidRDefault="00A576FB" w:rsidP="00A576FB">
          <w:pPr>
            <w:pStyle w:val="9FB51736E83147538796172465F8EBF9"/>
          </w:pPr>
          <w:r w:rsidRPr="00131BB2">
            <w:rPr>
              <w:rStyle w:val="PlaceholderText"/>
              <w:lang w:val="es-CO"/>
            </w:rPr>
            <w:t>Choose an item.</w:t>
          </w:r>
        </w:p>
      </w:docPartBody>
    </w:docPart>
    <w:docPart>
      <w:docPartPr>
        <w:name w:val="DE247C4AE3EC459D9433FBE2AB2098CC"/>
        <w:category>
          <w:name w:val="General"/>
          <w:gallery w:val="placeholder"/>
        </w:category>
        <w:types>
          <w:type w:val="bbPlcHdr"/>
        </w:types>
        <w:behaviors>
          <w:behavior w:val="content"/>
        </w:behaviors>
        <w:guid w:val="{A5DC80B9-0236-45EF-AE47-514DB7DC5427}"/>
      </w:docPartPr>
      <w:docPartBody>
        <w:p w:rsidR="00A576FB" w:rsidRDefault="00A576FB" w:rsidP="00A576FB">
          <w:pPr>
            <w:pStyle w:val="DE247C4AE3EC459D9433FBE2AB2098CC"/>
          </w:pPr>
          <w:r w:rsidRPr="00131BB2">
            <w:rPr>
              <w:rStyle w:val="PlaceholderText"/>
              <w:lang w:val="es-CO"/>
            </w:rPr>
            <w:t>Choose an item.</w:t>
          </w:r>
        </w:p>
      </w:docPartBody>
    </w:docPart>
    <w:docPart>
      <w:docPartPr>
        <w:name w:val="4166027CA6BB4EE59B813C41041EA346"/>
        <w:category>
          <w:name w:val="General"/>
          <w:gallery w:val="placeholder"/>
        </w:category>
        <w:types>
          <w:type w:val="bbPlcHdr"/>
        </w:types>
        <w:behaviors>
          <w:behavior w:val="content"/>
        </w:behaviors>
        <w:guid w:val="{B2CC5C38-02E7-4AB0-B68A-AEEC8F2F36DD}"/>
      </w:docPartPr>
      <w:docPartBody>
        <w:p w:rsidR="00A576FB" w:rsidRDefault="00A576FB" w:rsidP="00A576FB">
          <w:pPr>
            <w:pStyle w:val="4166027CA6BB4EE59B813C41041EA346"/>
          </w:pPr>
          <w:r w:rsidRPr="00131BB2">
            <w:rPr>
              <w:rStyle w:val="PlaceholderText"/>
              <w:lang w:val="es-CO"/>
            </w:rPr>
            <w:t>Choose an item.</w:t>
          </w:r>
        </w:p>
      </w:docPartBody>
    </w:docPart>
    <w:docPart>
      <w:docPartPr>
        <w:name w:val="C7A538416CC94A28A442169C0E694306"/>
        <w:category>
          <w:name w:val="General"/>
          <w:gallery w:val="placeholder"/>
        </w:category>
        <w:types>
          <w:type w:val="bbPlcHdr"/>
        </w:types>
        <w:behaviors>
          <w:behavior w:val="content"/>
        </w:behaviors>
        <w:guid w:val="{BAF28F78-8760-4534-8814-EA0ACDFDC26B}"/>
      </w:docPartPr>
      <w:docPartBody>
        <w:p w:rsidR="00A576FB" w:rsidRDefault="00A576FB" w:rsidP="00A576FB">
          <w:pPr>
            <w:pStyle w:val="C7A538416CC94A28A442169C0E694306"/>
          </w:pPr>
          <w:r w:rsidRPr="00131BB2">
            <w:rPr>
              <w:rStyle w:val="PlaceholderText"/>
              <w:lang w:val="es-CO"/>
            </w:rPr>
            <w:t>Choose an item.</w:t>
          </w:r>
        </w:p>
      </w:docPartBody>
    </w:docPart>
    <w:docPart>
      <w:docPartPr>
        <w:name w:val="A563392CDB144743821120185BF69CA7"/>
        <w:category>
          <w:name w:val="General"/>
          <w:gallery w:val="placeholder"/>
        </w:category>
        <w:types>
          <w:type w:val="bbPlcHdr"/>
        </w:types>
        <w:behaviors>
          <w:behavior w:val="content"/>
        </w:behaviors>
        <w:guid w:val="{D6BAADB8-7E7F-42E3-8682-67769A09C9B9}"/>
      </w:docPartPr>
      <w:docPartBody>
        <w:p w:rsidR="00A576FB" w:rsidRDefault="00A576FB" w:rsidP="00A576FB">
          <w:pPr>
            <w:pStyle w:val="A563392CDB144743821120185BF69CA7"/>
          </w:pPr>
          <w:r w:rsidRPr="00131BB2">
            <w:rPr>
              <w:rStyle w:val="PlaceholderText"/>
              <w:lang w:val="es-CO"/>
            </w:rPr>
            <w:t>Choose an item.</w:t>
          </w:r>
        </w:p>
      </w:docPartBody>
    </w:docPart>
    <w:docPart>
      <w:docPartPr>
        <w:name w:val="87FC63AAF0A94C24AF1135648FBD3C6C"/>
        <w:category>
          <w:name w:val="General"/>
          <w:gallery w:val="placeholder"/>
        </w:category>
        <w:types>
          <w:type w:val="bbPlcHdr"/>
        </w:types>
        <w:behaviors>
          <w:behavior w:val="content"/>
        </w:behaviors>
        <w:guid w:val="{B67114FC-BAC6-4F4A-A940-30DBCDA6B785}"/>
      </w:docPartPr>
      <w:docPartBody>
        <w:p w:rsidR="00A576FB" w:rsidRDefault="00A576FB" w:rsidP="00A576FB">
          <w:pPr>
            <w:pStyle w:val="87FC63AAF0A94C24AF1135648FBD3C6C"/>
          </w:pPr>
          <w:r w:rsidRPr="00131BB2">
            <w:rPr>
              <w:rStyle w:val="PlaceholderText"/>
              <w:lang w:val="es-CO"/>
            </w:rPr>
            <w:t>Choose an item.</w:t>
          </w:r>
        </w:p>
      </w:docPartBody>
    </w:docPart>
    <w:docPart>
      <w:docPartPr>
        <w:name w:val="5D7C860672BA4B85850AAD11024454FB"/>
        <w:category>
          <w:name w:val="General"/>
          <w:gallery w:val="placeholder"/>
        </w:category>
        <w:types>
          <w:type w:val="bbPlcHdr"/>
        </w:types>
        <w:behaviors>
          <w:behavior w:val="content"/>
        </w:behaviors>
        <w:guid w:val="{6A9AB756-BFA7-48C7-9D24-8F804AB794A5}"/>
      </w:docPartPr>
      <w:docPartBody>
        <w:p w:rsidR="00A576FB" w:rsidRDefault="00A576FB" w:rsidP="00A576FB">
          <w:pPr>
            <w:pStyle w:val="5D7C860672BA4B85850AAD11024454FB"/>
          </w:pPr>
          <w:r w:rsidRPr="00131BB2">
            <w:rPr>
              <w:rStyle w:val="PlaceholderText"/>
              <w:lang w:val="es-CO"/>
            </w:rPr>
            <w:t>Choose an item.</w:t>
          </w:r>
        </w:p>
      </w:docPartBody>
    </w:docPart>
    <w:docPart>
      <w:docPartPr>
        <w:name w:val="04890ABCB98D478FA50FC75CACD02B4C"/>
        <w:category>
          <w:name w:val="General"/>
          <w:gallery w:val="placeholder"/>
        </w:category>
        <w:types>
          <w:type w:val="bbPlcHdr"/>
        </w:types>
        <w:behaviors>
          <w:behavior w:val="content"/>
        </w:behaviors>
        <w:guid w:val="{0EF6D544-249B-4951-AF07-1DBADE1A2C16}"/>
      </w:docPartPr>
      <w:docPartBody>
        <w:p w:rsidR="00A576FB" w:rsidRDefault="00A576FB" w:rsidP="00A576FB">
          <w:pPr>
            <w:pStyle w:val="04890ABCB98D478FA50FC75CACD02B4C"/>
          </w:pPr>
          <w:r w:rsidRPr="00131BB2">
            <w:rPr>
              <w:rStyle w:val="PlaceholderText"/>
              <w:lang w:val="es-CO"/>
            </w:rPr>
            <w:t>Choose an item.</w:t>
          </w:r>
        </w:p>
      </w:docPartBody>
    </w:docPart>
    <w:docPart>
      <w:docPartPr>
        <w:name w:val="22C3007075E34F3E84039D492B0ECAE1"/>
        <w:category>
          <w:name w:val="General"/>
          <w:gallery w:val="placeholder"/>
        </w:category>
        <w:types>
          <w:type w:val="bbPlcHdr"/>
        </w:types>
        <w:behaviors>
          <w:behavior w:val="content"/>
        </w:behaviors>
        <w:guid w:val="{0F23ED9C-C578-4FD4-B2CB-DA1362FE2883}"/>
      </w:docPartPr>
      <w:docPartBody>
        <w:p w:rsidR="00A576FB" w:rsidRDefault="00A576FB" w:rsidP="00A576FB">
          <w:pPr>
            <w:pStyle w:val="22C3007075E34F3E84039D492B0ECAE1"/>
          </w:pPr>
          <w:r w:rsidRPr="00131BB2">
            <w:rPr>
              <w:rStyle w:val="PlaceholderText"/>
              <w:lang w:val="es-CO"/>
            </w:rPr>
            <w:t>Choose an item.</w:t>
          </w:r>
        </w:p>
      </w:docPartBody>
    </w:docPart>
    <w:docPart>
      <w:docPartPr>
        <w:name w:val="DD9844056BE34D71BDD593C4BE662475"/>
        <w:category>
          <w:name w:val="General"/>
          <w:gallery w:val="placeholder"/>
        </w:category>
        <w:types>
          <w:type w:val="bbPlcHdr"/>
        </w:types>
        <w:behaviors>
          <w:behavior w:val="content"/>
        </w:behaviors>
        <w:guid w:val="{C8C3A549-5324-4E84-A8E3-577DBD2ADB1F}"/>
      </w:docPartPr>
      <w:docPartBody>
        <w:p w:rsidR="00A576FB" w:rsidRDefault="00A576FB" w:rsidP="00A576FB">
          <w:pPr>
            <w:pStyle w:val="DD9844056BE34D71BDD593C4BE662475"/>
          </w:pPr>
          <w:r w:rsidRPr="00131BB2">
            <w:rPr>
              <w:rStyle w:val="PlaceholderText"/>
              <w:lang w:val="es-CO"/>
            </w:rPr>
            <w:t>Choose an item.</w:t>
          </w:r>
        </w:p>
      </w:docPartBody>
    </w:docPart>
    <w:docPart>
      <w:docPartPr>
        <w:name w:val="03221A64D294449797D03B36CE11C52C"/>
        <w:category>
          <w:name w:val="General"/>
          <w:gallery w:val="placeholder"/>
        </w:category>
        <w:types>
          <w:type w:val="bbPlcHdr"/>
        </w:types>
        <w:behaviors>
          <w:behavior w:val="content"/>
        </w:behaviors>
        <w:guid w:val="{708A61C0-7DC9-4EA9-8A6F-7D20314C16C6}"/>
      </w:docPartPr>
      <w:docPartBody>
        <w:p w:rsidR="00A576FB" w:rsidRDefault="00A576FB" w:rsidP="00A576FB">
          <w:pPr>
            <w:pStyle w:val="03221A64D294449797D03B36CE11C52C"/>
          </w:pPr>
          <w:r w:rsidRPr="00131BB2">
            <w:rPr>
              <w:rStyle w:val="PlaceholderText"/>
              <w:lang w:val="es-CO"/>
            </w:rPr>
            <w:t>Choose an item.</w:t>
          </w:r>
        </w:p>
      </w:docPartBody>
    </w:docPart>
    <w:docPart>
      <w:docPartPr>
        <w:name w:val="F3B7FF8B281D478E9BD81F5D9787552E"/>
        <w:category>
          <w:name w:val="General"/>
          <w:gallery w:val="placeholder"/>
        </w:category>
        <w:types>
          <w:type w:val="bbPlcHdr"/>
        </w:types>
        <w:behaviors>
          <w:behavior w:val="content"/>
        </w:behaviors>
        <w:guid w:val="{14AD8301-1682-4FB3-A0A2-FEDE37937933}"/>
      </w:docPartPr>
      <w:docPartBody>
        <w:p w:rsidR="00A576FB" w:rsidRDefault="00A576FB" w:rsidP="00A576FB">
          <w:pPr>
            <w:pStyle w:val="F3B7FF8B281D478E9BD81F5D9787552E"/>
          </w:pPr>
          <w:r w:rsidRPr="00131BB2">
            <w:rPr>
              <w:rStyle w:val="PlaceholderText"/>
              <w:lang w:val="es-CO"/>
            </w:rPr>
            <w:t>Choose an item.</w:t>
          </w:r>
        </w:p>
      </w:docPartBody>
    </w:docPart>
    <w:docPart>
      <w:docPartPr>
        <w:name w:val="C6F468D72BE545219EE83C97D797C4B4"/>
        <w:category>
          <w:name w:val="General"/>
          <w:gallery w:val="placeholder"/>
        </w:category>
        <w:types>
          <w:type w:val="bbPlcHdr"/>
        </w:types>
        <w:behaviors>
          <w:behavior w:val="content"/>
        </w:behaviors>
        <w:guid w:val="{B14E3841-5E7B-449B-9E39-0FF867BB9862}"/>
      </w:docPartPr>
      <w:docPartBody>
        <w:p w:rsidR="00A576FB" w:rsidRDefault="00A576FB" w:rsidP="00A576FB">
          <w:pPr>
            <w:pStyle w:val="C6F468D72BE545219EE83C97D797C4B4"/>
          </w:pPr>
          <w:r w:rsidRPr="00131BB2">
            <w:rPr>
              <w:rStyle w:val="PlaceholderText"/>
              <w:lang w:val="es-CO"/>
            </w:rPr>
            <w:t>Choose an item.</w:t>
          </w:r>
        </w:p>
      </w:docPartBody>
    </w:docPart>
    <w:docPart>
      <w:docPartPr>
        <w:name w:val="B55FDD2B0C4F49959013EDA1513FABE4"/>
        <w:category>
          <w:name w:val="General"/>
          <w:gallery w:val="placeholder"/>
        </w:category>
        <w:types>
          <w:type w:val="bbPlcHdr"/>
        </w:types>
        <w:behaviors>
          <w:behavior w:val="content"/>
        </w:behaviors>
        <w:guid w:val="{E9FCE750-1201-4253-AA71-275D0AD19C4D}"/>
      </w:docPartPr>
      <w:docPartBody>
        <w:p w:rsidR="00A576FB" w:rsidRDefault="00A576FB" w:rsidP="00A576FB">
          <w:pPr>
            <w:pStyle w:val="B55FDD2B0C4F49959013EDA1513FABE4"/>
          </w:pPr>
          <w:r w:rsidRPr="00131BB2">
            <w:rPr>
              <w:rStyle w:val="PlaceholderText"/>
              <w:lang w:val="es-CO"/>
            </w:rPr>
            <w:t>Choose an item.</w:t>
          </w:r>
        </w:p>
      </w:docPartBody>
    </w:docPart>
    <w:docPart>
      <w:docPartPr>
        <w:name w:val="1DAA23D96B9F408DB4A3756380CA9E39"/>
        <w:category>
          <w:name w:val="General"/>
          <w:gallery w:val="placeholder"/>
        </w:category>
        <w:types>
          <w:type w:val="bbPlcHdr"/>
        </w:types>
        <w:behaviors>
          <w:behavior w:val="content"/>
        </w:behaviors>
        <w:guid w:val="{2ED4C682-F84A-452B-A993-898B1893292A}"/>
      </w:docPartPr>
      <w:docPartBody>
        <w:p w:rsidR="00A576FB" w:rsidRDefault="00A576FB" w:rsidP="00A576FB">
          <w:pPr>
            <w:pStyle w:val="1DAA23D96B9F408DB4A3756380CA9E39"/>
          </w:pPr>
          <w:r w:rsidRPr="00131BB2">
            <w:rPr>
              <w:rStyle w:val="PlaceholderText"/>
              <w:lang w:val="es-CO"/>
            </w:rPr>
            <w:t>Choose an item.</w:t>
          </w:r>
        </w:p>
      </w:docPartBody>
    </w:docPart>
    <w:docPart>
      <w:docPartPr>
        <w:name w:val="46C58CCE2DB04810B2ED89397DB329AC"/>
        <w:category>
          <w:name w:val="General"/>
          <w:gallery w:val="placeholder"/>
        </w:category>
        <w:types>
          <w:type w:val="bbPlcHdr"/>
        </w:types>
        <w:behaviors>
          <w:behavior w:val="content"/>
        </w:behaviors>
        <w:guid w:val="{852E8C5C-E208-432B-A331-BDD5649E0C3F}"/>
      </w:docPartPr>
      <w:docPartBody>
        <w:p w:rsidR="00A576FB" w:rsidRDefault="00A576FB" w:rsidP="00A576FB">
          <w:pPr>
            <w:pStyle w:val="46C58CCE2DB04810B2ED89397DB329AC"/>
          </w:pPr>
          <w:r w:rsidRPr="00131BB2">
            <w:rPr>
              <w:rStyle w:val="PlaceholderText"/>
              <w:lang w:val="es-CO"/>
            </w:rPr>
            <w:t>Choose an item.</w:t>
          </w:r>
        </w:p>
      </w:docPartBody>
    </w:docPart>
    <w:docPart>
      <w:docPartPr>
        <w:name w:val="9AD14D8E59164ADF9BF0AF3DEA17125E"/>
        <w:category>
          <w:name w:val="General"/>
          <w:gallery w:val="placeholder"/>
        </w:category>
        <w:types>
          <w:type w:val="bbPlcHdr"/>
        </w:types>
        <w:behaviors>
          <w:behavior w:val="content"/>
        </w:behaviors>
        <w:guid w:val="{65BD404F-8FF5-46B8-89BB-DC81C7EFD593}"/>
      </w:docPartPr>
      <w:docPartBody>
        <w:p w:rsidR="00A576FB" w:rsidRDefault="00A576FB" w:rsidP="00A576FB">
          <w:pPr>
            <w:pStyle w:val="9AD14D8E59164ADF9BF0AF3DEA17125E"/>
          </w:pPr>
          <w:r w:rsidRPr="00131BB2">
            <w:rPr>
              <w:rStyle w:val="PlaceholderText"/>
              <w:lang w:val="es-CO"/>
            </w:rPr>
            <w:t>Choose an item.</w:t>
          </w:r>
        </w:p>
      </w:docPartBody>
    </w:docPart>
    <w:docPart>
      <w:docPartPr>
        <w:name w:val="E79E62B1A3D44C09BB6C129F072E7913"/>
        <w:category>
          <w:name w:val="General"/>
          <w:gallery w:val="placeholder"/>
        </w:category>
        <w:types>
          <w:type w:val="bbPlcHdr"/>
        </w:types>
        <w:behaviors>
          <w:behavior w:val="content"/>
        </w:behaviors>
        <w:guid w:val="{20E48E6F-7704-42CA-8C08-FB76BF4ACDA9}"/>
      </w:docPartPr>
      <w:docPartBody>
        <w:p w:rsidR="00A576FB" w:rsidRDefault="00A576FB" w:rsidP="00A576FB">
          <w:pPr>
            <w:pStyle w:val="E79E62B1A3D44C09BB6C129F072E7913"/>
          </w:pPr>
          <w:r w:rsidRPr="00131BB2">
            <w:rPr>
              <w:rStyle w:val="PlaceholderText"/>
              <w:lang w:val="es-CO"/>
            </w:rPr>
            <w:t>Choose an item.</w:t>
          </w:r>
        </w:p>
      </w:docPartBody>
    </w:docPart>
    <w:docPart>
      <w:docPartPr>
        <w:name w:val="D77B5E446EE047E9B3ACBB6654F529FC"/>
        <w:category>
          <w:name w:val="General"/>
          <w:gallery w:val="placeholder"/>
        </w:category>
        <w:types>
          <w:type w:val="bbPlcHdr"/>
        </w:types>
        <w:behaviors>
          <w:behavior w:val="content"/>
        </w:behaviors>
        <w:guid w:val="{F47B0D9D-93AC-4246-A4FD-1800A573F3C3}"/>
      </w:docPartPr>
      <w:docPartBody>
        <w:p w:rsidR="00A576FB" w:rsidRDefault="00A576FB" w:rsidP="00A576FB">
          <w:pPr>
            <w:pStyle w:val="D77B5E446EE047E9B3ACBB6654F529FC"/>
          </w:pPr>
          <w:r w:rsidRPr="00131BB2">
            <w:rPr>
              <w:rStyle w:val="PlaceholderText"/>
              <w:lang w:val="es-CO"/>
            </w:rPr>
            <w:t>Choose an item.</w:t>
          </w:r>
        </w:p>
      </w:docPartBody>
    </w:docPart>
    <w:docPart>
      <w:docPartPr>
        <w:name w:val="5583FF4AF0C745C695B067E299FF976D"/>
        <w:category>
          <w:name w:val="General"/>
          <w:gallery w:val="placeholder"/>
        </w:category>
        <w:types>
          <w:type w:val="bbPlcHdr"/>
        </w:types>
        <w:behaviors>
          <w:behavior w:val="content"/>
        </w:behaviors>
        <w:guid w:val="{18D49508-BEF1-45FE-B888-BA2E68A2174D}"/>
      </w:docPartPr>
      <w:docPartBody>
        <w:p w:rsidR="00A576FB" w:rsidRDefault="00A576FB" w:rsidP="00A576FB">
          <w:pPr>
            <w:pStyle w:val="5583FF4AF0C745C695B067E299FF976D"/>
          </w:pPr>
          <w:r w:rsidRPr="00131BB2">
            <w:rPr>
              <w:rStyle w:val="PlaceholderText"/>
              <w:lang w:val="es-CO"/>
            </w:rPr>
            <w:t>Choose an item.</w:t>
          </w:r>
        </w:p>
      </w:docPartBody>
    </w:docPart>
    <w:docPart>
      <w:docPartPr>
        <w:name w:val="4C7B31552728432BB7438B9D768D0FF3"/>
        <w:category>
          <w:name w:val="General"/>
          <w:gallery w:val="placeholder"/>
        </w:category>
        <w:types>
          <w:type w:val="bbPlcHdr"/>
        </w:types>
        <w:behaviors>
          <w:behavior w:val="content"/>
        </w:behaviors>
        <w:guid w:val="{3FC4D9DD-5163-45D0-881B-F941050E7337}"/>
      </w:docPartPr>
      <w:docPartBody>
        <w:p w:rsidR="00A576FB" w:rsidRDefault="00A576FB" w:rsidP="00A576FB">
          <w:pPr>
            <w:pStyle w:val="4C7B31552728432BB7438B9D768D0FF3"/>
          </w:pPr>
          <w:r w:rsidRPr="00131BB2">
            <w:rPr>
              <w:rStyle w:val="PlaceholderText"/>
              <w:lang w:val="es-CO"/>
            </w:rPr>
            <w:t>Choose an item.</w:t>
          </w:r>
        </w:p>
      </w:docPartBody>
    </w:docPart>
    <w:docPart>
      <w:docPartPr>
        <w:name w:val="50B6FAC3704A40DFB722975B7CC97A63"/>
        <w:category>
          <w:name w:val="General"/>
          <w:gallery w:val="placeholder"/>
        </w:category>
        <w:types>
          <w:type w:val="bbPlcHdr"/>
        </w:types>
        <w:behaviors>
          <w:behavior w:val="content"/>
        </w:behaviors>
        <w:guid w:val="{54AD4F3C-D2B7-4E80-BCF0-3C4FC97C4CFC}"/>
      </w:docPartPr>
      <w:docPartBody>
        <w:p w:rsidR="00A576FB" w:rsidRDefault="00A576FB" w:rsidP="00A576FB">
          <w:pPr>
            <w:pStyle w:val="50B6FAC3704A40DFB722975B7CC97A63"/>
          </w:pPr>
          <w:r w:rsidRPr="00131BB2">
            <w:rPr>
              <w:rStyle w:val="PlaceholderText"/>
              <w:lang w:val="es-CO"/>
            </w:rPr>
            <w:t>Choose an item.</w:t>
          </w:r>
        </w:p>
      </w:docPartBody>
    </w:docPart>
    <w:docPart>
      <w:docPartPr>
        <w:name w:val="6FBEB69A0E7F4469A2758CF58C9F1B19"/>
        <w:category>
          <w:name w:val="General"/>
          <w:gallery w:val="placeholder"/>
        </w:category>
        <w:types>
          <w:type w:val="bbPlcHdr"/>
        </w:types>
        <w:behaviors>
          <w:behavior w:val="content"/>
        </w:behaviors>
        <w:guid w:val="{5EC6C52A-91E4-4255-BC27-E781128D2782}"/>
      </w:docPartPr>
      <w:docPartBody>
        <w:p w:rsidR="00A576FB" w:rsidRDefault="00A576FB" w:rsidP="00A576FB">
          <w:pPr>
            <w:pStyle w:val="6FBEB69A0E7F4469A2758CF58C9F1B19"/>
          </w:pPr>
          <w:r w:rsidRPr="00131BB2">
            <w:rPr>
              <w:rStyle w:val="PlaceholderText"/>
              <w:lang w:val="es-CO"/>
            </w:rPr>
            <w:t>Choose an item.</w:t>
          </w:r>
        </w:p>
      </w:docPartBody>
    </w:docPart>
    <w:docPart>
      <w:docPartPr>
        <w:name w:val="A83DF7C8209E418CB29C684A88303BEF"/>
        <w:category>
          <w:name w:val="General"/>
          <w:gallery w:val="placeholder"/>
        </w:category>
        <w:types>
          <w:type w:val="bbPlcHdr"/>
        </w:types>
        <w:behaviors>
          <w:behavior w:val="content"/>
        </w:behaviors>
        <w:guid w:val="{13DB10D7-D816-442B-8F1B-945C134B3354}"/>
      </w:docPartPr>
      <w:docPartBody>
        <w:p w:rsidR="00A576FB" w:rsidRDefault="00A576FB" w:rsidP="00A576FB">
          <w:pPr>
            <w:pStyle w:val="A83DF7C8209E418CB29C684A88303BEF"/>
          </w:pPr>
          <w:r w:rsidRPr="00131BB2">
            <w:rPr>
              <w:rStyle w:val="PlaceholderText"/>
              <w:lang w:val="es-CO"/>
            </w:rPr>
            <w:t>Choose an item.</w:t>
          </w:r>
        </w:p>
      </w:docPartBody>
    </w:docPart>
    <w:docPart>
      <w:docPartPr>
        <w:name w:val="8AC9B0A4FED147F5AC99FBA547776433"/>
        <w:category>
          <w:name w:val="General"/>
          <w:gallery w:val="placeholder"/>
        </w:category>
        <w:types>
          <w:type w:val="bbPlcHdr"/>
        </w:types>
        <w:behaviors>
          <w:behavior w:val="content"/>
        </w:behaviors>
        <w:guid w:val="{7BEC2922-5531-423D-9717-034CEFFCA8E9}"/>
      </w:docPartPr>
      <w:docPartBody>
        <w:p w:rsidR="00A576FB" w:rsidRDefault="00A576FB" w:rsidP="00A576FB">
          <w:pPr>
            <w:pStyle w:val="8AC9B0A4FED147F5AC99FBA547776433"/>
          </w:pPr>
          <w:r w:rsidRPr="00131BB2">
            <w:rPr>
              <w:rStyle w:val="PlaceholderText"/>
              <w:lang w:val="es-CO"/>
            </w:rPr>
            <w:t>Choose an item.</w:t>
          </w:r>
        </w:p>
      </w:docPartBody>
    </w:docPart>
    <w:docPart>
      <w:docPartPr>
        <w:name w:val="956D8E3A94E14293B1D3AFA110ABF6A5"/>
        <w:category>
          <w:name w:val="General"/>
          <w:gallery w:val="placeholder"/>
        </w:category>
        <w:types>
          <w:type w:val="bbPlcHdr"/>
        </w:types>
        <w:behaviors>
          <w:behavior w:val="content"/>
        </w:behaviors>
        <w:guid w:val="{FB610A0A-6C5B-43D8-93A4-D807DE38E4B8}"/>
      </w:docPartPr>
      <w:docPartBody>
        <w:p w:rsidR="00A576FB" w:rsidRDefault="00A576FB" w:rsidP="00A576FB">
          <w:pPr>
            <w:pStyle w:val="956D8E3A94E14293B1D3AFA110ABF6A5"/>
          </w:pPr>
          <w:r w:rsidRPr="00131BB2">
            <w:rPr>
              <w:rStyle w:val="PlaceholderText"/>
              <w:lang w:val="es-CO"/>
            </w:rPr>
            <w:t>Choose an item.</w:t>
          </w:r>
        </w:p>
      </w:docPartBody>
    </w:docPart>
    <w:docPart>
      <w:docPartPr>
        <w:name w:val="55C502474BF44F1B894B33CF8B558B9B"/>
        <w:category>
          <w:name w:val="General"/>
          <w:gallery w:val="placeholder"/>
        </w:category>
        <w:types>
          <w:type w:val="bbPlcHdr"/>
        </w:types>
        <w:behaviors>
          <w:behavior w:val="content"/>
        </w:behaviors>
        <w:guid w:val="{3FE4B3C9-4E13-4655-829D-C0EDC11BB855}"/>
      </w:docPartPr>
      <w:docPartBody>
        <w:p w:rsidR="00A576FB" w:rsidRDefault="00A576FB" w:rsidP="00A576FB">
          <w:pPr>
            <w:pStyle w:val="55C502474BF44F1B894B33CF8B558B9B"/>
          </w:pPr>
          <w:r w:rsidRPr="00131BB2">
            <w:rPr>
              <w:rStyle w:val="PlaceholderText"/>
              <w:lang w:val="es-CO"/>
            </w:rPr>
            <w:t>Choose an item.</w:t>
          </w:r>
        </w:p>
      </w:docPartBody>
    </w:docPart>
    <w:docPart>
      <w:docPartPr>
        <w:name w:val="45A6AD2C1201441B864BBECE799F78EB"/>
        <w:category>
          <w:name w:val="General"/>
          <w:gallery w:val="placeholder"/>
        </w:category>
        <w:types>
          <w:type w:val="bbPlcHdr"/>
        </w:types>
        <w:behaviors>
          <w:behavior w:val="content"/>
        </w:behaviors>
        <w:guid w:val="{AC8C2914-4AB0-4CC6-8264-CB27DB77555E}"/>
      </w:docPartPr>
      <w:docPartBody>
        <w:p w:rsidR="00A576FB" w:rsidRDefault="00A576FB" w:rsidP="00A576FB">
          <w:pPr>
            <w:pStyle w:val="45A6AD2C1201441B864BBECE799F78EB"/>
          </w:pPr>
          <w:r w:rsidRPr="00131BB2">
            <w:rPr>
              <w:rStyle w:val="PlaceholderText"/>
              <w:lang w:val="es-CO"/>
            </w:rPr>
            <w:t>Choose an item.</w:t>
          </w:r>
        </w:p>
      </w:docPartBody>
    </w:docPart>
    <w:docPart>
      <w:docPartPr>
        <w:name w:val="A75F704B17964BA59616C05F4583B848"/>
        <w:category>
          <w:name w:val="General"/>
          <w:gallery w:val="placeholder"/>
        </w:category>
        <w:types>
          <w:type w:val="bbPlcHdr"/>
        </w:types>
        <w:behaviors>
          <w:behavior w:val="content"/>
        </w:behaviors>
        <w:guid w:val="{6B247EA8-40BD-4B39-95FE-64FAA45CEFCB}"/>
      </w:docPartPr>
      <w:docPartBody>
        <w:p w:rsidR="00A576FB" w:rsidRDefault="00A576FB" w:rsidP="00A576FB">
          <w:pPr>
            <w:pStyle w:val="A75F704B17964BA59616C05F4583B848"/>
          </w:pPr>
          <w:r w:rsidRPr="00131BB2">
            <w:rPr>
              <w:rStyle w:val="PlaceholderText"/>
              <w:lang w:val="es-CO"/>
            </w:rPr>
            <w:t>Choose an item.</w:t>
          </w:r>
        </w:p>
      </w:docPartBody>
    </w:docPart>
    <w:docPart>
      <w:docPartPr>
        <w:name w:val="B1662DEF8EED44DFA6F892A3C9AC7ADF"/>
        <w:category>
          <w:name w:val="General"/>
          <w:gallery w:val="placeholder"/>
        </w:category>
        <w:types>
          <w:type w:val="bbPlcHdr"/>
        </w:types>
        <w:behaviors>
          <w:behavior w:val="content"/>
        </w:behaviors>
        <w:guid w:val="{B89DC506-B5F6-400B-932B-19E7614CAAA6}"/>
      </w:docPartPr>
      <w:docPartBody>
        <w:p w:rsidR="00A576FB" w:rsidRDefault="00A576FB" w:rsidP="00A576FB">
          <w:pPr>
            <w:pStyle w:val="B1662DEF8EED44DFA6F892A3C9AC7ADF"/>
          </w:pPr>
          <w:r w:rsidRPr="00131BB2">
            <w:rPr>
              <w:rStyle w:val="PlaceholderText"/>
              <w:lang w:val="es-CO"/>
            </w:rPr>
            <w:t>Choose an item.</w:t>
          </w:r>
        </w:p>
      </w:docPartBody>
    </w:docPart>
    <w:docPart>
      <w:docPartPr>
        <w:name w:val="9628DC59D91C4BED9D1F71B9F7EDF1F9"/>
        <w:category>
          <w:name w:val="General"/>
          <w:gallery w:val="placeholder"/>
        </w:category>
        <w:types>
          <w:type w:val="bbPlcHdr"/>
        </w:types>
        <w:behaviors>
          <w:behavior w:val="content"/>
        </w:behaviors>
        <w:guid w:val="{7B0C9FF0-6828-4C3F-A2AC-B884164AC513}"/>
      </w:docPartPr>
      <w:docPartBody>
        <w:p w:rsidR="00A576FB" w:rsidRDefault="00A576FB" w:rsidP="00A576FB">
          <w:pPr>
            <w:pStyle w:val="9628DC59D91C4BED9D1F71B9F7EDF1F9"/>
          </w:pPr>
          <w:r w:rsidRPr="00131BB2">
            <w:rPr>
              <w:rStyle w:val="PlaceholderText"/>
              <w:lang w:val="es-CO"/>
            </w:rPr>
            <w:t>Choose an item.</w:t>
          </w:r>
        </w:p>
      </w:docPartBody>
    </w:docPart>
    <w:docPart>
      <w:docPartPr>
        <w:name w:val="6898B263E3244F99B4DCD9799B2E3FD4"/>
        <w:category>
          <w:name w:val="General"/>
          <w:gallery w:val="placeholder"/>
        </w:category>
        <w:types>
          <w:type w:val="bbPlcHdr"/>
        </w:types>
        <w:behaviors>
          <w:behavior w:val="content"/>
        </w:behaviors>
        <w:guid w:val="{4FFFAD12-36DD-4047-B213-15FDBE109649}"/>
      </w:docPartPr>
      <w:docPartBody>
        <w:p w:rsidR="00A576FB" w:rsidRDefault="00A576FB" w:rsidP="00A576FB">
          <w:pPr>
            <w:pStyle w:val="6898B263E3244F99B4DCD9799B2E3FD4"/>
          </w:pPr>
          <w:r w:rsidRPr="00131BB2">
            <w:rPr>
              <w:rStyle w:val="PlaceholderText"/>
              <w:lang w:val="es-CO"/>
            </w:rPr>
            <w:t>Choose an item.</w:t>
          </w:r>
        </w:p>
      </w:docPartBody>
    </w:docPart>
    <w:docPart>
      <w:docPartPr>
        <w:name w:val="436800EE4CE64145A5C975CBF218D077"/>
        <w:category>
          <w:name w:val="General"/>
          <w:gallery w:val="placeholder"/>
        </w:category>
        <w:types>
          <w:type w:val="bbPlcHdr"/>
        </w:types>
        <w:behaviors>
          <w:behavior w:val="content"/>
        </w:behaviors>
        <w:guid w:val="{3AB8FA53-8020-4961-B9A3-5A6807E6545E}"/>
      </w:docPartPr>
      <w:docPartBody>
        <w:p w:rsidR="00A576FB" w:rsidRDefault="00A576FB" w:rsidP="00A576FB">
          <w:pPr>
            <w:pStyle w:val="436800EE4CE64145A5C975CBF218D077"/>
          </w:pPr>
          <w:r w:rsidRPr="00131BB2">
            <w:rPr>
              <w:rStyle w:val="PlaceholderText"/>
              <w:lang w:val="es-CO"/>
            </w:rPr>
            <w:t>Choose an item.</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Calibri">
    <w:panose1 w:val="020F0502020204030204"/>
    <w:charset w:val="00"/>
    <w:family w:val="swiss"/>
    <w:pitch w:val="variable"/>
    <w:sig w:usb0="E4002EFF" w:usb1="C200247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Courier New">
    <w:panose1 w:val="02070309020205020404"/>
    <w:charset w:val="00"/>
    <w:family w:val="modern"/>
    <w:pitch w:val="fixed"/>
    <w:sig w:usb0="E0002EFF" w:usb1="C0007843"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SimHei">
    <w:altName w:val="黑体"/>
    <w:panose1 w:val="02010600030101010101"/>
    <w:charset w:val="86"/>
    <w:family w:val="modern"/>
    <w:pitch w:val="fixed"/>
    <w:sig w:usb0="800002BF" w:usb1="38CF7CFA" w:usb2="00000016" w:usb3="00000000" w:csb0="00040001"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Arial Narrow">
    <w:panose1 w:val="020B0606020202030204"/>
    <w:charset w:val="00"/>
    <w:family w:val="swiss"/>
    <w:pitch w:val="variable"/>
    <w:sig w:usb0="00000287" w:usb1="00000800" w:usb2="00000000" w:usb3="00000000" w:csb0="0000009F" w:csb1="00000000"/>
  </w:font>
  <w:font w:name="HelveticaNeueLTPro-Roman">
    <w:altName w:val="Arial"/>
    <w:panose1 w:val="00000000000000000000"/>
    <w:charset w:val="00"/>
    <w:family w:val="swiss"/>
    <w:notTrueType/>
    <w:pitch w:val="default"/>
    <w:sig w:usb0="00000003" w:usb1="00000000" w:usb2="00000000" w:usb3="00000000" w:csb0="00000001"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revisionView w:comments="0"/>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816050"/>
    <w:rsid w:val="000E0F83"/>
    <w:rsid w:val="000F13DD"/>
    <w:rsid w:val="001321B8"/>
    <w:rsid w:val="002B1338"/>
    <w:rsid w:val="00376EBE"/>
    <w:rsid w:val="003D1DC3"/>
    <w:rsid w:val="00475E14"/>
    <w:rsid w:val="004B0557"/>
    <w:rsid w:val="004D73DE"/>
    <w:rsid w:val="0062081A"/>
    <w:rsid w:val="00664EA8"/>
    <w:rsid w:val="006855C8"/>
    <w:rsid w:val="00752943"/>
    <w:rsid w:val="00753E28"/>
    <w:rsid w:val="00816050"/>
    <w:rsid w:val="0092496B"/>
    <w:rsid w:val="00A576FB"/>
    <w:rsid w:val="00AC4157"/>
    <w:rsid w:val="00AE3045"/>
    <w:rsid w:val="00B527CF"/>
    <w:rsid w:val="00B62312"/>
    <w:rsid w:val="00C45ED9"/>
    <w:rsid w:val="00D830F8"/>
    <w:rsid w:val="00F376EC"/>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A576FB"/>
    <w:rPr>
      <w:color w:val="595959" w:themeColor="text1" w:themeTint="A6"/>
    </w:rPr>
  </w:style>
  <w:style w:type="paragraph" w:customStyle="1" w:styleId="6F2931798FBF4AADABB60B5DC1A49F831">
    <w:name w:val="6F2931798FBF4AADABB60B5DC1A49F831"/>
    <w:rsid w:val="00A576FB"/>
    <w:pPr>
      <w:jc w:val="both"/>
    </w:pPr>
    <w:rPr>
      <w:color w:val="000000" w:themeColor="text1"/>
      <w:lang w:eastAsia="ja-JP"/>
    </w:rPr>
  </w:style>
  <w:style w:type="paragraph" w:customStyle="1" w:styleId="E2ECA19829C84890BD18FEEEA11E1E38">
    <w:name w:val="E2ECA19829C84890BD18FEEEA11E1E38"/>
    <w:rsid w:val="00A576FB"/>
    <w:pPr>
      <w:spacing w:line="278" w:lineRule="auto"/>
    </w:pPr>
    <w:rPr>
      <w:kern w:val="2"/>
      <w:sz w:val="24"/>
      <w:szCs w:val="24"/>
      <w14:ligatures w14:val="standardContextual"/>
    </w:rPr>
  </w:style>
  <w:style w:type="paragraph" w:customStyle="1" w:styleId="9FEE281ED754435E91A3783543FCAA53">
    <w:name w:val="9FEE281ED754435E91A3783543FCAA53"/>
    <w:rsid w:val="00A576FB"/>
    <w:pPr>
      <w:spacing w:line="278" w:lineRule="auto"/>
    </w:pPr>
    <w:rPr>
      <w:kern w:val="2"/>
      <w:sz w:val="24"/>
      <w:szCs w:val="24"/>
      <w14:ligatures w14:val="standardContextual"/>
    </w:rPr>
  </w:style>
  <w:style w:type="paragraph" w:customStyle="1" w:styleId="7685DA425EBC4523A579A91ABF82724E">
    <w:name w:val="7685DA425EBC4523A579A91ABF82724E"/>
    <w:rsid w:val="00A576FB"/>
    <w:pPr>
      <w:spacing w:line="278" w:lineRule="auto"/>
    </w:pPr>
    <w:rPr>
      <w:kern w:val="2"/>
      <w:sz w:val="24"/>
      <w:szCs w:val="24"/>
      <w14:ligatures w14:val="standardContextual"/>
    </w:rPr>
  </w:style>
  <w:style w:type="paragraph" w:customStyle="1" w:styleId="B3BF43883661464FAFADFB5F34802DD5">
    <w:name w:val="B3BF43883661464FAFADFB5F34802DD5"/>
    <w:rsid w:val="00A576FB"/>
    <w:pPr>
      <w:spacing w:line="278" w:lineRule="auto"/>
    </w:pPr>
    <w:rPr>
      <w:kern w:val="2"/>
      <w:sz w:val="24"/>
      <w:szCs w:val="24"/>
      <w14:ligatures w14:val="standardContextual"/>
    </w:rPr>
  </w:style>
  <w:style w:type="paragraph" w:customStyle="1" w:styleId="A0DA907FF0B44ED1BEEB6B96379BC473">
    <w:name w:val="A0DA907FF0B44ED1BEEB6B96379BC473"/>
    <w:rsid w:val="00A576FB"/>
    <w:pPr>
      <w:spacing w:line="278" w:lineRule="auto"/>
    </w:pPr>
    <w:rPr>
      <w:kern w:val="2"/>
      <w:sz w:val="24"/>
      <w:szCs w:val="24"/>
      <w14:ligatures w14:val="standardContextual"/>
    </w:rPr>
  </w:style>
  <w:style w:type="paragraph" w:customStyle="1" w:styleId="20570F5ACA5D44209E650E290B48FD5A">
    <w:name w:val="20570F5ACA5D44209E650E290B48FD5A"/>
    <w:rsid w:val="00A576FB"/>
    <w:pPr>
      <w:spacing w:line="278" w:lineRule="auto"/>
    </w:pPr>
    <w:rPr>
      <w:kern w:val="2"/>
      <w:sz w:val="24"/>
      <w:szCs w:val="24"/>
      <w14:ligatures w14:val="standardContextual"/>
    </w:rPr>
  </w:style>
  <w:style w:type="paragraph" w:customStyle="1" w:styleId="0A5C09FD96644C98A04518D478D08DB5">
    <w:name w:val="0A5C09FD96644C98A04518D478D08DB5"/>
    <w:rsid w:val="00A576FB"/>
    <w:pPr>
      <w:spacing w:line="278" w:lineRule="auto"/>
    </w:pPr>
    <w:rPr>
      <w:kern w:val="2"/>
      <w:sz w:val="24"/>
      <w:szCs w:val="24"/>
      <w14:ligatures w14:val="standardContextual"/>
    </w:rPr>
  </w:style>
  <w:style w:type="paragraph" w:customStyle="1" w:styleId="350A72DD4F644A77ADE9E2A5784381E3">
    <w:name w:val="350A72DD4F644A77ADE9E2A5784381E3"/>
    <w:rsid w:val="00A576FB"/>
    <w:pPr>
      <w:spacing w:line="278" w:lineRule="auto"/>
    </w:pPr>
    <w:rPr>
      <w:kern w:val="2"/>
      <w:sz w:val="24"/>
      <w:szCs w:val="24"/>
      <w14:ligatures w14:val="standardContextual"/>
    </w:rPr>
  </w:style>
  <w:style w:type="paragraph" w:customStyle="1" w:styleId="0860949094DD451C896293A4B4CC221D">
    <w:name w:val="0860949094DD451C896293A4B4CC221D"/>
    <w:rsid w:val="00A576FB"/>
    <w:pPr>
      <w:spacing w:line="278" w:lineRule="auto"/>
    </w:pPr>
    <w:rPr>
      <w:kern w:val="2"/>
      <w:sz w:val="24"/>
      <w:szCs w:val="24"/>
      <w14:ligatures w14:val="standardContextual"/>
    </w:rPr>
  </w:style>
  <w:style w:type="paragraph" w:customStyle="1" w:styleId="65693ABF02C64502A1CD1028A5EFD682">
    <w:name w:val="65693ABF02C64502A1CD1028A5EFD682"/>
    <w:rsid w:val="00A576FB"/>
    <w:pPr>
      <w:spacing w:line="278" w:lineRule="auto"/>
    </w:pPr>
    <w:rPr>
      <w:kern w:val="2"/>
      <w:sz w:val="24"/>
      <w:szCs w:val="24"/>
      <w14:ligatures w14:val="standardContextual"/>
    </w:rPr>
  </w:style>
  <w:style w:type="paragraph" w:customStyle="1" w:styleId="17024F53BE72412695DC64574BAA3F3C">
    <w:name w:val="17024F53BE72412695DC64574BAA3F3C"/>
    <w:rsid w:val="00A576FB"/>
    <w:pPr>
      <w:spacing w:line="278" w:lineRule="auto"/>
    </w:pPr>
    <w:rPr>
      <w:kern w:val="2"/>
      <w:sz w:val="24"/>
      <w:szCs w:val="24"/>
      <w14:ligatures w14:val="standardContextual"/>
    </w:rPr>
  </w:style>
  <w:style w:type="paragraph" w:customStyle="1" w:styleId="3A40060C912C48B7AB5CBEB2650AA33B">
    <w:name w:val="3A40060C912C48B7AB5CBEB2650AA33B"/>
    <w:rsid w:val="00A576FB"/>
    <w:pPr>
      <w:spacing w:line="278" w:lineRule="auto"/>
    </w:pPr>
    <w:rPr>
      <w:kern w:val="2"/>
      <w:sz w:val="24"/>
      <w:szCs w:val="24"/>
      <w14:ligatures w14:val="standardContextual"/>
    </w:rPr>
  </w:style>
  <w:style w:type="paragraph" w:customStyle="1" w:styleId="47CFA008A8DD49FAA2F188749A8F83FB">
    <w:name w:val="47CFA008A8DD49FAA2F188749A8F83FB"/>
    <w:rsid w:val="00A576FB"/>
    <w:pPr>
      <w:spacing w:line="278" w:lineRule="auto"/>
    </w:pPr>
    <w:rPr>
      <w:kern w:val="2"/>
      <w:sz w:val="24"/>
      <w:szCs w:val="24"/>
      <w14:ligatures w14:val="standardContextual"/>
    </w:rPr>
  </w:style>
  <w:style w:type="paragraph" w:customStyle="1" w:styleId="041DAB9251A846AB9AF40E7E62C9DCD0">
    <w:name w:val="041DAB9251A846AB9AF40E7E62C9DCD0"/>
    <w:rsid w:val="00A576FB"/>
    <w:pPr>
      <w:spacing w:line="278" w:lineRule="auto"/>
    </w:pPr>
    <w:rPr>
      <w:kern w:val="2"/>
      <w:sz w:val="24"/>
      <w:szCs w:val="24"/>
      <w14:ligatures w14:val="standardContextual"/>
    </w:rPr>
  </w:style>
  <w:style w:type="paragraph" w:customStyle="1" w:styleId="94ED53336FBF4607B9373AC47FE49604">
    <w:name w:val="94ED53336FBF4607B9373AC47FE49604"/>
    <w:rsid w:val="00A576FB"/>
    <w:pPr>
      <w:spacing w:line="278" w:lineRule="auto"/>
    </w:pPr>
    <w:rPr>
      <w:kern w:val="2"/>
      <w:sz w:val="24"/>
      <w:szCs w:val="24"/>
      <w14:ligatures w14:val="standardContextual"/>
    </w:rPr>
  </w:style>
  <w:style w:type="paragraph" w:customStyle="1" w:styleId="528CDC613B6844F09A81F96990766775">
    <w:name w:val="528CDC613B6844F09A81F96990766775"/>
    <w:rsid w:val="00A576FB"/>
    <w:pPr>
      <w:spacing w:line="278" w:lineRule="auto"/>
    </w:pPr>
    <w:rPr>
      <w:kern w:val="2"/>
      <w:sz w:val="24"/>
      <w:szCs w:val="24"/>
      <w14:ligatures w14:val="standardContextual"/>
    </w:rPr>
  </w:style>
  <w:style w:type="paragraph" w:customStyle="1" w:styleId="10732752809147349741C98F4AF7F150">
    <w:name w:val="10732752809147349741C98F4AF7F150"/>
    <w:rsid w:val="00A576FB"/>
    <w:pPr>
      <w:spacing w:line="278" w:lineRule="auto"/>
    </w:pPr>
    <w:rPr>
      <w:kern w:val="2"/>
      <w:sz w:val="24"/>
      <w:szCs w:val="24"/>
      <w14:ligatures w14:val="standardContextual"/>
    </w:rPr>
  </w:style>
  <w:style w:type="paragraph" w:customStyle="1" w:styleId="E388A9EC49B34D7F8437C6542E198A5B">
    <w:name w:val="E388A9EC49B34D7F8437C6542E198A5B"/>
    <w:rsid w:val="00A576FB"/>
    <w:pPr>
      <w:spacing w:line="278" w:lineRule="auto"/>
    </w:pPr>
    <w:rPr>
      <w:kern w:val="2"/>
      <w:sz w:val="24"/>
      <w:szCs w:val="24"/>
      <w14:ligatures w14:val="standardContextual"/>
    </w:rPr>
  </w:style>
  <w:style w:type="paragraph" w:customStyle="1" w:styleId="4B2AB28044B24C71B892D507135FCA46">
    <w:name w:val="4B2AB28044B24C71B892D507135FCA46"/>
    <w:rsid w:val="00A576FB"/>
    <w:pPr>
      <w:spacing w:line="278" w:lineRule="auto"/>
    </w:pPr>
    <w:rPr>
      <w:kern w:val="2"/>
      <w:sz w:val="24"/>
      <w:szCs w:val="24"/>
      <w14:ligatures w14:val="standardContextual"/>
    </w:rPr>
  </w:style>
  <w:style w:type="paragraph" w:customStyle="1" w:styleId="DDA6AE9790EF4A21B06B9CB929AA12E8">
    <w:name w:val="DDA6AE9790EF4A21B06B9CB929AA12E8"/>
    <w:rsid w:val="00A576FB"/>
    <w:pPr>
      <w:spacing w:line="278" w:lineRule="auto"/>
    </w:pPr>
    <w:rPr>
      <w:kern w:val="2"/>
      <w:sz w:val="24"/>
      <w:szCs w:val="24"/>
      <w14:ligatures w14:val="standardContextual"/>
    </w:rPr>
  </w:style>
  <w:style w:type="paragraph" w:customStyle="1" w:styleId="94706F21EB094E41B805631B45AE6A9D">
    <w:name w:val="94706F21EB094E41B805631B45AE6A9D"/>
    <w:rsid w:val="00A576FB"/>
    <w:pPr>
      <w:spacing w:line="278" w:lineRule="auto"/>
    </w:pPr>
    <w:rPr>
      <w:kern w:val="2"/>
      <w:sz w:val="24"/>
      <w:szCs w:val="24"/>
      <w14:ligatures w14:val="standardContextual"/>
    </w:rPr>
  </w:style>
  <w:style w:type="paragraph" w:customStyle="1" w:styleId="35CB8AA8A3E54D5F842CFEF8580A56DE">
    <w:name w:val="35CB8AA8A3E54D5F842CFEF8580A56DE"/>
    <w:rsid w:val="00A576FB"/>
    <w:pPr>
      <w:spacing w:line="278" w:lineRule="auto"/>
    </w:pPr>
    <w:rPr>
      <w:kern w:val="2"/>
      <w:sz w:val="24"/>
      <w:szCs w:val="24"/>
      <w14:ligatures w14:val="standardContextual"/>
    </w:rPr>
  </w:style>
  <w:style w:type="paragraph" w:customStyle="1" w:styleId="BA97CE97D2BC407FBEF4C888139A4C7F">
    <w:name w:val="BA97CE97D2BC407FBEF4C888139A4C7F"/>
    <w:rsid w:val="00A576FB"/>
    <w:pPr>
      <w:spacing w:line="278" w:lineRule="auto"/>
    </w:pPr>
    <w:rPr>
      <w:kern w:val="2"/>
      <w:sz w:val="24"/>
      <w:szCs w:val="24"/>
      <w14:ligatures w14:val="standardContextual"/>
    </w:rPr>
  </w:style>
  <w:style w:type="paragraph" w:customStyle="1" w:styleId="B0EB4959C8C64A95BFF9DFB57C57B087">
    <w:name w:val="B0EB4959C8C64A95BFF9DFB57C57B087"/>
    <w:rsid w:val="00A576FB"/>
    <w:pPr>
      <w:spacing w:line="278" w:lineRule="auto"/>
    </w:pPr>
    <w:rPr>
      <w:kern w:val="2"/>
      <w:sz w:val="24"/>
      <w:szCs w:val="24"/>
      <w14:ligatures w14:val="standardContextual"/>
    </w:rPr>
  </w:style>
  <w:style w:type="paragraph" w:customStyle="1" w:styleId="91CC86DCA4DE475592E43FA8E1CED4D5">
    <w:name w:val="91CC86DCA4DE475592E43FA8E1CED4D5"/>
    <w:rsid w:val="00A576FB"/>
    <w:pPr>
      <w:spacing w:line="278" w:lineRule="auto"/>
    </w:pPr>
    <w:rPr>
      <w:kern w:val="2"/>
      <w:sz w:val="24"/>
      <w:szCs w:val="24"/>
      <w14:ligatures w14:val="standardContextual"/>
    </w:rPr>
  </w:style>
  <w:style w:type="paragraph" w:customStyle="1" w:styleId="B278EBAC74AE4D958CFAA3A6C387AFF8">
    <w:name w:val="B278EBAC74AE4D958CFAA3A6C387AFF8"/>
    <w:rsid w:val="00A576FB"/>
    <w:pPr>
      <w:spacing w:line="278" w:lineRule="auto"/>
    </w:pPr>
    <w:rPr>
      <w:kern w:val="2"/>
      <w:sz w:val="24"/>
      <w:szCs w:val="24"/>
      <w14:ligatures w14:val="standardContextual"/>
    </w:rPr>
  </w:style>
  <w:style w:type="paragraph" w:customStyle="1" w:styleId="EB06DE86E8A94FBFBCF1C6DE7F680574">
    <w:name w:val="EB06DE86E8A94FBFBCF1C6DE7F680574"/>
    <w:rsid w:val="00A576FB"/>
    <w:pPr>
      <w:spacing w:line="278" w:lineRule="auto"/>
    </w:pPr>
    <w:rPr>
      <w:kern w:val="2"/>
      <w:sz w:val="24"/>
      <w:szCs w:val="24"/>
      <w14:ligatures w14:val="standardContextual"/>
    </w:rPr>
  </w:style>
  <w:style w:type="paragraph" w:customStyle="1" w:styleId="C1E926191FE44448B43458509F1EEB04">
    <w:name w:val="C1E926191FE44448B43458509F1EEB04"/>
    <w:rsid w:val="00A576FB"/>
    <w:pPr>
      <w:spacing w:line="278" w:lineRule="auto"/>
    </w:pPr>
    <w:rPr>
      <w:kern w:val="2"/>
      <w:sz w:val="24"/>
      <w:szCs w:val="24"/>
      <w14:ligatures w14:val="standardContextual"/>
    </w:rPr>
  </w:style>
  <w:style w:type="paragraph" w:customStyle="1" w:styleId="81E7E5236AD74C66BDBB176A5D8277D9">
    <w:name w:val="81E7E5236AD74C66BDBB176A5D8277D9"/>
    <w:rsid w:val="00A576FB"/>
    <w:pPr>
      <w:spacing w:line="278" w:lineRule="auto"/>
    </w:pPr>
    <w:rPr>
      <w:kern w:val="2"/>
      <w:sz w:val="24"/>
      <w:szCs w:val="24"/>
      <w14:ligatures w14:val="standardContextual"/>
    </w:rPr>
  </w:style>
  <w:style w:type="paragraph" w:customStyle="1" w:styleId="B1EE947784A544F68277CD4CBC9EB825">
    <w:name w:val="B1EE947784A544F68277CD4CBC9EB825"/>
    <w:rsid w:val="00A576FB"/>
    <w:pPr>
      <w:spacing w:line="278" w:lineRule="auto"/>
    </w:pPr>
    <w:rPr>
      <w:kern w:val="2"/>
      <w:sz w:val="24"/>
      <w:szCs w:val="24"/>
      <w14:ligatures w14:val="standardContextual"/>
    </w:rPr>
  </w:style>
  <w:style w:type="paragraph" w:customStyle="1" w:styleId="352288742BAE4CA29A883BC5251B5880">
    <w:name w:val="352288742BAE4CA29A883BC5251B5880"/>
    <w:rsid w:val="00A576FB"/>
    <w:pPr>
      <w:spacing w:line="278" w:lineRule="auto"/>
    </w:pPr>
    <w:rPr>
      <w:kern w:val="2"/>
      <w:sz w:val="24"/>
      <w:szCs w:val="24"/>
      <w14:ligatures w14:val="standardContextual"/>
    </w:rPr>
  </w:style>
  <w:style w:type="paragraph" w:customStyle="1" w:styleId="C3A0360DCF084ACDAA713C656A18FAEA">
    <w:name w:val="C3A0360DCF084ACDAA713C656A18FAEA"/>
    <w:rsid w:val="00A576FB"/>
    <w:pPr>
      <w:spacing w:line="278" w:lineRule="auto"/>
    </w:pPr>
    <w:rPr>
      <w:kern w:val="2"/>
      <w:sz w:val="24"/>
      <w:szCs w:val="24"/>
      <w14:ligatures w14:val="standardContextual"/>
    </w:rPr>
  </w:style>
  <w:style w:type="paragraph" w:customStyle="1" w:styleId="B36FE3648447429B8BB703E651C18468">
    <w:name w:val="B36FE3648447429B8BB703E651C18468"/>
    <w:rsid w:val="00A576FB"/>
    <w:pPr>
      <w:spacing w:line="278" w:lineRule="auto"/>
    </w:pPr>
    <w:rPr>
      <w:kern w:val="2"/>
      <w:sz w:val="24"/>
      <w:szCs w:val="24"/>
      <w14:ligatures w14:val="standardContextual"/>
    </w:rPr>
  </w:style>
  <w:style w:type="paragraph" w:customStyle="1" w:styleId="E81D096AF1214E4AA13B0EE0458D3646">
    <w:name w:val="E81D096AF1214E4AA13B0EE0458D3646"/>
    <w:rsid w:val="00A576FB"/>
    <w:pPr>
      <w:spacing w:line="278" w:lineRule="auto"/>
    </w:pPr>
    <w:rPr>
      <w:kern w:val="2"/>
      <w:sz w:val="24"/>
      <w:szCs w:val="24"/>
      <w14:ligatures w14:val="standardContextual"/>
    </w:rPr>
  </w:style>
  <w:style w:type="paragraph" w:customStyle="1" w:styleId="C1DEC0B7336E4625BCEFA44932C0CD6C">
    <w:name w:val="C1DEC0B7336E4625BCEFA44932C0CD6C"/>
    <w:rsid w:val="00A576FB"/>
    <w:pPr>
      <w:spacing w:line="278" w:lineRule="auto"/>
    </w:pPr>
    <w:rPr>
      <w:kern w:val="2"/>
      <w:sz w:val="24"/>
      <w:szCs w:val="24"/>
      <w14:ligatures w14:val="standardContextual"/>
    </w:rPr>
  </w:style>
  <w:style w:type="paragraph" w:customStyle="1" w:styleId="656F3E010CF142CC88B47148C91F5470">
    <w:name w:val="656F3E010CF142CC88B47148C91F5470"/>
    <w:rsid w:val="00A576FB"/>
    <w:pPr>
      <w:spacing w:line="278" w:lineRule="auto"/>
    </w:pPr>
    <w:rPr>
      <w:kern w:val="2"/>
      <w:sz w:val="24"/>
      <w:szCs w:val="24"/>
      <w14:ligatures w14:val="standardContextual"/>
    </w:rPr>
  </w:style>
  <w:style w:type="paragraph" w:customStyle="1" w:styleId="A77C293872FF42C1AC7A5E9140B3EE70">
    <w:name w:val="A77C293872FF42C1AC7A5E9140B3EE70"/>
    <w:rsid w:val="00A576FB"/>
    <w:pPr>
      <w:spacing w:line="278" w:lineRule="auto"/>
    </w:pPr>
    <w:rPr>
      <w:kern w:val="2"/>
      <w:sz w:val="24"/>
      <w:szCs w:val="24"/>
      <w14:ligatures w14:val="standardContextual"/>
    </w:rPr>
  </w:style>
  <w:style w:type="paragraph" w:customStyle="1" w:styleId="522345B7B2B44B7094EDF9DAAB4300AD">
    <w:name w:val="522345B7B2B44B7094EDF9DAAB4300AD"/>
    <w:rsid w:val="00A576FB"/>
    <w:pPr>
      <w:spacing w:line="278" w:lineRule="auto"/>
    </w:pPr>
    <w:rPr>
      <w:kern w:val="2"/>
      <w:sz w:val="24"/>
      <w:szCs w:val="24"/>
      <w14:ligatures w14:val="standardContextual"/>
    </w:rPr>
  </w:style>
  <w:style w:type="paragraph" w:customStyle="1" w:styleId="1CB68D2A9B7845FA86D0EBA801B7B5F7">
    <w:name w:val="1CB68D2A9B7845FA86D0EBA801B7B5F7"/>
    <w:rsid w:val="00A576FB"/>
    <w:pPr>
      <w:spacing w:line="278" w:lineRule="auto"/>
    </w:pPr>
    <w:rPr>
      <w:kern w:val="2"/>
      <w:sz w:val="24"/>
      <w:szCs w:val="24"/>
      <w14:ligatures w14:val="standardContextual"/>
    </w:rPr>
  </w:style>
  <w:style w:type="paragraph" w:customStyle="1" w:styleId="083B09750F36442CA72EA513065822B7">
    <w:name w:val="083B09750F36442CA72EA513065822B7"/>
    <w:rsid w:val="00A576FB"/>
    <w:pPr>
      <w:spacing w:line="278" w:lineRule="auto"/>
    </w:pPr>
    <w:rPr>
      <w:kern w:val="2"/>
      <w:sz w:val="24"/>
      <w:szCs w:val="24"/>
      <w14:ligatures w14:val="standardContextual"/>
    </w:rPr>
  </w:style>
  <w:style w:type="paragraph" w:customStyle="1" w:styleId="72B4ACF1B6284377953E10DA8B531893">
    <w:name w:val="72B4ACF1B6284377953E10DA8B531893"/>
    <w:rsid w:val="00A576FB"/>
    <w:pPr>
      <w:spacing w:line="278" w:lineRule="auto"/>
    </w:pPr>
    <w:rPr>
      <w:kern w:val="2"/>
      <w:sz w:val="24"/>
      <w:szCs w:val="24"/>
      <w14:ligatures w14:val="standardContextual"/>
    </w:rPr>
  </w:style>
  <w:style w:type="paragraph" w:customStyle="1" w:styleId="244EFC6C2B144C049876EFBEF3C6CAC9">
    <w:name w:val="244EFC6C2B144C049876EFBEF3C6CAC9"/>
    <w:rsid w:val="00A576FB"/>
    <w:pPr>
      <w:spacing w:line="278" w:lineRule="auto"/>
    </w:pPr>
    <w:rPr>
      <w:kern w:val="2"/>
      <w:sz w:val="24"/>
      <w:szCs w:val="24"/>
      <w14:ligatures w14:val="standardContextual"/>
    </w:rPr>
  </w:style>
  <w:style w:type="paragraph" w:customStyle="1" w:styleId="8E2FE286383E41CCAE9610A1FB50E486">
    <w:name w:val="8E2FE286383E41CCAE9610A1FB50E486"/>
    <w:rsid w:val="00A576FB"/>
    <w:pPr>
      <w:spacing w:line="278" w:lineRule="auto"/>
    </w:pPr>
    <w:rPr>
      <w:kern w:val="2"/>
      <w:sz w:val="24"/>
      <w:szCs w:val="24"/>
      <w14:ligatures w14:val="standardContextual"/>
    </w:rPr>
  </w:style>
  <w:style w:type="paragraph" w:customStyle="1" w:styleId="0095E57B47D04177B796A4BD19378EAB">
    <w:name w:val="0095E57B47D04177B796A4BD19378EAB"/>
    <w:rsid w:val="00A576FB"/>
    <w:pPr>
      <w:spacing w:line="278" w:lineRule="auto"/>
    </w:pPr>
    <w:rPr>
      <w:kern w:val="2"/>
      <w:sz w:val="24"/>
      <w:szCs w:val="24"/>
      <w14:ligatures w14:val="standardContextual"/>
    </w:rPr>
  </w:style>
  <w:style w:type="paragraph" w:customStyle="1" w:styleId="664CAA8F4EC54521B1AE4E56F4CF1090">
    <w:name w:val="664CAA8F4EC54521B1AE4E56F4CF1090"/>
    <w:rsid w:val="00A576FB"/>
    <w:pPr>
      <w:spacing w:line="278" w:lineRule="auto"/>
    </w:pPr>
    <w:rPr>
      <w:kern w:val="2"/>
      <w:sz w:val="24"/>
      <w:szCs w:val="24"/>
      <w14:ligatures w14:val="standardContextual"/>
    </w:rPr>
  </w:style>
  <w:style w:type="paragraph" w:customStyle="1" w:styleId="AA7C3664070D46CD9E532048DBED2A73">
    <w:name w:val="AA7C3664070D46CD9E532048DBED2A73"/>
    <w:rsid w:val="00A576FB"/>
    <w:pPr>
      <w:spacing w:line="278" w:lineRule="auto"/>
    </w:pPr>
    <w:rPr>
      <w:kern w:val="2"/>
      <w:sz w:val="24"/>
      <w:szCs w:val="24"/>
      <w14:ligatures w14:val="standardContextual"/>
    </w:rPr>
  </w:style>
  <w:style w:type="paragraph" w:customStyle="1" w:styleId="ED9D1C68C7DC4CCC91FF16F18CE6A636">
    <w:name w:val="ED9D1C68C7DC4CCC91FF16F18CE6A636"/>
    <w:rsid w:val="00A576FB"/>
    <w:pPr>
      <w:spacing w:line="278" w:lineRule="auto"/>
    </w:pPr>
    <w:rPr>
      <w:kern w:val="2"/>
      <w:sz w:val="24"/>
      <w:szCs w:val="24"/>
      <w14:ligatures w14:val="standardContextual"/>
    </w:rPr>
  </w:style>
  <w:style w:type="paragraph" w:customStyle="1" w:styleId="E56A865AB4704836A9971A3CD8EF4218">
    <w:name w:val="E56A865AB4704836A9971A3CD8EF4218"/>
    <w:rsid w:val="00A576FB"/>
    <w:pPr>
      <w:spacing w:line="278" w:lineRule="auto"/>
    </w:pPr>
    <w:rPr>
      <w:kern w:val="2"/>
      <w:sz w:val="24"/>
      <w:szCs w:val="24"/>
      <w14:ligatures w14:val="standardContextual"/>
    </w:rPr>
  </w:style>
  <w:style w:type="paragraph" w:customStyle="1" w:styleId="40C7406ED8434492BFC88D0D931D2482">
    <w:name w:val="40C7406ED8434492BFC88D0D931D2482"/>
    <w:rsid w:val="00A576FB"/>
    <w:pPr>
      <w:spacing w:line="278" w:lineRule="auto"/>
    </w:pPr>
    <w:rPr>
      <w:kern w:val="2"/>
      <w:sz w:val="24"/>
      <w:szCs w:val="24"/>
      <w14:ligatures w14:val="standardContextual"/>
    </w:rPr>
  </w:style>
  <w:style w:type="paragraph" w:customStyle="1" w:styleId="532D1790BB02491B8342400C3B1B570D">
    <w:name w:val="532D1790BB02491B8342400C3B1B570D"/>
    <w:rsid w:val="00A576FB"/>
    <w:pPr>
      <w:spacing w:line="278" w:lineRule="auto"/>
    </w:pPr>
    <w:rPr>
      <w:kern w:val="2"/>
      <w:sz w:val="24"/>
      <w:szCs w:val="24"/>
      <w14:ligatures w14:val="standardContextual"/>
    </w:rPr>
  </w:style>
  <w:style w:type="paragraph" w:customStyle="1" w:styleId="368792FD0A5445EF9563966479AC39A0">
    <w:name w:val="368792FD0A5445EF9563966479AC39A0"/>
    <w:rsid w:val="00A576FB"/>
    <w:pPr>
      <w:spacing w:line="278" w:lineRule="auto"/>
    </w:pPr>
    <w:rPr>
      <w:kern w:val="2"/>
      <w:sz w:val="24"/>
      <w:szCs w:val="24"/>
      <w14:ligatures w14:val="standardContextual"/>
    </w:rPr>
  </w:style>
  <w:style w:type="paragraph" w:customStyle="1" w:styleId="22B1623930444CEE9F1198C3B3F5D559">
    <w:name w:val="22B1623930444CEE9F1198C3B3F5D559"/>
    <w:rsid w:val="00A576FB"/>
    <w:pPr>
      <w:spacing w:line="278" w:lineRule="auto"/>
    </w:pPr>
    <w:rPr>
      <w:kern w:val="2"/>
      <w:sz w:val="24"/>
      <w:szCs w:val="24"/>
      <w14:ligatures w14:val="standardContextual"/>
    </w:rPr>
  </w:style>
  <w:style w:type="paragraph" w:customStyle="1" w:styleId="AD84106A4D814C9B9B2D1A45DAE269C8">
    <w:name w:val="AD84106A4D814C9B9B2D1A45DAE269C8"/>
    <w:rsid w:val="00A576FB"/>
    <w:pPr>
      <w:spacing w:line="278" w:lineRule="auto"/>
    </w:pPr>
    <w:rPr>
      <w:kern w:val="2"/>
      <w:sz w:val="24"/>
      <w:szCs w:val="24"/>
      <w14:ligatures w14:val="standardContextual"/>
    </w:rPr>
  </w:style>
  <w:style w:type="paragraph" w:customStyle="1" w:styleId="A7DB2E4B175E493EA9754BE449FB93B6">
    <w:name w:val="A7DB2E4B175E493EA9754BE449FB93B6"/>
    <w:rsid w:val="00A576FB"/>
    <w:pPr>
      <w:spacing w:line="278" w:lineRule="auto"/>
    </w:pPr>
    <w:rPr>
      <w:kern w:val="2"/>
      <w:sz w:val="24"/>
      <w:szCs w:val="24"/>
      <w14:ligatures w14:val="standardContextual"/>
    </w:rPr>
  </w:style>
  <w:style w:type="paragraph" w:customStyle="1" w:styleId="4648E2B19FCD4C4F9DF86E111FE5C6FE">
    <w:name w:val="4648E2B19FCD4C4F9DF86E111FE5C6FE"/>
    <w:rsid w:val="00A576FB"/>
    <w:pPr>
      <w:spacing w:line="278" w:lineRule="auto"/>
    </w:pPr>
    <w:rPr>
      <w:kern w:val="2"/>
      <w:sz w:val="24"/>
      <w:szCs w:val="24"/>
      <w14:ligatures w14:val="standardContextual"/>
    </w:rPr>
  </w:style>
  <w:style w:type="paragraph" w:customStyle="1" w:styleId="1CD9DA8AD6F14982AFB5661C4AFDDC4E">
    <w:name w:val="1CD9DA8AD6F14982AFB5661C4AFDDC4E"/>
    <w:rsid w:val="00A576FB"/>
    <w:pPr>
      <w:spacing w:line="278" w:lineRule="auto"/>
    </w:pPr>
    <w:rPr>
      <w:kern w:val="2"/>
      <w:sz w:val="24"/>
      <w:szCs w:val="24"/>
      <w14:ligatures w14:val="standardContextual"/>
    </w:rPr>
  </w:style>
  <w:style w:type="paragraph" w:customStyle="1" w:styleId="AD0D76B4CCA54B19A70447883ABDFFEA">
    <w:name w:val="AD0D76B4CCA54B19A70447883ABDFFEA"/>
    <w:rsid w:val="00A576FB"/>
    <w:pPr>
      <w:spacing w:line="278" w:lineRule="auto"/>
    </w:pPr>
    <w:rPr>
      <w:kern w:val="2"/>
      <w:sz w:val="24"/>
      <w:szCs w:val="24"/>
      <w14:ligatures w14:val="standardContextual"/>
    </w:rPr>
  </w:style>
  <w:style w:type="paragraph" w:customStyle="1" w:styleId="9A694C46F8D847CC88AD547915EDCE35">
    <w:name w:val="9A694C46F8D847CC88AD547915EDCE35"/>
    <w:rsid w:val="00A576FB"/>
    <w:pPr>
      <w:spacing w:line="278" w:lineRule="auto"/>
    </w:pPr>
    <w:rPr>
      <w:kern w:val="2"/>
      <w:sz w:val="24"/>
      <w:szCs w:val="24"/>
      <w14:ligatures w14:val="standardContextual"/>
    </w:rPr>
  </w:style>
  <w:style w:type="paragraph" w:customStyle="1" w:styleId="FEA7C19D203E401EABF174F3C5F21447">
    <w:name w:val="FEA7C19D203E401EABF174F3C5F21447"/>
    <w:rsid w:val="00A576FB"/>
    <w:pPr>
      <w:spacing w:line="278" w:lineRule="auto"/>
    </w:pPr>
    <w:rPr>
      <w:kern w:val="2"/>
      <w:sz w:val="24"/>
      <w:szCs w:val="24"/>
      <w14:ligatures w14:val="standardContextual"/>
    </w:rPr>
  </w:style>
  <w:style w:type="paragraph" w:customStyle="1" w:styleId="7D31FC4B26FB46A89FDE69646071D102">
    <w:name w:val="7D31FC4B26FB46A89FDE69646071D102"/>
    <w:rsid w:val="00A576FB"/>
    <w:pPr>
      <w:spacing w:line="278" w:lineRule="auto"/>
    </w:pPr>
    <w:rPr>
      <w:kern w:val="2"/>
      <w:sz w:val="24"/>
      <w:szCs w:val="24"/>
      <w14:ligatures w14:val="standardContextual"/>
    </w:rPr>
  </w:style>
  <w:style w:type="paragraph" w:customStyle="1" w:styleId="90529BFE98B4486493C6CA07864F982F">
    <w:name w:val="90529BFE98B4486493C6CA07864F982F"/>
    <w:rsid w:val="00A576FB"/>
    <w:pPr>
      <w:spacing w:line="278" w:lineRule="auto"/>
    </w:pPr>
    <w:rPr>
      <w:kern w:val="2"/>
      <w:sz w:val="24"/>
      <w:szCs w:val="24"/>
      <w14:ligatures w14:val="standardContextual"/>
    </w:rPr>
  </w:style>
  <w:style w:type="paragraph" w:customStyle="1" w:styleId="9D852DC1E3664E42875F733E08F5C61F">
    <w:name w:val="9D852DC1E3664E42875F733E08F5C61F"/>
    <w:rsid w:val="00A576FB"/>
    <w:pPr>
      <w:spacing w:line="278" w:lineRule="auto"/>
    </w:pPr>
    <w:rPr>
      <w:kern w:val="2"/>
      <w:sz w:val="24"/>
      <w:szCs w:val="24"/>
      <w14:ligatures w14:val="standardContextual"/>
    </w:rPr>
  </w:style>
  <w:style w:type="paragraph" w:customStyle="1" w:styleId="0E449CF9481A4FB685D0C170DDF0550D">
    <w:name w:val="0E449CF9481A4FB685D0C170DDF0550D"/>
    <w:rsid w:val="00A576FB"/>
    <w:pPr>
      <w:spacing w:line="278" w:lineRule="auto"/>
    </w:pPr>
    <w:rPr>
      <w:kern w:val="2"/>
      <w:sz w:val="24"/>
      <w:szCs w:val="24"/>
      <w14:ligatures w14:val="standardContextual"/>
    </w:rPr>
  </w:style>
  <w:style w:type="paragraph" w:customStyle="1" w:styleId="41E0F5391C9C4AABB2CF67F33AAC503E">
    <w:name w:val="41E0F5391C9C4AABB2CF67F33AAC503E"/>
    <w:rsid w:val="00A576FB"/>
    <w:pPr>
      <w:spacing w:line="278" w:lineRule="auto"/>
    </w:pPr>
    <w:rPr>
      <w:kern w:val="2"/>
      <w:sz w:val="24"/>
      <w:szCs w:val="24"/>
      <w14:ligatures w14:val="standardContextual"/>
    </w:rPr>
  </w:style>
  <w:style w:type="paragraph" w:customStyle="1" w:styleId="8C21998B56244E2AAF5B4E643A8B98EC">
    <w:name w:val="8C21998B56244E2AAF5B4E643A8B98EC"/>
    <w:rsid w:val="00A576FB"/>
    <w:pPr>
      <w:spacing w:line="278" w:lineRule="auto"/>
    </w:pPr>
    <w:rPr>
      <w:kern w:val="2"/>
      <w:sz w:val="24"/>
      <w:szCs w:val="24"/>
      <w14:ligatures w14:val="standardContextual"/>
    </w:rPr>
  </w:style>
  <w:style w:type="paragraph" w:customStyle="1" w:styleId="7F057F7DC9AD4DEA928A9CA37B8FB38C">
    <w:name w:val="7F057F7DC9AD4DEA928A9CA37B8FB38C"/>
    <w:rsid w:val="00A576FB"/>
    <w:pPr>
      <w:spacing w:line="278" w:lineRule="auto"/>
    </w:pPr>
    <w:rPr>
      <w:kern w:val="2"/>
      <w:sz w:val="24"/>
      <w:szCs w:val="24"/>
      <w14:ligatures w14:val="standardContextual"/>
    </w:rPr>
  </w:style>
  <w:style w:type="paragraph" w:customStyle="1" w:styleId="F3381E1756BB4122A0EE9E22B1BAF3ED">
    <w:name w:val="F3381E1756BB4122A0EE9E22B1BAF3ED"/>
    <w:rsid w:val="00A576FB"/>
    <w:pPr>
      <w:spacing w:line="278" w:lineRule="auto"/>
    </w:pPr>
    <w:rPr>
      <w:kern w:val="2"/>
      <w:sz w:val="24"/>
      <w:szCs w:val="24"/>
      <w14:ligatures w14:val="standardContextual"/>
    </w:rPr>
  </w:style>
  <w:style w:type="paragraph" w:customStyle="1" w:styleId="8C862EEE11284DC388FFC6D646554EB4">
    <w:name w:val="8C862EEE11284DC388FFC6D646554EB4"/>
    <w:rsid w:val="00A576FB"/>
    <w:pPr>
      <w:spacing w:line="278" w:lineRule="auto"/>
    </w:pPr>
    <w:rPr>
      <w:kern w:val="2"/>
      <w:sz w:val="24"/>
      <w:szCs w:val="24"/>
      <w14:ligatures w14:val="standardContextual"/>
    </w:rPr>
  </w:style>
  <w:style w:type="paragraph" w:customStyle="1" w:styleId="B594925D287745A18892565B4B36DB1E">
    <w:name w:val="B594925D287745A18892565B4B36DB1E"/>
    <w:rsid w:val="00A576FB"/>
    <w:pPr>
      <w:spacing w:line="278" w:lineRule="auto"/>
    </w:pPr>
    <w:rPr>
      <w:kern w:val="2"/>
      <w:sz w:val="24"/>
      <w:szCs w:val="24"/>
      <w14:ligatures w14:val="standardContextual"/>
    </w:rPr>
  </w:style>
  <w:style w:type="paragraph" w:customStyle="1" w:styleId="ACFC9E4988B94306894A945F7FBCDD94">
    <w:name w:val="ACFC9E4988B94306894A945F7FBCDD94"/>
    <w:rsid w:val="00A576FB"/>
    <w:pPr>
      <w:spacing w:line="278" w:lineRule="auto"/>
    </w:pPr>
    <w:rPr>
      <w:kern w:val="2"/>
      <w:sz w:val="24"/>
      <w:szCs w:val="24"/>
      <w14:ligatures w14:val="standardContextual"/>
    </w:rPr>
  </w:style>
  <w:style w:type="paragraph" w:customStyle="1" w:styleId="B20920E14406491FA817A5325BB4AC9F">
    <w:name w:val="B20920E14406491FA817A5325BB4AC9F"/>
    <w:rsid w:val="00A576FB"/>
    <w:pPr>
      <w:spacing w:line="278" w:lineRule="auto"/>
    </w:pPr>
    <w:rPr>
      <w:kern w:val="2"/>
      <w:sz w:val="24"/>
      <w:szCs w:val="24"/>
      <w14:ligatures w14:val="standardContextual"/>
    </w:rPr>
  </w:style>
  <w:style w:type="paragraph" w:customStyle="1" w:styleId="EBD5DA83C60D4279BA98C4EDE3718C83">
    <w:name w:val="EBD5DA83C60D4279BA98C4EDE3718C83"/>
    <w:rsid w:val="00A576FB"/>
    <w:pPr>
      <w:spacing w:line="278" w:lineRule="auto"/>
    </w:pPr>
    <w:rPr>
      <w:kern w:val="2"/>
      <w:sz w:val="24"/>
      <w:szCs w:val="24"/>
      <w14:ligatures w14:val="standardContextual"/>
    </w:rPr>
  </w:style>
  <w:style w:type="paragraph" w:customStyle="1" w:styleId="795A33EEC052451D958DA59DE4F82382">
    <w:name w:val="795A33EEC052451D958DA59DE4F82382"/>
    <w:rsid w:val="00A576FB"/>
    <w:pPr>
      <w:spacing w:line="278" w:lineRule="auto"/>
    </w:pPr>
    <w:rPr>
      <w:kern w:val="2"/>
      <w:sz w:val="24"/>
      <w:szCs w:val="24"/>
      <w14:ligatures w14:val="standardContextual"/>
    </w:rPr>
  </w:style>
  <w:style w:type="paragraph" w:customStyle="1" w:styleId="01A3348E090E4AD2B6F23F5C0B0D5232">
    <w:name w:val="01A3348E090E4AD2B6F23F5C0B0D5232"/>
    <w:rsid w:val="00A576FB"/>
    <w:pPr>
      <w:spacing w:line="278" w:lineRule="auto"/>
    </w:pPr>
    <w:rPr>
      <w:kern w:val="2"/>
      <w:sz w:val="24"/>
      <w:szCs w:val="24"/>
      <w14:ligatures w14:val="standardContextual"/>
    </w:rPr>
  </w:style>
  <w:style w:type="paragraph" w:customStyle="1" w:styleId="167DCCFEBDFE48E3B69106C107D421DD">
    <w:name w:val="167DCCFEBDFE48E3B69106C107D421DD"/>
    <w:rsid w:val="00A576FB"/>
    <w:pPr>
      <w:spacing w:line="278" w:lineRule="auto"/>
    </w:pPr>
    <w:rPr>
      <w:kern w:val="2"/>
      <w:sz w:val="24"/>
      <w:szCs w:val="24"/>
      <w14:ligatures w14:val="standardContextual"/>
    </w:rPr>
  </w:style>
  <w:style w:type="paragraph" w:customStyle="1" w:styleId="C2F17B1B1799475EB4377206F5606B47">
    <w:name w:val="C2F17B1B1799475EB4377206F5606B47"/>
    <w:rsid w:val="00A576FB"/>
    <w:pPr>
      <w:spacing w:line="278" w:lineRule="auto"/>
    </w:pPr>
    <w:rPr>
      <w:kern w:val="2"/>
      <w:sz w:val="24"/>
      <w:szCs w:val="24"/>
      <w14:ligatures w14:val="standardContextual"/>
    </w:rPr>
  </w:style>
  <w:style w:type="paragraph" w:customStyle="1" w:styleId="5893F2FA747347409B74E44E866D20B8">
    <w:name w:val="5893F2FA747347409B74E44E866D20B8"/>
    <w:rsid w:val="00A576FB"/>
    <w:pPr>
      <w:spacing w:line="278" w:lineRule="auto"/>
    </w:pPr>
    <w:rPr>
      <w:kern w:val="2"/>
      <w:sz w:val="24"/>
      <w:szCs w:val="24"/>
      <w14:ligatures w14:val="standardContextual"/>
    </w:rPr>
  </w:style>
  <w:style w:type="paragraph" w:customStyle="1" w:styleId="49E08EEC5B844D67BB2AA3020C88A887">
    <w:name w:val="49E08EEC5B844D67BB2AA3020C88A887"/>
    <w:rsid w:val="00A576FB"/>
    <w:pPr>
      <w:spacing w:line="278" w:lineRule="auto"/>
    </w:pPr>
    <w:rPr>
      <w:kern w:val="2"/>
      <w:sz w:val="24"/>
      <w:szCs w:val="24"/>
      <w14:ligatures w14:val="standardContextual"/>
    </w:rPr>
  </w:style>
  <w:style w:type="paragraph" w:customStyle="1" w:styleId="9F7802961FE94810A0450D7D07F599AD">
    <w:name w:val="9F7802961FE94810A0450D7D07F599AD"/>
    <w:rsid w:val="00A576FB"/>
    <w:pPr>
      <w:spacing w:line="278" w:lineRule="auto"/>
    </w:pPr>
    <w:rPr>
      <w:kern w:val="2"/>
      <w:sz w:val="24"/>
      <w:szCs w:val="24"/>
      <w14:ligatures w14:val="standardContextual"/>
    </w:rPr>
  </w:style>
  <w:style w:type="paragraph" w:customStyle="1" w:styleId="0A2A767CE1C5430081AEDBBC7CFE4B95">
    <w:name w:val="0A2A767CE1C5430081AEDBBC7CFE4B95"/>
    <w:rsid w:val="00A576FB"/>
    <w:pPr>
      <w:spacing w:line="278" w:lineRule="auto"/>
    </w:pPr>
    <w:rPr>
      <w:kern w:val="2"/>
      <w:sz w:val="24"/>
      <w:szCs w:val="24"/>
      <w14:ligatures w14:val="standardContextual"/>
    </w:rPr>
  </w:style>
  <w:style w:type="paragraph" w:customStyle="1" w:styleId="B333102973B6475D95847EACF797A7E3">
    <w:name w:val="B333102973B6475D95847EACF797A7E3"/>
    <w:rsid w:val="00A576FB"/>
    <w:pPr>
      <w:spacing w:line="278" w:lineRule="auto"/>
    </w:pPr>
    <w:rPr>
      <w:kern w:val="2"/>
      <w:sz w:val="24"/>
      <w:szCs w:val="24"/>
      <w14:ligatures w14:val="standardContextual"/>
    </w:rPr>
  </w:style>
  <w:style w:type="paragraph" w:customStyle="1" w:styleId="7A853E4161884C21981D19114BB11E14">
    <w:name w:val="7A853E4161884C21981D19114BB11E14"/>
    <w:rsid w:val="00A576FB"/>
    <w:pPr>
      <w:spacing w:line="278" w:lineRule="auto"/>
    </w:pPr>
    <w:rPr>
      <w:kern w:val="2"/>
      <w:sz w:val="24"/>
      <w:szCs w:val="24"/>
      <w14:ligatures w14:val="standardContextual"/>
    </w:rPr>
  </w:style>
  <w:style w:type="paragraph" w:customStyle="1" w:styleId="D70322E9354A45799EACC138D21CC294">
    <w:name w:val="D70322E9354A45799EACC138D21CC294"/>
    <w:rsid w:val="00A576FB"/>
    <w:pPr>
      <w:spacing w:line="278" w:lineRule="auto"/>
    </w:pPr>
    <w:rPr>
      <w:kern w:val="2"/>
      <w:sz w:val="24"/>
      <w:szCs w:val="24"/>
      <w14:ligatures w14:val="standardContextual"/>
    </w:rPr>
  </w:style>
  <w:style w:type="paragraph" w:customStyle="1" w:styleId="26780AE1CEB34BB4879714174EE106FD">
    <w:name w:val="26780AE1CEB34BB4879714174EE106FD"/>
    <w:rsid w:val="00A576FB"/>
    <w:pPr>
      <w:spacing w:line="278" w:lineRule="auto"/>
    </w:pPr>
    <w:rPr>
      <w:kern w:val="2"/>
      <w:sz w:val="24"/>
      <w:szCs w:val="24"/>
      <w14:ligatures w14:val="standardContextual"/>
    </w:rPr>
  </w:style>
  <w:style w:type="paragraph" w:customStyle="1" w:styleId="D6C518FB1E21422CA4BFA48CC1AA5BCD">
    <w:name w:val="D6C518FB1E21422CA4BFA48CC1AA5BCD"/>
    <w:rsid w:val="00A576FB"/>
    <w:pPr>
      <w:spacing w:line="278" w:lineRule="auto"/>
    </w:pPr>
    <w:rPr>
      <w:kern w:val="2"/>
      <w:sz w:val="24"/>
      <w:szCs w:val="24"/>
      <w14:ligatures w14:val="standardContextual"/>
    </w:rPr>
  </w:style>
  <w:style w:type="paragraph" w:customStyle="1" w:styleId="1E165C1A007D45D6AA823BB456709481">
    <w:name w:val="1E165C1A007D45D6AA823BB456709481"/>
    <w:rsid w:val="00A576FB"/>
    <w:pPr>
      <w:spacing w:line="278" w:lineRule="auto"/>
    </w:pPr>
    <w:rPr>
      <w:kern w:val="2"/>
      <w:sz w:val="24"/>
      <w:szCs w:val="24"/>
      <w14:ligatures w14:val="standardContextual"/>
    </w:rPr>
  </w:style>
  <w:style w:type="paragraph" w:customStyle="1" w:styleId="983E45430D584B7D8FFFBA687699440E">
    <w:name w:val="983E45430D584B7D8FFFBA687699440E"/>
    <w:rsid w:val="00A576FB"/>
    <w:pPr>
      <w:spacing w:line="278" w:lineRule="auto"/>
    </w:pPr>
    <w:rPr>
      <w:kern w:val="2"/>
      <w:sz w:val="24"/>
      <w:szCs w:val="24"/>
      <w14:ligatures w14:val="standardContextual"/>
    </w:rPr>
  </w:style>
  <w:style w:type="paragraph" w:customStyle="1" w:styleId="7AB91371FABD4595B14B921E45DE5450">
    <w:name w:val="7AB91371FABD4595B14B921E45DE5450"/>
    <w:rsid w:val="00A576FB"/>
    <w:pPr>
      <w:spacing w:line="278" w:lineRule="auto"/>
    </w:pPr>
    <w:rPr>
      <w:kern w:val="2"/>
      <w:sz w:val="24"/>
      <w:szCs w:val="24"/>
      <w14:ligatures w14:val="standardContextual"/>
    </w:rPr>
  </w:style>
  <w:style w:type="paragraph" w:customStyle="1" w:styleId="A65AACCC7CB745C68CC64502FA007BD8">
    <w:name w:val="A65AACCC7CB745C68CC64502FA007BD8"/>
    <w:rsid w:val="00A576FB"/>
    <w:pPr>
      <w:spacing w:line="278" w:lineRule="auto"/>
    </w:pPr>
    <w:rPr>
      <w:kern w:val="2"/>
      <w:sz w:val="24"/>
      <w:szCs w:val="24"/>
      <w14:ligatures w14:val="standardContextual"/>
    </w:rPr>
  </w:style>
  <w:style w:type="paragraph" w:customStyle="1" w:styleId="C7AE57EC59FB46A5A11E8EB07D64938E">
    <w:name w:val="C7AE57EC59FB46A5A11E8EB07D64938E"/>
    <w:rsid w:val="00A576FB"/>
    <w:pPr>
      <w:spacing w:line="278" w:lineRule="auto"/>
    </w:pPr>
    <w:rPr>
      <w:kern w:val="2"/>
      <w:sz w:val="24"/>
      <w:szCs w:val="24"/>
      <w14:ligatures w14:val="standardContextual"/>
    </w:rPr>
  </w:style>
  <w:style w:type="paragraph" w:customStyle="1" w:styleId="F6C22464B4114EB5AE35BFF2B6253F51">
    <w:name w:val="F6C22464B4114EB5AE35BFF2B6253F51"/>
    <w:rsid w:val="00A576FB"/>
    <w:pPr>
      <w:spacing w:line="278" w:lineRule="auto"/>
    </w:pPr>
    <w:rPr>
      <w:kern w:val="2"/>
      <w:sz w:val="24"/>
      <w:szCs w:val="24"/>
      <w14:ligatures w14:val="standardContextual"/>
    </w:rPr>
  </w:style>
  <w:style w:type="paragraph" w:customStyle="1" w:styleId="DC73D3141D7F45C6AFC0EE69808B815B">
    <w:name w:val="DC73D3141D7F45C6AFC0EE69808B815B"/>
    <w:rsid w:val="00A576FB"/>
    <w:pPr>
      <w:spacing w:line="278" w:lineRule="auto"/>
    </w:pPr>
    <w:rPr>
      <w:kern w:val="2"/>
      <w:sz w:val="24"/>
      <w:szCs w:val="24"/>
      <w14:ligatures w14:val="standardContextual"/>
    </w:rPr>
  </w:style>
  <w:style w:type="paragraph" w:customStyle="1" w:styleId="D3CE3F0E3AF444A2855B7CA8093431A7">
    <w:name w:val="D3CE3F0E3AF444A2855B7CA8093431A7"/>
    <w:rsid w:val="00A576FB"/>
    <w:pPr>
      <w:spacing w:line="278" w:lineRule="auto"/>
    </w:pPr>
    <w:rPr>
      <w:kern w:val="2"/>
      <w:sz w:val="24"/>
      <w:szCs w:val="24"/>
      <w14:ligatures w14:val="standardContextual"/>
    </w:rPr>
  </w:style>
  <w:style w:type="paragraph" w:customStyle="1" w:styleId="49EA401A35BD437B94BEB92E44462911">
    <w:name w:val="49EA401A35BD437B94BEB92E44462911"/>
    <w:rsid w:val="00A576FB"/>
    <w:pPr>
      <w:spacing w:line="278" w:lineRule="auto"/>
    </w:pPr>
    <w:rPr>
      <w:kern w:val="2"/>
      <w:sz w:val="24"/>
      <w:szCs w:val="24"/>
      <w14:ligatures w14:val="standardContextual"/>
    </w:rPr>
  </w:style>
  <w:style w:type="paragraph" w:customStyle="1" w:styleId="3D1F5A17B566479488428291A8669AED">
    <w:name w:val="3D1F5A17B566479488428291A8669AED"/>
    <w:rsid w:val="00A576FB"/>
    <w:pPr>
      <w:spacing w:line="278" w:lineRule="auto"/>
    </w:pPr>
    <w:rPr>
      <w:kern w:val="2"/>
      <w:sz w:val="24"/>
      <w:szCs w:val="24"/>
      <w14:ligatures w14:val="standardContextual"/>
    </w:rPr>
  </w:style>
  <w:style w:type="paragraph" w:customStyle="1" w:styleId="D0B35A21179C4D52BD3F04030BB8302B">
    <w:name w:val="D0B35A21179C4D52BD3F04030BB8302B"/>
    <w:rsid w:val="00A576FB"/>
    <w:pPr>
      <w:spacing w:line="278" w:lineRule="auto"/>
    </w:pPr>
    <w:rPr>
      <w:kern w:val="2"/>
      <w:sz w:val="24"/>
      <w:szCs w:val="24"/>
      <w14:ligatures w14:val="standardContextual"/>
    </w:rPr>
  </w:style>
  <w:style w:type="paragraph" w:customStyle="1" w:styleId="34E9F44E138642C5B8B53533C5EBE0D1">
    <w:name w:val="34E9F44E138642C5B8B53533C5EBE0D1"/>
    <w:rsid w:val="00A576FB"/>
    <w:pPr>
      <w:spacing w:line="278" w:lineRule="auto"/>
    </w:pPr>
    <w:rPr>
      <w:kern w:val="2"/>
      <w:sz w:val="24"/>
      <w:szCs w:val="24"/>
      <w14:ligatures w14:val="standardContextual"/>
    </w:rPr>
  </w:style>
  <w:style w:type="paragraph" w:customStyle="1" w:styleId="40B852A1683E41E0A08549E2D3553BEC">
    <w:name w:val="40B852A1683E41E0A08549E2D3553BEC"/>
    <w:rsid w:val="00A576FB"/>
    <w:pPr>
      <w:spacing w:line="278" w:lineRule="auto"/>
    </w:pPr>
    <w:rPr>
      <w:kern w:val="2"/>
      <w:sz w:val="24"/>
      <w:szCs w:val="24"/>
      <w14:ligatures w14:val="standardContextual"/>
    </w:rPr>
  </w:style>
  <w:style w:type="paragraph" w:customStyle="1" w:styleId="0A89038A5875430FA968EA74DFCD4AEF">
    <w:name w:val="0A89038A5875430FA968EA74DFCD4AEF"/>
    <w:rsid w:val="00A576FB"/>
    <w:pPr>
      <w:spacing w:line="278" w:lineRule="auto"/>
    </w:pPr>
    <w:rPr>
      <w:kern w:val="2"/>
      <w:sz w:val="24"/>
      <w:szCs w:val="24"/>
      <w14:ligatures w14:val="standardContextual"/>
    </w:rPr>
  </w:style>
  <w:style w:type="paragraph" w:customStyle="1" w:styleId="C4B72F1D6F87458A8B29CE8C70E1E353">
    <w:name w:val="C4B72F1D6F87458A8B29CE8C70E1E353"/>
    <w:rsid w:val="00A576FB"/>
    <w:pPr>
      <w:spacing w:line="278" w:lineRule="auto"/>
    </w:pPr>
    <w:rPr>
      <w:kern w:val="2"/>
      <w:sz w:val="24"/>
      <w:szCs w:val="24"/>
      <w14:ligatures w14:val="standardContextual"/>
    </w:rPr>
  </w:style>
  <w:style w:type="paragraph" w:customStyle="1" w:styleId="B3503CC611804E05AE265BD3195A7FFB">
    <w:name w:val="B3503CC611804E05AE265BD3195A7FFB"/>
    <w:rsid w:val="00A576FB"/>
    <w:pPr>
      <w:spacing w:line="278" w:lineRule="auto"/>
    </w:pPr>
    <w:rPr>
      <w:kern w:val="2"/>
      <w:sz w:val="24"/>
      <w:szCs w:val="24"/>
      <w14:ligatures w14:val="standardContextual"/>
    </w:rPr>
  </w:style>
  <w:style w:type="paragraph" w:customStyle="1" w:styleId="A99748E5EC9E4899A24100F34C348BC8">
    <w:name w:val="A99748E5EC9E4899A24100F34C348BC8"/>
    <w:rsid w:val="00A576FB"/>
    <w:pPr>
      <w:spacing w:line="278" w:lineRule="auto"/>
    </w:pPr>
    <w:rPr>
      <w:kern w:val="2"/>
      <w:sz w:val="24"/>
      <w:szCs w:val="24"/>
      <w14:ligatures w14:val="standardContextual"/>
    </w:rPr>
  </w:style>
  <w:style w:type="paragraph" w:customStyle="1" w:styleId="4777724132FA4F72B2B02A600EABEC65">
    <w:name w:val="4777724132FA4F72B2B02A600EABEC65"/>
    <w:rsid w:val="00A576FB"/>
    <w:pPr>
      <w:spacing w:line="278" w:lineRule="auto"/>
    </w:pPr>
    <w:rPr>
      <w:kern w:val="2"/>
      <w:sz w:val="24"/>
      <w:szCs w:val="24"/>
      <w14:ligatures w14:val="standardContextual"/>
    </w:rPr>
  </w:style>
  <w:style w:type="paragraph" w:customStyle="1" w:styleId="6144A52BD1F44FDCAC4BBA0D57173700">
    <w:name w:val="6144A52BD1F44FDCAC4BBA0D57173700"/>
    <w:rsid w:val="00A576FB"/>
    <w:pPr>
      <w:spacing w:line="278" w:lineRule="auto"/>
    </w:pPr>
    <w:rPr>
      <w:kern w:val="2"/>
      <w:sz w:val="24"/>
      <w:szCs w:val="24"/>
      <w14:ligatures w14:val="standardContextual"/>
    </w:rPr>
  </w:style>
  <w:style w:type="paragraph" w:customStyle="1" w:styleId="A0111E4C74894254B7C9FAF280833F0F">
    <w:name w:val="A0111E4C74894254B7C9FAF280833F0F"/>
    <w:rsid w:val="00A576FB"/>
    <w:pPr>
      <w:spacing w:line="278" w:lineRule="auto"/>
    </w:pPr>
    <w:rPr>
      <w:kern w:val="2"/>
      <w:sz w:val="24"/>
      <w:szCs w:val="24"/>
      <w14:ligatures w14:val="standardContextual"/>
    </w:rPr>
  </w:style>
  <w:style w:type="paragraph" w:customStyle="1" w:styleId="F78320C1995340D388C890C19A4E27D6">
    <w:name w:val="F78320C1995340D388C890C19A4E27D6"/>
    <w:rsid w:val="00A576FB"/>
    <w:pPr>
      <w:spacing w:line="278" w:lineRule="auto"/>
    </w:pPr>
    <w:rPr>
      <w:kern w:val="2"/>
      <w:sz w:val="24"/>
      <w:szCs w:val="24"/>
      <w14:ligatures w14:val="standardContextual"/>
    </w:rPr>
  </w:style>
  <w:style w:type="paragraph" w:customStyle="1" w:styleId="CCF7F28D0C4042B6B8CC4DAE2E4845F4">
    <w:name w:val="CCF7F28D0C4042B6B8CC4DAE2E4845F4"/>
    <w:rsid w:val="00A576FB"/>
    <w:pPr>
      <w:spacing w:line="278" w:lineRule="auto"/>
    </w:pPr>
    <w:rPr>
      <w:kern w:val="2"/>
      <w:sz w:val="24"/>
      <w:szCs w:val="24"/>
      <w14:ligatures w14:val="standardContextual"/>
    </w:rPr>
  </w:style>
  <w:style w:type="paragraph" w:customStyle="1" w:styleId="0FC686AB890942909B39E0F0D3D10FC4">
    <w:name w:val="0FC686AB890942909B39E0F0D3D10FC4"/>
    <w:rsid w:val="00A576FB"/>
    <w:pPr>
      <w:spacing w:line="278" w:lineRule="auto"/>
    </w:pPr>
    <w:rPr>
      <w:kern w:val="2"/>
      <w:sz w:val="24"/>
      <w:szCs w:val="24"/>
      <w14:ligatures w14:val="standardContextual"/>
    </w:rPr>
  </w:style>
  <w:style w:type="paragraph" w:customStyle="1" w:styleId="0638717D2EC44F96AD4F8C87D72010B9">
    <w:name w:val="0638717D2EC44F96AD4F8C87D72010B9"/>
    <w:rsid w:val="00A576FB"/>
    <w:pPr>
      <w:spacing w:line="278" w:lineRule="auto"/>
    </w:pPr>
    <w:rPr>
      <w:kern w:val="2"/>
      <w:sz w:val="24"/>
      <w:szCs w:val="24"/>
      <w14:ligatures w14:val="standardContextual"/>
    </w:rPr>
  </w:style>
  <w:style w:type="paragraph" w:customStyle="1" w:styleId="97EA2392B00D4AA7B6B802EDFF997773">
    <w:name w:val="97EA2392B00D4AA7B6B802EDFF997773"/>
    <w:rsid w:val="00A576FB"/>
    <w:pPr>
      <w:spacing w:line="278" w:lineRule="auto"/>
    </w:pPr>
    <w:rPr>
      <w:kern w:val="2"/>
      <w:sz w:val="24"/>
      <w:szCs w:val="24"/>
      <w14:ligatures w14:val="standardContextual"/>
    </w:rPr>
  </w:style>
  <w:style w:type="paragraph" w:customStyle="1" w:styleId="35FF2471FCA0465B87114844385BF5E2">
    <w:name w:val="35FF2471FCA0465B87114844385BF5E2"/>
    <w:rsid w:val="00A576FB"/>
    <w:pPr>
      <w:spacing w:line="278" w:lineRule="auto"/>
    </w:pPr>
    <w:rPr>
      <w:kern w:val="2"/>
      <w:sz w:val="24"/>
      <w:szCs w:val="24"/>
      <w14:ligatures w14:val="standardContextual"/>
    </w:rPr>
  </w:style>
  <w:style w:type="paragraph" w:customStyle="1" w:styleId="C2CE88514870434AB626833259DC42E3">
    <w:name w:val="C2CE88514870434AB626833259DC42E3"/>
    <w:rsid w:val="00A576FB"/>
    <w:pPr>
      <w:spacing w:line="278" w:lineRule="auto"/>
    </w:pPr>
    <w:rPr>
      <w:kern w:val="2"/>
      <w:sz w:val="24"/>
      <w:szCs w:val="24"/>
      <w14:ligatures w14:val="standardContextual"/>
    </w:rPr>
  </w:style>
  <w:style w:type="paragraph" w:customStyle="1" w:styleId="2B918B6233C247DEB8C54B937C75AD55">
    <w:name w:val="2B918B6233C247DEB8C54B937C75AD55"/>
    <w:rsid w:val="00A576FB"/>
    <w:pPr>
      <w:spacing w:line="278" w:lineRule="auto"/>
    </w:pPr>
    <w:rPr>
      <w:kern w:val="2"/>
      <w:sz w:val="24"/>
      <w:szCs w:val="24"/>
      <w14:ligatures w14:val="standardContextual"/>
    </w:rPr>
  </w:style>
  <w:style w:type="paragraph" w:customStyle="1" w:styleId="D5EB5113C70642638A1D007433581EBD">
    <w:name w:val="D5EB5113C70642638A1D007433581EBD"/>
    <w:rsid w:val="00A576FB"/>
    <w:pPr>
      <w:spacing w:line="278" w:lineRule="auto"/>
    </w:pPr>
    <w:rPr>
      <w:kern w:val="2"/>
      <w:sz w:val="24"/>
      <w:szCs w:val="24"/>
      <w14:ligatures w14:val="standardContextual"/>
    </w:rPr>
  </w:style>
  <w:style w:type="paragraph" w:customStyle="1" w:styleId="7282F123D31F4624BA5D264A3CD45947">
    <w:name w:val="7282F123D31F4624BA5D264A3CD45947"/>
    <w:rsid w:val="00A576FB"/>
    <w:pPr>
      <w:spacing w:line="278" w:lineRule="auto"/>
    </w:pPr>
    <w:rPr>
      <w:kern w:val="2"/>
      <w:sz w:val="24"/>
      <w:szCs w:val="24"/>
      <w14:ligatures w14:val="standardContextual"/>
    </w:rPr>
  </w:style>
  <w:style w:type="paragraph" w:customStyle="1" w:styleId="C77A7E3F1D47421BA58EE58043DF2616">
    <w:name w:val="C77A7E3F1D47421BA58EE58043DF2616"/>
    <w:rsid w:val="00A576FB"/>
    <w:pPr>
      <w:spacing w:line="278" w:lineRule="auto"/>
    </w:pPr>
    <w:rPr>
      <w:kern w:val="2"/>
      <w:sz w:val="24"/>
      <w:szCs w:val="24"/>
      <w14:ligatures w14:val="standardContextual"/>
    </w:rPr>
  </w:style>
  <w:style w:type="paragraph" w:customStyle="1" w:styleId="C3CA3FF3588B49EDB353AC8A29032BCB">
    <w:name w:val="C3CA3FF3588B49EDB353AC8A29032BCB"/>
    <w:rsid w:val="00A576FB"/>
    <w:pPr>
      <w:spacing w:line="278" w:lineRule="auto"/>
    </w:pPr>
    <w:rPr>
      <w:kern w:val="2"/>
      <w:sz w:val="24"/>
      <w:szCs w:val="24"/>
      <w14:ligatures w14:val="standardContextual"/>
    </w:rPr>
  </w:style>
  <w:style w:type="paragraph" w:customStyle="1" w:styleId="9AC80F60C44C44EFBA4DF9A762E9D527">
    <w:name w:val="9AC80F60C44C44EFBA4DF9A762E9D527"/>
    <w:rsid w:val="00A576FB"/>
    <w:pPr>
      <w:spacing w:line="278" w:lineRule="auto"/>
    </w:pPr>
    <w:rPr>
      <w:kern w:val="2"/>
      <w:sz w:val="24"/>
      <w:szCs w:val="24"/>
      <w14:ligatures w14:val="standardContextual"/>
    </w:rPr>
  </w:style>
  <w:style w:type="paragraph" w:customStyle="1" w:styleId="10EFC0202C864E40A76667FAC876B787">
    <w:name w:val="10EFC0202C864E40A76667FAC876B787"/>
    <w:rsid w:val="00A576FB"/>
    <w:pPr>
      <w:spacing w:line="278" w:lineRule="auto"/>
    </w:pPr>
    <w:rPr>
      <w:kern w:val="2"/>
      <w:sz w:val="24"/>
      <w:szCs w:val="24"/>
      <w14:ligatures w14:val="standardContextual"/>
    </w:rPr>
  </w:style>
  <w:style w:type="paragraph" w:customStyle="1" w:styleId="84962AB428694619B676B33509E43D93">
    <w:name w:val="84962AB428694619B676B33509E43D93"/>
    <w:rsid w:val="00A576FB"/>
    <w:pPr>
      <w:spacing w:line="278" w:lineRule="auto"/>
    </w:pPr>
    <w:rPr>
      <w:kern w:val="2"/>
      <w:sz w:val="24"/>
      <w:szCs w:val="24"/>
      <w14:ligatures w14:val="standardContextual"/>
    </w:rPr>
  </w:style>
  <w:style w:type="paragraph" w:customStyle="1" w:styleId="C0C26B40F7704702A8EF414CF4026C58">
    <w:name w:val="C0C26B40F7704702A8EF414CF4026C58"/>
    <w:rsid w:val="00A576FB"/>
    <w:pPr>
      <w:spacing w:line="278" w:lineRule="auto"/>
    </w:pPr>
    <w:rPr>
      <w:kern w:val="2"/>
      <w:sz w:val="24"/>
      <w:szCs w:val="24"/>
      <w14:ligatures w14:val="standardContextual"/>
    </w:rPr>
  </w:style>
  <w:style w:type="paragraph" w:customStyle="1" w:styleId="7E91FC5F4C2E4ED588807248F485CE88">
    <w:name w:val="7E91FC5F4C2E4ED588807248F485CE88"/>
    <w:rsid w:val="00A576FB"/>
    <w:pPr>
      <w:spacing w:line="278" w:lineRule="auto"/>
    </w:pPr>
    <w:rPr>
      <w:kern w:val="2"/>
      <w:sz w:val="24"/>
      <w:szCs w:val="24"/>
      <w14:ligatures w14:val="standardContextual"/>
    </w:rPr>
  </w:style>
  <w:style w:type="paragraph" w:customStyle="1" w:styleId="8B21AD4E5E784BBA851E23BCD830CB76">
    <w:name w:val="8B21AD4E5E784BBA851E23BCD830CB76"/>
    <w:rsid w:val="00A576FB"/>
    <w:pPr>
      <w:spacing w:line="278" w:lineRule="auto"/>
    </w:pPr>
    <w:rPr>
      <w:kern w:val="2"/>
      <w:sz w:val="24"/>
      <w:szCs w:val="24"/>
      <w14:ligatures w14:val="standardContextual"/>
    </w:rPr>
  </w:style>
  <w:style w:type="paragraph" w:customStyle="1" w:styleId="63B16CB82257412FBBC3EA0DCD819625">
    <w:name w:val="63B16CB82257412FBBC3EA0DCD819625"/>
    <w:rsid w:val="00A576FB"/>
    <w:pPr>
      <w:spacing w:line="278" w:lineRule="auto"/>
    </w:pPr>
    <w:rPr>
      <w:kern w:val="2"/>
      <w:sz w:val="24"/>
      <w:szCs w:val="24"/>
      <w14:ligatures w14:val="standardContextual"/>
    </w:rPr>
  </w:style>
  <w:style w:type="paragraph" w:customStyle="1" w:styleId="CFC9E375930548F6A7C32B533EAB0348">
    <w:name w:val="CFC9E375930548F6A7C32B533EAB0348"/>
    <w:rsid w:val="00A576FB"/>
    <w:pPr>
      <w:spacing w:line="278" w:lineRule="auto"/>
    </w:pPr>
    <w:rPr>
      <w:kern w:val="2"/>
      <w:sz w:val="24"/>
      <w:szCs w:val="24"/>
      <w14:ligatures w14:val="standardContextual"/>
    </w:rPr>
  </w:style>
  <w:style w:type="paragraph" w:customStyle="1" w:styleId="FA4A20D4905148DD87CDCCA8F4F3FC31">
    <w:name w:val="FA4A20D4905148DD87CDCCA8F4F3FC31"/>
    <w:rsid w:val="00A576FB"/>
    <w:pPr>
      <w:spacing w:line="278" w:lineRule="auto"/>
    </w:pPr>
    <w:rPr>
      <w:kern w:val="2"/>
      <w:sz w:val="24"/>
      <w:szCs w:val="24"/>
      <w14:ligatures w14:val="standardContextual"/>
    </w:rPr>
  </w:style>
  <w:style w:type="paragraph" w:customStyle="1" w:styleId="C1685659F53A43DBAAF9B5B7F66E7B89">
    <w:name w:val="C1685659F53A43DBAAF9B5B7F66E7B89"/>
    <w:rsid w:val="00A576FB"/>
    <w:pPr>
      <w:spacing w:line="278" w:lineRule="auto"/>
    </w:pPr>
    <w:rPr>
      <w:kern w:val="2"/>
      <w:sz w:val="24"/>
      <w:szCs w:val="24"/>
      <w14:ligatures w14:val="standardContextual"/>
    </w:rPr>
  </w:style>
  <w:style w:type="paragraph" w:customStyle="1" w:styleId="ACF70BCDE9E14FAF917046BF99D18DA5">
    <w:name w:val="ACF70BCDE9E14FAF917046BF99D18DA5"/>
    <w:rsid w:val="00A576FB"/>
    <w:pPr>
      <w:spacing w:line="278" w:lineRule="auto"/>
    </w:pPr>
    <w:rPr>
      <w:kern w:val="2"/>
      <w:sz w:val="24"/>
      <w:szCs w:val="24"/>
      <w14:ligatures w14:val="standardContextual"/>
    </w:rPr>
  </w:style>
  <w:style w:type="paragraph" w:customStyle="1" w:styleId="1A6753C9667C4BADA8059FEF8396A0E4">
    <w:name w:val="1A6753C9667C4BADA8059FEF8396A0E4"/>
    <w:rsid w:val="00A576FB"/>
    <w:pPr>
      <w:spacing w:line="278" w:lineRule="auto"/>
    </w:pPr>
    <w:rPr>
      <w:kern w:val="2"/>
      <w:sz w:val="24"/>
      <w:szCs w:val="24"/>
      <w14:ligatures w14:val="standardContextual"/>
    </w:rPr>
  </w:style>
  <w:style w:type="paragraph" w:customStyle="1" w:styleId="C571697825A84E55BCAE62BA15F264E4">
    <w:name w:val="C571697825A84E55BCAE62BA15F264E4"/>
    <w:rsid w:val="00A576FB"/>
    <w:pPr>
      <w:spacing w:line="278" w:lineRule="auto"/>
    </w:pPr>
    <w:rPr>
      <w:kern w:val="2"/>
      <w:sz w:val="24"/>
      <w:szCs w:val="24"/>
      <w14:ligatures w14:val="standardContextual"/>
    </w:rPr>
  </w:style>
  <w:style w:type="paragraph" w:customStyle="1" w:styleId="4E0F665033A34AB9917C19B59B354D19">
    <w:name w:val="4E0F665033A34AB9917C19B59B354D19"/>
    <w:rsid w:val="00A576FB"/>
    <w:pPr>
      <w:spacing w:line="278" w:lineRule="auto"/>
    </w:pPr>
    <w:rPr>
      <w:kern w:val="2"/>
      <w:sz w:val="24"/>
      <w:szCs w:val="24"/>
      <w14:ligatures w14:val="standardContextual"/>
    </w:rPr>
  </w:style>
  <w:style w:type="paragraph" w:customStyle="1" w:styleId="9C55813B9B85447C8EA4ED88E3C2C182">
    <w:name w:val="9C55813B9B85447C8EA4ED88E3C2C182"/>
    <w:rsid w:val="00A576FB"/>
    <w:pPr>
      <w:spacing w:line="278" w:lineRule="auto"/>
    </w:pPr>
    <w:rPr>
      <w:kern w:val="2"/>
      <w:sz w:val="24"/>
      <w:szCs w:val="24"/>
      <w14:ligatures w14:val="standardContextual"/>
    </w:rPr>
  </w:style>
  <w:style w:type="paragraph" w:customStyle="1" w:styleId="D950D627719F4C79A4A321E5E9035CC1">
    <w:name w:val="D950D627719F4C79A4A321E5E9035CC1"/>
    <w:rsid w:val="00A576FB"/>
    <w:pPr>
      <w:spacing w:line="278" w:lineRule="auto"/>
    </w:pPr>
    <w:rPr>
      <w:kern w:val="2"/>
      <w:sz w:val="24"/>
      <w:szCs w:val="24"/>
      <w14:ligatures w14:val="standardContextual"/>
    </w:rPr>
  </w:style>
  <w:style w:type="paragraph" w:customStyle="1" w:styleId="99EA34A572C04A15B21111EABD302E8B">
    <w:name w:val="99EA34A572C04A15B21111EABD302E8B"/>
    <w:rsid w:val="00A576FB"/>
    <w:pPr>
      <w:spacing w:line="278" w:lineRule="auto"/>
    </w:pPr>
    <w:rPr>
      <w:kern w:val="2"/>
      <w:sz w:val="24"/>
      <w:szCs w:val="24"/>
      <w14:ligatures w14:val="standardContextual"/>
    </w:rPr>
  </w:style>
  <w:style w:type="paragraph" w:customStyle="1" w:styleId="4D00F246CA7347109E9F21AFD0D4CCE1">
    <w:name w:val="4D00F246CA7347109E9F21AFD0D4CCE1"/>
    <w:rsid w:val="00A576FB"/>
    <w:pPr>
      <w:spacing w:line="278" w:lineRule="auto"/>
    </w:pPr>
    <w:rPr>
      <w:kern w:val="2"/>
      <w:sz w:val="24"/>
      <w:szCs w:val="24"/>
      <w14:ligatures w14:val="standardContextual"/>
    </w:rPr>
  </w:style>
  <w:style w:type="paragraph" w:customStyle="1" w:styleId="8C483D09284440D598CD0C274056E0AF">
    <w:name w:val="8C483D09284440D598CD0C274056E0AF"/>
    <w:rsid w:val="00A576FB"/>
    <w:pPr>
      <w:spacing w:line="278" w:lineRule="auto"/>
    </w:pPr>
    <w:rPr>
      <w:kern w:val="2"/>
      <w:sz w:val="24"/>
      <w:szCs w:val="24"/>
      <w14:ligatures w14:val="standardContextual"/>
    </w:rPr>
  </w:style>
  <w:style w:type="paragraph" w:customStyle="1" w:styleId="D18EBE5EF30F46EDBFFD01EBA87E585A">
    <w:name w:val="D18EBE5EF30F46EDBFFD01EBA87E585A"/>
    <w:rsid w:val="00A576FB"/>
    <w:pPr>
      <w:spacing w:line="278" w:lineRule="auto"/>
    </w:pPr>
    <w:rPr>
      <w:kern w:val="2"/>
      <w:sz w:val="24"/>
      <w:szCs w:val="24"/>
      <w14:ligatures w14:val="standardContextual"/>
    </w:rPr>
  </w:style>
  <w:style w:type="paragraph" w:customStyle="1" w:styleId="7FD9D610C25C4AA891B5D6D6849D0F31">
    <w:name w:val="7FD9D610C25C4AA891B5D6D6849D0F31"/>
    <w:rsid w:val="00A576FB"/>
    <w:pPr>
      <w:spacing w:line="278" w:lineRule="auto"/>
    </w:pPr>
    <w:rPr>
      <w:kern w:val="2"/>
      <w:sz w:val="24"/>
      <w:szCs w:val="24"/>
      <w14:ligatures w14:val="standardContextual"/>
    </w:rPr>
  </w:style>
  <w:style w:type="paragraph" w:customStyle="1" w:styleId="8D2887EF4D354F718F3392B1930A8335">
    <w:name w:val="8D2887EF4D354F718F3392B1930A8335"/>
    <w:rsid w:val="00A576FB"/>
    <w:pPr>
      <w:spacing w:line="278" w:lineRule="auto"/>
    </w:pPr>
    <w:rPr>
      <w:kern w:val="2"/>
      <w:sz w:val="24"/>
      <w:szCs w:val="24"/>
      <w14:ligatures w14:val="standardContextual"/>
    </w:rPr>
  </w:style>
  <w:style w:type="paragraph" w:customStyle="1" w:styleId="7E3365BC3DDB40A9BCB732852EDF1198">
    <w:name w:val="7E3365BC3DDB40A9BCB732852EDF1198"/>
    <w:rsid w:val="00A576FB"/>
    <w:pPr>
      <w:spacing w:line="278" w:lineRule="auto"/>
    </w:pPr>
    <w:rPr>
      <w:kern w:val="2"/>
      <w:sz w:val="24"/>
      <w:szCs w:val="24"/>
      <w14:ligatures w14:val="standardContextual"/>
    </w:rPr>
  </w:style>
  <w:style w:type="paragraph" w:customStyle="1" w:styleId="4BD25FC2F1B640C5A505F55EAC02EB9F">
    <w:name w:val="4BD25FC2F1B640C5A505F55EAC02EB9F"/>
    <w:rsid w:val="00A576FB"/>
    <w:pPr>
      <w:spacing w:line="278" w:lineRule="auto"/>
    </w:pPr>
    <w:rPr>
      <w:kern w:val="2"/>
      <w:sz w:val="24"/>
      <w:szCs w:val="24"/>
      <w14:ligatures w14:val="standardContextual"/>
    </w:rPr>
  </w:style>
  <w:style w:type="paragraph" w:customStyle="1" w:styleId="7C6BA9FF663944F19566E1F58052D5D6">
    <w:name w:val="7C6BA9FF663944F19566E1F58052D5D6"/>
    <w:rsid w:val="00A576FB"/>
    <w:pPr>
      <w:spacing w:line="278" w:lineRule="auto"/>
    </w:pPr>
    <w:rPr>
      <w:kern w:val="2"/>
      <w:sz w:val="24"/>
      <w:szCs w:val="24"/>
      <w14:ligatures w14:val="standardContextual"/>
    </w:rPr>
  </w:style>
  <w:style w:type="paragraph" w:customStyle="1" w:styleId="D2EE862414F44B64967DA2E987B85AFD">
    <w:name w:val="D2EE862414F44B64967DA2E987B85AFD"/>
    <w:rsid w:val="00A576FB"/>
    <w:pPr>
      <w:spacing w:line="278" w:lineRule="auto"/>
    </w:pPr>
    <w:rPr>
      <w:kern w:val="2"/>
      <w:sz w:val="24"/>
      <w:szCs w:val="24"/>
      <w14:ligatures w14:val="standardContextual"/>
    </w:rPr>
  </w:style>
  <w:style w:type="paragraph" w:customStyle="1" w:styleId="530E7705354046CDAF9DB4E4FA29D3A6">
    <w:name w:val="530E7705354046CDAF9DB4E4FA29D3A6"/>
    <w:rsid w:val="00A576FB"/>
    <w:pPr>
      <w:spacing w:line="278" w:lineRule="auto"/>
    </w:pPr>
    <w:rPr>
      <w:kern w:val="2"/>
      <w:sz w:val="24"/>
      <w:szCs w:val="24"/>
      <w14:ligatures w14:val="standardContextual"/>
    </w:rPr>
  </w:style>
  <w:style w:type="paragraph" w:customStyle="1" w:styleId="F68C2CD674DC42FEA8B863CE95E7173E">
    <w:name w:val="F68C2CD674DC42FEA8B863CE95E7173E"/>
    <w:rsid w:val="00A576FB"/>
    <w:pPr>
      <w:spacing w:line="278" w:lineRule="auto"/>
    </w:pPr>
    <w:rPr>
      <w:kern w:val="2"/>
      <w:sz w:val="24"/>
      <w:szCs w:val="24"/>
      <w14:ligatures w14:val="standardContextual"/>
    </w:rPr>
  </w:style>
  <w:style w:type="paragraph" w:customStyle="1" w:styleId="33D19C3887C44A5DB1F1863CFFC08B59">
    <w:name w:val="33D19C3887C44A5DB1F1863CFFC08B59"/>
    <w:rsid w:val="00A576FB"/>
    <w:pPr>
      <w:spacing w:line="278" w:lineRule="auto"/>
    </w:pPr>
    <w:rPr>
      <w:kern w:val="2"/>
      <w:sz w:val="24"/>
      <w:szCs w:val="24"/>
      <w14:ligatures w14:val="standardContextual"/>
    </w:rPr>
  </w:style>
  <w:style w:type="paragraph" w:customStyle="1" w:styleId="D160D52EEC044FC0A93092F05E2C6BE2">
    <w:name w:val="D160D52EEC044FC0A93092F05E2C6BE2"/>
    <w:rsid w:val="00A576FB"/>
    <w:pPr>
      <w:spacing w:line="278" w:lineRule="auto"/>
    </w:pPr>
    <w:rPr>
      <w:kern w:val="2"/>
      <w:sz w:val="24"/>
      <w:szCs w:val="24"/>
      <w14:ligatures w14:val="standardContextual"/>
    </w:rPr>
  </w:style>
  <w:style w:type="paragraph" w:customStyle="1" w:styleId="0027BAD4CED84ECE8351C6EAAF32304A">
    <w:name w:val="0027BAD4CED84ECE8351C6EAAF32304A"/>
    <w:rsid w:val="00A576FB"/>
    <w:pPr>
      <w:spacing w:line="278" w:lineRule="auto"/>
    </w:pPr>
    <w:rPr>
      <w:kern w:val="2"/>
      <w:sz w:val="24"/>
      <w:szCs w:val="24"/>
      <w14:ligatures w14:val="standardContextual"/>
    </w:rPr>
  </w:style>
  <w:style w:type="paragraph" w:customStyle="1" w:styleId="F2556791C9D6421C8EC23FF1DAE3E962">
    <w:name w:val="F2556791C9D6421C8EC23FF1DAE3E962"/>
    <w:rsid w:val="00A576FB"/>
    <w:pPr>
      <w:spacing w:line="278" w:lineRule="auto"/>
    </w:pPr>
    <w:rPr>
      <w:kern w:val="2"/>
      <w:sz w:val="24"/>
      <w:szCs w:val="24"/>
      <w14:ligatures w14:val="standardContextual"/>
    </w:rPr>
  </w:style>
  <w:style w:type="paragraph" w:customStyle="1" w:styleId="B7E5F520CB904D058E365EF43EDF6555">
    <w:name w:val="B7E5F520CB904D058E365EF43EDF6555"/>
    <w:rsid w:val="00A576FB"/>
    <w:pPr>
      <w:spacing w:line="278" w:lineRule="auto"/>
    </w:pPr>
    <w:rPr>
      <w:kern w:val="2"/>
      <w:sz w:val="24"/>
      <w:szCs w:val="24"/>
      <w14:ligatures w14:val="standardContextual"/>
    </w:rPr>
  </w:style>
  <w:style w:type="paragraph" w:customStyle="1" w:styleId="338786C423444AA5A297E765527D4799">
    <w:name w:val="338786C423444AA5A297E765527D4799"/>
    <w:rsid w:val="00A576FB"/>
    <w:pPr>
      <w:spacing w:line="278" w:lineRule="auto"/>
    </w:pPr>
    <w:rPr>
      <w:kern w:val="2"/>
      <w:sz w:val="24"/>
      <w:szCs w:val="24"/>
      <w14:ligatures w14:val="standardContextual"/>
    </w:rPr>
  </w:style>
  <w:style w:type="paragraph" w:customStyle="1" w:styleId="536401EC3D2646B2868F718DCFE001DE">
    <w:name w:val="536401EC3D2646B2868F718DCFE001DE"/>
    <w:rsid w:val="00A576FB"/>
    <w:pPr>
      <w:spacing w:line="278" w:lineRule="auto"/>
    </w:pPr>
    <w:rPr>
      <w:kern w:val="2"/>
      <w:sz w:val="24"/>
      <w:szCs w:val="24"/>
      <w14:ligatures w14:val="standardContextual"/>
    </w:rPr>
  </w:style>
  <w:style w:type="paragraph" w:customStyle="1" w:styleId="D09284CB5E8B4D9AAFA5F092C7388BF5">
    <w:name w:val="D09284CB5E8B4D9AAFA5F092C7388BF5"/>
    <w:rsid w:val="00A576FB"/>
    <w:pPr>
      <w:spacing w:line="278" w:lineRule="auto"/>
    </w:pPr>
    <w:rPr>
      <w:kern w:val="2"/>
      <w:sz w:val="24"/>
      <w:szCs w:val="24"/>
      <w14:ligatures w14:val="standardContextual"/>
    </w:rPr>
  </w:style>
  <w:style w:type="paragraph" w:customStyle="1" w:styleId="9634ED7C3911441EAD55D1522524E9CA">
    <w:name w:val="9634ED7C3911441EAD55D1522524E9CA"/>
    <w:rsid w:val="00A576FB"/>
    <w:pPr>
      <w:spacing w:line="278" w:lineRule="auto"/>
    </w:pPr>
    <w:rPr>
      <w:kern w:val="2"/>
      <w:sz w:val="24"/>
      <w:szCs w:val="24"/>
      <w14:ligatures w14:val="standardContextual"/>
    </w:rPr>
  </w:style>
  <w:style w:type="paragraph" w:customStyle="1" w:styleId="9BCCBB061DAD4178BE428B10D23D188D">
    <w:name w:val="9BCCBB061DAD4178BE428B10D23D188D"/>
    <w:rsid w:val="00A576FB"/>
    <w:pPr>
      <w:spacing w:line="278" w:lineRule="auto"/>
    </w:pPr>
    <w:rPr>
      <w:kern w:val="2"/>
      <w:sz w:val="24"/>
      <w:szCs w:val="24"/>
      <w14:ligatures w14:val="standardContextual"/>
    </w:rPr>
  </w:style>
  <w:style w:type="paragraph" w:customStyle="1" w:styleId="036A74D08C704C94A6E6478F5053E971">
    <w:name w:val="036A74D08C704C94A6E6478F5053E971"/>
    <w:rsid w:val="00A576FB"/>
    <w:pPr>
      <w:spacing w:line="278" w:lineRule="auto"/>
    </w:pPr>
    <w:rPr>
      <w:kern w:val="2"/>
      <w:sz w:val="24"/>
      <w:szCs w:val="24"/>
      <w14:ligatures w14:val="standardContextual"/>
    </w:rPr>
  </w:style>
  <w:style w:type="paragraph" w:customStyle="1" w:styleId="4193A3A111CF45E89BE8A3E268453B61">
    <w:name w:val="4193A3A111CF45E89BE8A3E268453B61"/>
    <w:rsid w:val="00A576FB"/>
    <w:pPr>
      <w:spacing w:line="278" w:lineRule="auto"/>
    </w:pPr>
    <w:rPr>
      <w:kern w:val="2"/>
      <w:sz w:val="24"/>
      <w:szCs w:val="24"/>
      <w14:ligatures w14:val="standardContextual"/>
    </w:rPr>
  </w:style>
  <w:style w:type="paragraph" w:customStyle="1" w:styleId="811F24201D2D44268A2504C0343E7163">
    <w:name w:val="811F24201D2D44268A2504C0343E7163"/>
    <w:rsid w:val="00A576FB"/>
    <w:pPr>
      <w:spacing w:line="278" w:lineRule="auto"/>
    </w:pPr>
    <w:rPr>
      <w:kern w:val="2"/>
      <w:sz w:val="24"/>
      <w:szCs w:val="24"/>
      <w14:ligatures w14:val="standardContextual"/>
    </w:rPr>
  </w:style>
  <w:style w:type="paragraph" w:customStyle="1" w:styleId="CFA2965920134DBD9514BC35D73FA388">
    <w:name w:val="CFA2965920134DBD9514BC35D73FA388"/>
    <w:rsid w:val="00A576FB"/>
    <w:pPr>
      <w:spacing w:line="278" w:lineRule="auto"/>
    </w:pPr>
    <w:rPr>
      <w:kern w:val="2"/>
      <w:sz w:val="24"/>
      <w:szCs w:val="24"/>
      <w14:ligatures w14:val="standardContextual"/>
    </w:rPr>
  </w:style>
  <w:style w:type="paragraph" w:customStyle="1" w:styleId="BDCFED06A55F4C6EBAFC87EEC28C34C0">
    <w:name w:val="BDCFED06A55F4C6EBAFC87EEC28C34C0"/>
    <w:rsid w:val="00A576FB"/>
    <w:pPr>
      <w:spacing w:line="278" w:lineRule="auto"/>
    </w:pPr>
    <w:rPr>
      <w:kern w:val="2"/>
      <w:sz w:val="24"/>
      <w:szCs w:val="24"/>
      <w14:ligatures w14:val="standardContextual"/>
    </w:rPr>
  </w:style>
  <w:style w:type="paragraph" w:customStyle="1" w:styleId="5B9CE9BBC34B4DE3AB96E1F8740C4712">
    <w:name w:val="5B9CE9BBC34B4DE3AB96E1F8740C4712"/>
    <w:rsid w:val="00A576FB"/>
    <w:pPr>
      <w:spacing w:line="278" w:lineRule="auto"/>
    </w:pPr>
    <w:rPr>
      <w:kern w:val="2"/>
      <w:sz w:val="24"/>
      <w:szCs w:val="24"/>
      <w14:ligatures w14:val="standardContextual"/>
    </w:rPr>
  </w:style>
  <w:style w:type="paragraph" w:customStyle="1" w:styleId="3A9107DE40BB4E858F0A59801482D874">
    <w:name w:val="3A9107DE40BB4E858F0A59801482D874"/>
    <w:rsid w:val="00A576FB"/>
    <w:pPr>
      <w:spacing w:line="278" w:lineRule="auto"/>
    </w:pPr>
    <w:rPr>
      <w:kern w:val="2"/>
      <w:sz w:val="24"/>
      <w:szCs w:val="24"/>
      <w14:ligatures w14:val="standardContextual"/>
    </w:rPr>
  </w:style>
  <w:style w:type="paragraph" w:customStyle="1" w:styleId="E61377D65225481E8785EB07780AE7BC">
    <w:name w:val="E61377D65225481E8785EB07780AE7BC"/>
    <w:rsid w:val="00A576FB"/>
    <w:pPr>
      <w:spacing w:line="278" w:lineRule="auto"/>
    </w:pPr>
    <w:rPr>
      <w:kern w:val="2"/>
      <w:sz w:val="24"/>
      <w:szCs w:val="24"/>
      <w14:ligatures w14:val="standardContextual"/>
    </w:rPr>
  </w:style>
  <w:style w:type="paragraph" w:customStyle="1" w:styleId="ADF883A24C7F412DBF6623EA1343AFCB">
    <w:name w:val="ADF883A24C7F412DBF6623EA1343AFCB"/>
    <w:rsid w:val="00A576FB"/>
    <w:pPr>
      <w:spacing w:line="278" w:lineRule="auto"/>
    </w:pPr>
    <w:rPr>
      <w:kern w:val="2"/>
      <w:sz w:val="24"/>
      <w:szCs w:val="24"/>
      <w14:ligatures w14:val="standardContextual"/>
    </w:rPr>
  </w:style>
  <w:style w:type="paragraph" w:customStyle="1" w:styleId="5B103AD0EE15492596894FDD8B02E012">
    <w:name w:val="5B103AD0EE15492596894FDD8B02E012"/>
    <w:rsid w:val="00A576FB"/>
    <w:pPr>
      <w:spacing w:line="278" w:lineRule="auto"/>
    </w:pPr>
    <w:rPr>
      <w:kern w:val="2"/>
      <w:sz w:val="24"/>
      <w:szCs w:val="24"/>
      <w14:ligatures w14:val="standardContextual"/>
    </w:rPr>
  </w:style>
  <w:style w:type="paragraph" w:customStyle="1" w:styleId="3633AF146D9B46F8A906F22BA8DD88CC">
    <w:name w:val="3633AF146D9B46F8A906F22BA8DD88CC"/>
    <w:rsid w:val="00A576FB"/>
    <w:pPr>
      <w:spacing w:line="278" w:lineRule="auto"/>
    </w:pPr>
    <w:rPr>
      <w:kern w:val="2"/>
      <w:sz w:val="24"/>
      <w:szCs w:val="24"/>
      <w14:ligatures w14:val="standardContextual"/>
    </w:rPr>
  </w:style>
  <w:style w:type="paragraph" w:customStyle="1" w:styleId="26DC3540EC1C44FD981246159D0B4BED">
    <w:name w:val="26DC3540EC1C44FD981246159D0B4BED"/>
    <w:rsid w:val="00A576FB"/>
    <w:pPr>
      <w:spacing w:line="278" w:lineRule="auto"/>
    </w:pPr>
    <w:rPr>
      <w:kern w:val="2"/>
      <w:sz w:val="24"/>
      <w:szCs w:val="24"/>
      <w14:ligatures w14:val="standardContextual"/>
    </w:rPr>
  </w:style>
  <w:style w:type="paragraph" w:customStyle="1" w:styleId="39F9DBC80E8148F595CFCE55A260C71A">
    <w:name w:val="39F9DBC80E8148F595CFCE55A260C71A"/>
    <w:rsid w:val="00A576FB"/>
    <w:pPr>
      <w:spacing w:line="278" w:lineRule="auto"/>
    </w:pPr>
    <w:rPr>
      <w:kern w:val="2"/>
      <w:sz w:val="24"/>
      <w:szCs w:val="24"/>
      <w14:ligatures w14:val="standardContextual"/>
    </w:rPr>
  </w:style>
  <w:style w:type="paragraph" w:customStyle="1" w:styleId="DC30410AF8CF4400AE0BACC6100201B4">
    <w:name w:val="DC30410AF8CF4400AE0BACC6100201B4"/>
    <w:rsid w:val="00A576FB"/>
    <w:pPr>
      <w:spacing w:line="278" w:lineRule="auto"/>
    </w:pPr>
    <w:rPr>
      <w:kern w:val="2"/>
      <w:sz w:val="24"/>
      <w:szCs w:val="24"/>
      <w14:ligatures w14:val="standardContextual"/>
    </w:rPr>
  </w:style>
  <w:style w:type="paragraph" w:customStyle="1" w:styleId="13E5E1DA1F1748A0B6BE2225A438664C">
    <w:name w:val="13E5E1DA1F1748A0B6BE2225A438664C"/>
    <w:rsid w:val="00A576FB"/>
    <w:pPr>
      <w:spacing w:line="278" w:lineRule="auto"/>
    </w:pPr>
    <w:rPr>
      <w:kern w:val="2"/>
      <w:sz w:val="24"/>
      <w:szCs w:val="24"/>
      <w14:ligatures w14:val="standardContextual"/>
    </w:rPr>
  </w:style>
  <w:style w:type="paragraph" w:customStyle="1" w:styleId="EFE5079B3A9B4116B08C930A10F13339">
    <w:name w:val="EFE5079B3A9B4116B08C930A10F13339"/>
    <w:rsid w:val="00A576FB"/>
    <w:pPr>
      <w:spacing w:line="278" w:lineRule="auto"/>
    </w:pPr>
    <w:rPr>
      <w:kern w:val="2"/>
      <w:sz w:val="24"/>
      <w:szCs w:val="24"/>
      <w14:ligatures w14:val="standardContextual"/>
    </w:rPr>
  </w:style>
  <w:style w:type="paragraph" w:customStyle="1" w:styleId="40DD1439E3564AFD842AB18A16BBB4F9">
    <w:name w:val="40DD1439E3564AFD842AB18A16BBB4F9"/>
    <w:rsid w:val="00A576FB"/>
    <w:pPr>
      <w:spacing w:line="278" w:lineRule="auto"/>
    </w:pPr>
    <w:rPr>
      <w:kern w:val="2"/>
      <w:sz w:val="24"/>
      <w:szCs w:val="24"/>
      <w14:ligatures w14:val="standardContextual"/>
    </w:rPr>
  </w:style>
  <w:style w:type="paragraph" w:customStyle="1" w:styleId="92C980C68DAF431884A1AA7F7908BE3D">
    <w:name w:val="92C980C68DAF431884A1AA7F7908BE3D"/>
    <w:rsid w:val="00A576FB"/>
    <w:pPr>
      <w:spacing w:line="278" w:lineRule="auto"/>
    </w:pPr>
    <w:rPr>
      <w:kern w:val="2"/>
      <w:sz w:val="24"/>
      <w:szCs w:val="24"/>
      <w14:ligatures w14:val="standardContextual"/>
    </w:rPr>
  </w:style>
  <w:style w:type="paragraph" w:customStyle="1" w:styleId="CA7C3927C7244DC1945792B52388C15D">
    <w:name w:val="CA7C3927C7244DC1945792B52388C15D"/>
    <w:rsid w:val="00A576FB"/>
    <w:pPr>
      <w:spacing w:line="278" w:lineRule="auto"/>
    </w:pPr>
    <w:rPr>
      <w:kern w:val="2"/>
      <w:sz w:val="24"/>
      <w:szCs w:val="24"/>
      <w14:ligatures w14:val="standardContextual"/>
    </w:rPr>
  </w:style>
  <w:style w:type="paragraph" w:customStyle="1" w:styleId="E6ED00E5548F427DBE084B2238582E9E">
    <w:name w:val="E6ED00E5548F427DBE084B2238582E9E"/>
    <w:rsid w:val="00A576FB"/>
    <w:pPr>
      <w:spacing w:line="278" w:lineRule="auto"/>
    </w:pPr>
    <w:rPr>
      <w:kern w:val="2"/>
      <w:sz w:val="24"/>
      <w:szCs w:val="24"/>
      <w14:ligatures w14:val="standardContextual"/>
    </w:rPr>
  </w:style>
  <w:style w:type="paragraph" w:customStyle="1" w:styleId="9FB51736E83147538796172465F8EBF9">
    <w:name w:val="9FB51736E83147538796172465F8EBF9"/>
    <w:rsid w:val="00A576FB"/>
    <w:pPr>
      <w:spacing w:line="278" w:lineRule="auto"/>
    </w:pPr>
    <w:rPr>
      <w:kern w:val="2"/>
      <w:sz w:val="24"/>
      <w:szCs w:val="24"/>
      <w14:ligatures w14:val="standardContextual"/>
    </w:rPr>
  </w:style>
  <w:style w:type="paragraph" w:customStyle="1" w:styleId="DE247C4AE3EC459D9433FBE2AB2098CC">
    <w:name w:val="DE247C4AE3EC459D9433FBE2AB2098CC"/>
    <w:rsid w:val="00A576FB"/>
    <w:pPr>
      <w:spacing w:line="278" w:lineRule="auto"/>
    </w:pPr>
    <w:rPr>
      <w:kern w:val="2"/>
      <w:sz w:val="24"/>
      <w:szCs w:val="24"/>
      <w14:ligatures w14:val="standardContextual"/>
    </w:rPr>
  </w:style>
  <w:style w:type="paragraph" w:customStyle="1" w:styleId="4166027CA6BB4EE59B813C41041EA346">
    <w:name w:val="4166027CA6BB4EE59B813C41041EA346"/>
    <w:rsid w:val="00A576FB"/>
    <w:pPr>
      <w:spacing w:line="278" w:lineRule="auto"/>
    </w:pPr>
    <w:rPr>
      <w:kern w:val="2"/>
      <w:sz w:val="24"/>
      <w:szCs w:val="24"/>
      <w14:ligatures w14:val="standardContextual"/>
    </w:rPr>
  </w:style>
  <w:style w:type="paragraph" w:customStyle="1" w:styleId="C7A538416CC94A28A442169C0E694306">
    <w:name w:val="C7A538416CC94A28A442169C0E694306"/>
    <w:rsid w:val="00A576FB"/>
    <w:pPr>
      <w:spacing w:line="278" w:lineRule="auto"/>
    </w:pPr>
    <w:rPr>
      <w:kern w:val="2"/>
      <w:sz w:val="24"/>
      <w:szCs w:val="24"/>
      <w14:ligatures w14:val="standardContextual"/>
    </w:rPr>
  </w:style>
  <w:style w:type="paragraph" w:customStyle="1" w:styleId="A563392CDB144743821120185BF69CA7">
    <w:name w:val="A563392CDB144743821120185BF69CA7"/>
    <w:rsid w:val="00A576FB"/>
    <w:pPr>
      <w:spacing w:line="278" w:lineRule="auto"/>
    </w:pPr>
    <w:rPr>
      <w:kern w:val="2"/>
      <w:sz w:val="24"/>
      <w:szCs w:val="24"/>
      <w14:ligatures w14:val="standardContextual"/>
    </w:rPr>
  </w:style>
  <w:style w:type="paragraph" w:customStyle="1" w:styleId="87FC63AAF0A94C24AF1135648FBD3C6C">
    <w:name w:val="87FC63AAF0A94C24AF1135648FBD3C6C"/>
    <w:rsid w:val="00A576FB"/>
    <w:pPr>
      <w:spacing w:line="278" w:lineRule="auto"/>
    </w:pPr>
    <w:rPr>
      <w:kern w:val="2"/>
      <w:sz w:val="24"/>
      <w:szCs w:val="24"/>
      <w14:ligatures w14:val="standardContextual"/>
    </w:rPr>
  </w:style>
  <w:style w:type="paragraph" w:customStyle="1" w:styleId="5D7C860672BA4B85850AAD11024454FB">
    <w:name w:val="5D7C860672BA4B85850AAD11024454FB"/>
    <w:rsid w:val="00A576FB"/>
    <w:pPr>
      <w:spacing w:line="278" w:lineRule="auto"/>
    </w:pPr>
    <w:rPr>
      <w:kern w:val="2"/>
      <w:sz w:val="24"/>
      <w:szCs w:val="24"/>
      <w14:ligatures w14:val="standardContextual"/>
    </w:rPr>
  </w:style>
  <w:style w:type="paragraph" w:customStyle="1" w:styleId="04890ABCB98D478FA50FC75CACD02B4C">
    <w:name w:val="04890ABCB98D478FA50FC75CACD02B4C"/>
    <w:rsid w:val="00A576FB"/>
    <w:pPr>
      <w:spacing w:line="278" w:lineRule="auto"/>
    </w:pPr>
    <w:rPr>
      <w:kern w:val="2"/>
      <w:sz w:val="24"/>
      <w:szCs w:val="24"/>
      <w14:ligatures w14:val="standardContextual"/>
    </w:rPr>
  </w:style>
  <w:style w:type="paragraph" w:customStyle="1" w:styleId="22C3007075E34F3E84039D492B0ECAE1">
    <w:name w:val="22C3007075E34F3E84039D492B0ECAE1"/>
    <w:rsid w:val="00A576FB"/>
    <w:pPr>
      <w:spacing w:line="278" w:lineRule="auto"/>
    </w:pPr>
    <w:rPr>
      <w:kern w:val="2"/>
      <w:sz w:val="24"/>
      <w:szCs w:val="24"/>
      <w14:ligatures w14:val="standardContextual"/>
    </w:rPr>
  </w:style>
  <w:style w:type="paragraph" w:customStyle="1" w:styleId="DD9844056BE34D71BDD593C4BE662475">
    <w:name w:val="DD9844056BE34D71BDD593C4BE662475"/>
    <w:rsid w:val="00A576FB"/>
    <w:pPr>
      <w:spacing w:line="278" w:lineRule="auto"/>
    </w:pPr>
    <w:rPr>
      <w:kern w:val="2"/>
      <w:sz w:val="24"/>
      <w:szCs w:val="24"/>
      <w14:ligatures w14:val="standardContextual"/>
    </w:rPr>
  </w:style>
  <w:style w:type="paragraph" w:customStyle="1" w:styleId="03221A64D294449797D03B36CE11C52C">
    <w:name w:val="03221A64D294449797D03B36CE11C52C"/>
    <w:rsid w:val="00A576FB"/>
    <w:pPr>
      <w:spacing w:line="278" w:lineRule="auto"/>
    </w:pPr>
    <w:rPr>
      <w:kern w:val="2"/>
      <w:sz w:val="24"/>
      <w:szCs w:val="24"/>
      <w14:ligatures w14:val="standardContextual"/>
    </w:rPr>
  </w:style>
  <w:style w:type="paragraph" w:customStyle="1" w:styleId="F3B7FF8B281D478E9BD81F5D9787552E">
    <w:name w:val="F3B7FF8B281D478E9BD81F5D9787552E"/>
    <w:rsid w:val="00A576FB"/>
    <w:pPr>
      <w:spacing w:line="278" w:lineRule="auto"/>
    </w:pPr>
    <w:rPr>
      <w:kern w:val="2"/>
      <w:sz w:val="24"/>
      <w:szCs w:val="24"/>
      <w14:ligatures w14:val="standardContextual"/>
    </w:rPr>
  </w:style>
  <w:style w:type="paragraph" w:customStyle="1" w:styleId="C6F468D72BE545219EE83C97D797C4B4">
    <w:name w:val="C6F468D72BE545219EE83C97D797C4B4"/>
    <w:rsid w:val="00A576FB"/>
    <w:pPr>
      <w:spacing w:line="278" w:lineRule="auto"/>
    </w:pPr>
    <w:rPr>
      <w:kern w:val="2"/>
      <w:sz w:val="24"/>
      <w:szCs w:val="24"/>
      <w14:ligatures w14:val="standardContextual"/>
    </w:rPr>
  </w:style>
  <w:style w:type="paragraph" w:customStyle="1" w:styleId="B55FDD2B0C4F49959013EDA1513FABE4">
    <w:name w:val="B55FDD2B0C4F49959013EDA1513FABE4"/>
    <w:rsid w:val="00A576FB"/>
    <w:pPr>
      <w:spacing w:line="278" w:lineRule="auto"/>
    </w:pPr>
    <w:rPr>
      <w:kern w:val="2"/>
      <w:sz w:val="24"/>
      <w:szCs w:val="24"/>
      <w14:ligatures w14:val="standardContextual"/>
    </w:rPr>
  </w:style>
  <w:style w:type="paragraph" w:customStyle="1" w:styleId="1DAA23D96B9F408DB4A3756380CA9E39">
    <w:name w:val="1DAA23D96B9F408DB4A3756380CA9E39"/>
    <w:rsid w:val="00A576FB"/>
    <w:pPr>
      <w:spacing w:line="278" w:lineRule="auto"/>
    </w:pPr>
    <w:rPr>
      <w:kern w:val="2"/>
      <w:sz w:val="24"/>
      <w:szCs w:val="24"/>
      <w14:ligatures w14:val="standardContextual"/>
    </w:rPr>
  </w:style>
  <w:style w:type="paragraph" w:customStyle="1" w:styleId="46C58CCE2DB04810B2ED89397DB329AC">
    <w:name w:val="46C58CCE2DB04810B2ED89397DB329AC"/>
    <w:rsid w:val="00A576FB"/>
    <w:pPr>
      <w:spacing w:line="278" w:lineRule="auto"/>
    </w:pPr>
    <w:rPr>
      <w:kern w:val="2"/>
      <w:sz w:val="24"/>
      <w:szCs w:val="24"/>
      <w14:ligatures w14:val="standardContextual"/>
    </w:rPr>
  </w:style>
  <w:style w:type="paragraph" w:customStyle="1" w:styleId="9AD14D8E59164ADF9BF0AF3DEA17125E">
    <w:name w:val="9AD14D8E59164ADF9BF0AF3DEA17125E"/>
    <w:rsid w:val="00A576FB"/>
    <w:pPr>
      <w:spacing w:line="278" w:lineRule="auto"/>
    </w:pPr>
    <w:rPr>
      <w:kern w:val="2"/>
      <w:sz w:val="24"/>
      <w:szCs w:val="24"/>
      <w14:ligatures w14:val="standardContextual"/>
    </w:rPr>
  </w:style>
  <w:style w:type="paragraph" w:customStyle="1" w:styleId="E79E62B1A3D44C09BB6C129F072E7913">
    <w:name w:val="E79E62B1A3D44C09BB6C129F072E7913"/>
    <w:rsid w:val="00A576FB"/>
    <w:pPr>
      <w:spacing w:line="278" w:lineRule="auto"/>
    </w:pPr>
    <w:rPr>
      <w:kern w:val="2"/>
      <w:sz w:val="24"/>
      <w:szCs w:val="24"/>
      <w14:ligatures w14:val="standardContextual"/>
    </w:rPr>
  </w:style>
  <w:style w:type="paragraph" w:customStyle="1" w:styleId="D77B5E446EE047E9B3ACBB6654F529FC">
    <w:name w:val="D77B5E446EE047E9B3ACBB6654F529FC"/>
    <w:rsid w:val="00A576FB"/>
    <w:pPr>
      <w:spacing w:line="278" w:lineRule="auto"/>
    </w:pPr>
    <w:rPr>
      <w:kern w:val="2"/>
      <w:sz w:val="24"/>
      <w:szCs w:val="24"/>
      <w14:ligatures w14:val="standardContextual"/>
    </w:rPr>
  </w:style>
  <w:style w:type="paragraph" w:customStyle="1" w:styleId="5583FF4AF0C745C695B067E299FF976D">
    <w:name w:val="5583FF4AF0C745C695B067E299FF976D"/>
    <w:rsid w:val="00A576FB"/>
    <w:pPr>
      <w:spacing w:line="278" w:lineRule="auto"/>
    </w:pPr>
    <w:rPr>
      <w:kern w:val="2"/>
      <w:sz w:val="24"/>
      <w:szCs w:val="24"/>
      <w14:ligatures w14:val="standardContextual"/>
    </w:rPr>
  </w:style>
  <w:style w:type="paragraph" w:customStyle="1" w:styleId="4C7B31552728432BB7438B9D768D0FF3">
    <w:name w:val="4C7B31552728432BB7438B9D768D0FF3"/>
    <w:rsid w:val="00A576FB"/>
    <w:pPr>
      <w:spacing w:line="278" w:lineRule="auto"/>
    </w:pPr>
    <w:rPr>
      <w:kern w:val="2"/>
      <w:sz w:val="24"/>
      <w:szCs w:val="24"/>
      <w14:ligatures w14:val="standardContextual"/>
    </w:rPr>
  </w:style>
  <w:style w:type="paragraph" w:customStyle="1" w:styleId="50B6FAC3704A40DFB722975B7CC97A63">
    <w:name w:val="50B6FAC3704A40DFB722975B7CC97A63"/>
    <w:rsid w:val="00A576FB"/>
    <w:pPr>
      <w:spacing w:line="278" w:lineRule="auto"/>
    </w:pPr>
    <w:rPr>
      <w:kern w:val="2"/>
      <w:sz w:val="24"/>
      <w:szCs w:val="24"/>
      <w14:ligatures w14:val="standardContextual"/>
    </w:rPr>
  </w:style>
  <w:style w:type="paragraph" w:customStyle="1" w:styleId="6FBEB69A0E7F4469A2758CF58C9F1B19">
    <w:name w:val="6FBEB69A0E7F4469A2758CF58C9F1B19"/>
    <w:rsid w:val="00A576FB"/>
    <w:pPr>
      <w:spacing w:line="278" w:lineRule="auto"/>
    </w:pPr>
    <w:rPr>
      <w:kern w:val="2"/>
      <w:sz w:val="24"/>
      <w:szCs w:val="24"/>
      <w14:ligatures w14:val="standardContextual"/>
    </w:rPr>
  </w:style>
  <w:style w:type="paragraph" w:customStyle="1" w:styleId="A83DF7C8209E418CB29C684A88303BEF">
    <w:name w:val="A83DF7C8209E418CB29C684A88303BEF"/>
    <w:rsid w:val="00A576FB"/>
    <w:pPr>
      <w:spacing w:line="278" w:lineRule="auto"/>
    </w:pPr>
    <w:rPr>
      <w:kern w:val="2"/>
      <w:sz w:val="24"/>
      <w:szCs w:val="24"/>
      <w14:ligatures w14:val="standardContextual"/>
    </w:rPr>
  </w:style>
  <w:style w:type="paragraph" w:customStyle="1" w:styleId="8AC9B0A4FED147F5AC99FBA547776433">
    <w:name w:val="8AC9B0A4FED147F5AC99FBA547776433"/>
    <w:rsid w:val="00A576FB"/>
    <w:pPr>
      <w:spacing w:line="278" w:lineRule="auto"/>
    </w:pPr>
    <w:rPr>
      <w:kern w:val="2"/>
      <w:sz w:val="24"/>
      <w:szCs w:val="24"/>
      <w14:ligatures w14:val="standardContextual"/>
    </w:rPr>
  </w:style>
  <w:style w:type="paragraph" w:customStyle="1" w:styleId="956D8E3A94E14293B1D3AFA110ABF6A5">
    <w:name w:val="956D8E3A94E14293B1D3AFA110ABF6A5"/>
    <w:rsid w:val="00A576FB"/>
    <w:pPr>
      <w:spacing w:line="278" w:lineRule="auto"/>
    </w:pPr>
    <w:rPr>
      <w:kern w:val="2"/>
      <w:sz w:val="24"/>
      <w:szCs w:val="24"/>
      <w14:ligatures w14:val="standardContextual"/>
    </w:rPr>
  </w:style>
  <w:style w:type="paragraph" w:customStyle="1" w:styleId="55C502474BF44F1B894B33CF8B558B9B">
    <w:name w:val="55C502474BF44F1B894B33CF8B558B9B"/>
    <w:rsid w:val="00A576FB"/>
    <w:pPr>
      <w:spacing w:line="278" w:lineRule="auto"/>
    </w:pPr>
    <w:rPr>
      <w:kern w:val="2"/>
      <w:sz w:val="24"/>
      <w:szCs w:val="24"/>
      <w14:ligatures w14:val="standardContextual"/>
    </w:rPr>
  </w:style>
  <w:style w:type="paragraph" w:customStyle="1" w:styleId="45A6AD2C1201441B864BBECE799F78EB">
    <w:name w:val="45A6AD2C1201441B864BBECE799F78EB"/>
    <w:rsid w:val="00A576FB"/>
    <w:pPr>
      <w:spacing w:line="278" w:lineRule="auto"/>
    </w:pPr>
    <w:rPr>
      <w:kern w:val="2"/>
      <w:sz w:val="24"/>
      <w:szCs w:val="24"/>
      <w14:ligatures w14:val="standardContextual"/>
    </w:rPr>
  </w:style>
  <w:style w:type="paragraph" w:customStyle="1" w:styleId="A75F704B17964BA59616C05F4583B848">
    <w:name w:val="A75F704B17964BA59616C05F4583B848"/>
    <w:rsid w:val="00A576FB"/>
    <w:pPr>
      <w:spacing w:line="278" w:lineRule="auto"/>
    </w:pPr>
    <w:rPr>
      <w:kern w:val="2"/>
      <w:sz w:val="24"/>
      <w:szCs w:val="24"/>
      <w14:ligatures w14:val="standardContextual"/>
    </w:rPr>
  </w:style>
  <w:style w:type="paragraph" w:customStyle="1" w:styleId="B1662DEF8EED44DFA6F892A3C9AC7ADF">
    <w:name w:val="B1662DEF8EED44DFA6F892A3C9AC7ADF"/>
    <w:rsid w:val="00A576FB"/>
    <w:pPr>
      <w:spacing w:line="278" w:lineRule="auto"/>
    </w:pPr>
    <w:rPr>
      <w:kern w:val="2"/>
      <w:sz w:val="24"/>
      <w:szCs w:val="24"/>
      <w14:ligatures w14:val="standardContextual"/>
    </w:rPr>
  </w:style>
  <w:style w:type="paragraph" w:customStyle="1" w:styleId="9628DC59D91C4BED9D1F71B9F7EDF1F9">
    <w:name w:val="9628DC59D91C4BED9D1F71B9F7EDF1F9"/>
    <w:rsid w:val="00A576FB"/>
    <w:pPr>
      <w:spacing w:line="278" w:lineRule="auto"/>
    </w:pPr>
    <w:rPr>
      <w:kern w:val="2"/>
      <w:sz w:val="24"/>
      <w:szCs w:val="24"/>
      <w14:ligatures w14:val="standardContextual"/>
    </w:rPr>
  </w:style>
  <w:style w:type="paragraph" w:customStyle="1" w:styleId="6898B263E3244F99B4DCD9799B2E3FD4">
    <w:name w:val="6898B263E3244F99B4DCD9799B2E3FD4"/>
    <w:rsid w:val="00A576FB"/>
    <w:pPr>
      <w:spacing w:line="278" w:lineRule="auto"/>
    </w:pPr>
    <w:rPr>
      <w:kern w:val="2"/>
      <w:sz w:val="24"/>
      <w:szCs w:val="24"/>
      <w14:ligatures w14:val="standardContextual"/>
    </w:rPr>
  </w:style>
  <w:style w:type="paragraph" w:customStyle="1" w:styleId="436800EE4CE64145A5C975CBF218D077">
    <w:name w:val="436800EE4CE64145A5C975CBF218D077"/>
    <w:rsid w:val="00A576FB"/>
    <w:pPr>
      <w:spacing w:line="278" w:lineRule="auto"/>
    </w:pPr>
    <w:rPr>
      <w:kern w:val="2"/>
      <w:sz w:val="24"/>
      <w:szCs w:val="24"/>
      <w14:ligatures w14:val="standardContextual"/>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MAPS colors">
      <a:dk1>
        <a:srgbClr val="3C3C3C"/>
      </a:dk1>
      <a:lt1>
        <a:sysClr val="window" lastClr="FFFFFF"/>
      </a:lt1>
      <a:dk2>
        <a:srgbClr val="3C3C3C"/>
      </a:dk2>
      <a:lt2>
        <a:srgbClr val="F2F2F2"/>
      </a:lt2>
      <a:accent1>
        <a:srgbClr val="F9B436"/>
      </a:accent1>
      <a:accent2>
        <a:srgbClr val="0DAB7E"/>
      </a:accent2>
      <a:accent3>
        <a:srgbClr val="099DD7"/>
      </a:accent3>
      <a:accent4>
        <a:srgbClr val="AF5DA0"/>
      </a:accent4>
      <a:accent5>
        <a:srgbClr val="E37915"/>
      </a:accent5>
      <a:accent6>
        <a:srgbClr val="389051"/>
      </a:accent6>
      <a:hlink>
        <a:srgbClr val="0076B1"/>
      </a:hlink>
      <a:folHlink>
        <a:srgbClr val="843587"/>
      </a:folHlink>
    </a:clrScheme>
    <a:fontScheme name="Custom 1">
      <a:majorFont>
        <a:latin typeface="Calibri"/>
        <a:ea typeface=""/>
        <a:cs typeface=""/>
      </a:majorFont>
      <a:minorFont>
        <a:latin typeface="Calibr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mso-contentType ?>
<FormTemplates xmlns="http://schemas.microsoft.com/sharepoint/v3/contenttype/forms">
  <Display>OECDListFormCollapsible</Display>
  <Edit>OECDListFormCollapsible</Edit>
  <New>OECDListFormCollapsible</New>
</FormTemplates>
</file>

<file path=customXml/item2.xml><?xml version="1.0" encoding="utf-8"?>
<b:Sources xmlns:b="http://schemas.openxmlformats.org/officeDocument/2006/bibliography" xmlns="http://schemas.openxmlformats.org/officeDocument/2006/bibliography" SelectedStyle="\APASixthEditionOfficeOnline.xsl" StyleName="APA" Version="6"/>
</file>

<file path=customXml/item3.xml><?xml version="1.0" encoding="utf-8"?>
<?mso-contentType ?>
<CtFieldPriority xmlns="http://www.oecd.org/eshare/projectsentre/CtFieldPriority/" xmlns:i="http://www.w3.org/2001/XMLSchema-instance">
  <PriorityFields xmlns:a="http://schemas.microsoft.com/2003/10/Serialization/Arrays">
    <a:string>Title</a:string>
    <a:string>OECDCountry</a:string>
    <a:string>OECDTopic</a:string>
    <a:string>OECDKeywords</a:string>
  </PriorityFields>
</CtFieldPriority>
</file>

<file path=customXml/item4.xml><?xml version="1.0" encoding="utf-8"?>
<?mso-contentType ?>
<SharedContentType xmlns="Microsoft.SharePoint.Taxonomy.ContentTypeSync" SourceId="27ec883c-a62c-444f-a935-fcddb579e39d" ContentTypeId="0x0101008B4DD370EC31429186F3AD49F0D3098F00D44DBCB9EB4F45278CB5C9765BE52995" PreviousValue="false"/>
</file>

<file path=customXml/item5.xml><?xml version="1.0" encoding="utf-8"?>
<p:properties xmlns:p="http://schemas.microsoft.com/office/2006/metadata/properties" xmlns:xsi="http://www.w3.org/2001/XMLSchema-instance" xmlns:pc="http://schemas.microsoft.com/office/infopath/2007/PartnerControls">
  <documentManagement>
    <OECDPinnedBy xmlns="375c99d1-ca6e-49b5-b969-bc8a239e4ffd">
      <UserInfo>
        <DisplayName/>
        <AccountId xsi:nil="true"/>
        <AccountType/>
      </UserInfo>
    </OECDPinnedBy>
    <OECDYear xmlns="54c4cd27-f286-408f-9ce0-33c1e0f3ab39" xsi:nil="true"/>
    <eSharePWBTaxHTField0 xmlns="c9f238dd-bb73-4aef-a7a5-d644ad823e52">
      <Terms xmlns="http://schemas.microsoft.com/office/infopath/2007/PartnerControls">
        <TermInfo xmlns="http://schemas.microsoft.com/office/infopath/2007/PartnerControls">
          <TermName xmlns="http://schemas.microsoft.com/office/infopath/2007/PartnerControls">(n/a)</TermName>
          <TermId xmlns="http://schemas.microsoft.com/office/infopath/2007/PartnerControls">3adabb5f-45b7-4a20-bdde-219e8d9477af</TermId>
        </TermInfo>
      </Terms>
    </eSharePWBTaxHTField0>
    <OECDSharingStatus xmlns="375c99d1-ca6e-49b5-b969-bc8a239e4ffd" xsi:nil="true"/>
    <OECDMeetingDate xmlns="54c4cd27-f286-408f-9ce0-33c1e0f3ab39" xsi:nil="true"/>
    <eShareHorizProjTaxHTField0 xmlns="18889a2b-0d37-4ff0-afeb-cbbf52875171" xsi:nil="true"/>
    <TaxCatchAll xmlns="ca82dde9-3436-4d3d-bddd-d31447390034">
      <Value>667</Value>
      <Value>3</Value>
    </TaxCatchAll>
    <OECDCommunityDocumentURL xmlns="375c99d1-ca6e-49b5-b969-bc8a239e4ffd" xsi:nil="true"/>
    <OECDMainProject xmlns="375c99d1-ca6e-49b5-b969-bc8a239e4ffd" xsi:nil="true"/>
    <OECDKimStatus xmlns="54c4cd27-f286-408f-9ce0-33c1e0f3ab39">Draft</OECDKimStatus>
    <eShareKeywordsTaxHTField0 xmlns="c9f238dd-bb73-4aef-a7a5-d644ad823e52">
      <Terms xmlns="http://schemas.microsoft.com/office/infopath/2007/PartnerControls"/>
    </eShareKeywordsTaxHTField0>
    <OECDKimBussinessContext xmlns="54c4cd27-f286-408f-9ce0-33c1e0f3ab39" xsi:nil="true"/>
    <OECDCommunityDocumentID xmlns="375c99d1-ca6e-49b5-b969-bc8a239e4ffd" xsi:nil="true"/>
    <a69e193577b6457d9cbf1ed1dc9412b6 xmlns="375c99d1-ca6e-49b5-b969-bc8a239e4ffd" xsi:nil="true"/>
    <eShareCommitteeTaxHTField0 xmlns="c9f238dd-bb73-4aef-a7a5-d644ad823e52">
      <Terms xmlns="http://schemas.microsoft.com/office/infopath/2007/PartnerControls"/>
    </eShareCommitteeTaxHTField0>
    <f8f374b859e54b089b1e0240fadab8ce xmlns="375c99d1-ca6e-49b5-b969-bc8a239e4ffd" xsi:nil="true"/>
    <OECDTagsCache xmlns="375c99d1-ca6e-49b5-b969-bc8a239e4ffd" xsi:nil="true"/>
    <IconOverlay xmlns="http://schemas.microsoft.com/sharepoint/v4" xsi:nil="true"/>
    <OECDExpirationDate xmlns="18889a2b-0d37-4ff0-afeb-cbbf52875171" xsi:nil="true"/>
    <OECDlanguage xmlns="ca82dde9-3436-4d3d-bddd-d31447390034">English</OECDlanguage>
    <OECDAllRelatedUsers xmlns="18889a2b-0d37-4ff0-afeb-cbbf52875171">
      <UserInfo>
        <DisplayName/>
        <AccountId xsi:nil="true"/>
        <AccountType/>
      </UserInfo>
    </OECDAllRelatedUsers>
    <n2117a3aede04346bfdbc41180e059d0 xmlns="18889a2b-0d37-4ff0-afeb-cbbf52875171">
      <Terms xmlns="http://schemas.microsoft.com/office/infopath/2007/PartnerControls"/>
    </n2117a3aede04346bfdbc41180e059d0>
    <OECDProjectMembers xmlns="375c99d1-ca6e-49b5-b969-bc8a239e4ffd">
      <UserInfo>
        <DisplayName>GROOT Jeppe, GOV/MAPS</DisplayName>
        <AccountId>4060</AccountId>
        <AccountType/>
      </UserInfo>
      <UserInfo>
        <DisplayName>DEZIEL Justine, COM/SCO</DisplayName>
        <AccountId>4952</AccountId>
        <AccountType/>
      </UserInfo>
    </OECDProjectMembers>
    <OECDProjectManager xmlns="375c99d1-ca6e-49b5-b969-bc8a239e4ffd">
      <UserInfo>
        <DisplayName/>
        <AccountId>3950</AccountId>
        <AccountType/>
      </UserInfo>
    </OECDProjectManager>
    <eShareCountryTaxHTField0 xmlns="c9f238dd-bb73-4aef-a7a5-d644ad823e52">
      <Terms xmlns="http://schemas.microsoft.com/office/infopath/2007/PartnerControls"/>
    </eShareCountryTaxHTField0>
    <eShareTopicTaxHTField0 xmlns="c9f238dd-bb73-4aef-a7a5-d644ad823e52">
      <Terms xmlns="http://schemas.microsoft.com/office/infopath/2007/PartnerControls">
        <TermInfo xmlns="http://schemas.microsoft.com/office/infopath/2007/PartnerControls">
          <TermName xmlns="http://schemas.microsoft.com/office/infopath/2007/PartnerControls">Government purchasing</TermName>
          <TermId xmlns="http://schemas.microsoft.com/office/infopath/2007/PartnerControls">326860ca-1d19-4c17-ae34-afac09cf4163</TermId>
        </TermInfo>
      </Terms>
    </eShareTopicTaxHTField0>
    <OECDProjectLookup xmlns="375c99d1-ca6e-49b5-b969-bc8a239e4ffd">337</OECDProjectLookup>
    <c8d74dcdd70245de8d5c76809cabe7d6 xmlns="375c99d1-ca6e-49b5-b969-bc8a239e4ffd">
      <Terms xmlns="http://schemas.microsoft.com/office/infopath/2007/PartnerControls"/>
    </c8d74dcdd70245de8d5c76809cabe7d6>
    <OECDKimProvenance xmlns="54c4cd27-f286-408f-9ce0-33c1e0f3ab39" xsi:nil="true"/>
  </documentManagement>
</p:properties>
</file>

<file path=customXml/item6.xml><?xml version="1.0" encoding="utf-8"?>
<ct:contentTypeSchema xmlns:ct="http://schemas.microsoft.com/office/2006/metadata/contentType" xmlns:ma="http://schemas.microsoft.com/office/2006/metadata/properties/metaAttributes" ct:_="" ma:_="" ma:contentTypeName="Working Document" ma:contentTypeID="0x0101008B4DD370EC31429186F3AD49F0D3098F00D44DBCB9EB4F45278CB5C9765BE5299500A4858B360C6A491AA753F8BCA47AA910004595548C1D40504DB009F4AC4214C0BB" ma:contentTypeVersion="203" ma:contentTypeDescription="" ma:contentTypeScope="" ma:versionID="04a5857e5758f4559389ad4143f475e9">
  <xsd:schema xmlns:xsd="http://www.w3.org/2001/XMLSchema" xmlns:xs="http://www.w3.org/2001/XMLSchema" xmlns:p="http://schemas.microsoft.com/office/2006/metadata/properties" xmlns:ns1="54c4cd27-f286-408f-9ce0-33c1e0f3ab39" xmlns:ns2="18889a2b-0d37-4ff0-afeb-cbbf52875171" xmlns:ns3="375c99d1-ca6e-49b5-b969-bc8a239e4ffd" xmlns:ns5="c9f238dd-bb73-4aef-a7a5-d644ad823e52" xmlns:ns6="ca82dde9-3436-4d3d-bddd-d31447390034" xmlns:ns7="http://schemas.microsoft.com/sharepoint/v4" targetNamespace="http://schemas.microsoft.com/office/2006/metadata/properties" ma:root="true" ma:fieldsID="464f302e61ac56e91199b44c54511888" ns1:_="" ns2:_="" ns3:_="" ns5:_="" ns6:_="" ns7:_="">
    <xsd:import namespace="54c4cd27-f286-408f-9ce0-33c1e0f3ab39"/>
    <xsd:import namespace="18889a2b-0d37-4ff0-afeb-cbbf52875171"/>
    <xsd:import namespace="375c99d1-ca6e-49b5-b969-bc8a239e4ffd"/>
    <xsd:import namespace="c9f238dd-bb73-4aef-a7a5-d644ad823e52"/>
    <xsd:import namespace="ca82dde9-3436-4d3d-bddd-d31447390034"/>
    <xsd:import namespace="http://schemas.microsoft.com/sharepoint/v4"/>
    <xsd:element name="properties">
      <xsd:complexType>
        <xsd:sequence>
          <xsd:element name="documentManagement">
            <xsd:complexType>
              <xsd:all>
                <xsd:element ref="ns1:OECDKimStatus" minOccurs="0"/>
                <xsd:element ref="ns1:OECDKimBussinessContext" minOccurs="0"/>
                <xsd:element ref="ns1:OECDKimProvenance" minOccurs="0"/>
                <xsd:element ref="ns2:OECDExpirationDate" minOccurs="0"/>
                <xsd:element ref="ns3:OECDProjectLookup" minOccurs="0"/>
                <xsd:element ref="ns3:OECDProjectManager" minOccurs="0"/>
                <xsd:element ref="ns3:OECDProjectMembers" minOccurs="0"/>
                <xsd:element ref="ns3:OECDMainProject" minOccurs="0"/>
                <xsd:element ref="ns3:OECDPinnedBy" minOccurs="0"/>
                <xsd:element ref="ns5:eShareCountryTaxHTField0" minOccurs="0"/>
                <xsd:element ref="ns5:eShareTopicTaxHTField0" minOccurs="0"/>
                <xsd:element ref="ns5:eShareKeywordsTaxHTField0" minOccurs="0"/>
                <xsd:element ref="ns5:eShareCommitteeTaxHTField0" minOccurs="0"/>
                <xsd:element ref="ns5:eSharePWBTaxHTField0" minOccurs="0"/>
                <xsd:element ref="ns3:Project_x003a_Project_x0020_status" minOccurs="0"/>
                <xsd:element ref="ns6:TaxCatchAll" minOccurs="0"/>
                <xsd:element ref="ns1:OECDMeetingDate" minOccurs="0"/>
                <xsd:element ref="ns3:a69e193577b6457d9cbf1ed1dc9412b6" minOccurs="0"/>
                <xsd:element ref="ns3:f8f374b859e54b089b1e0240fadab8ce" minOccurs="0"/>
                <xsd:element ref="ns7:IconOverlay" minOccurs="0"/>
                <xsd:element ref="ns6:OECDlanguage" minOccurs="0"/>
                <xsd:element ref="ns6:TaxCatchAllLabel" minOccurs="0"/>
                <xsd:element ref="ns2:n2117a3aede04346bfdbc41180e059d0" minOccurs="0"/>
                <xsd:element ref="ns3:c8d74dcdd70245de8d5c76809cabe7d6" minOccurs="0"/>
                <xsd:element ref="ns3:OECDSharingStatus" minOccurs="0"/>
                <xsd:element ref="ns3:OECDCommunityDocumentURL" minOccurs="0"/>
                <xsd:element ref="ns3:OECDCommunityDocumentID" minOccurs="0"/>
                <xsd:element ref="ns2:eShareHorizProjTaxHTField0" minOccurs="0"/>
                <xsd:element ref="ns3:OECDTagsCache" minOccurs="0"/>
                <xsd:element ref="ns2:OECDAllRelatedUsers" minOccurs="0"/>
                <xsd:element ref="ns3:SharedWithUsers" minOccurs="0"/>
                <xsd:element ref="ns1:OECDYea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4c4cd27-f286-408f-9ce0-33c1e0f3ab39" elementFormDefault="qualified">
    <xsd:import namespace="http://schemas.microsoft.com/office/2006/documentManagement/types"/>
    <xsd:import namespace="http://schemas.microsoft.com/office/infopath/2007/PartnerControls"/>
    <xsd:element name="OECDKimStatus" ma:index="3" nillable="true" ma:displayName="Kim status" ma:default="Draft" ma:description="" ma:format="Dropdown" ma:hidden="true" ma:internalName="OECDKimStatus" ma:readOnly="false">
      <xsd:simpleType>
        <xsd:restriction base="dms:Choice">
          <xsd:enumeration value="Draft"/>
          <xsd:enumeration value="Final"/>
        </xsd:restriction>
      </xsd:simpleType>
    </xsd:element>
    <xsd:element name="OECDKimBussinessContext" ma:index="4" nillable="true" ma:displayName="Kim bussiness context" ma:description="" ma:hidden="true" ma:internalName="OECDKimBussinessContext" ma:readOnly="false">
      <xsd:simpleType>
        <xsd:restriction base="dms:Text"/>
      </xsd:simpleType>
    </xsd:element>
    <xsd:element name="OECDKimProvenance" ma:index="5" nillable="true" ma:displayName="Kim provenance" ma:description="" ma:hidden="true" ma:internalName="OECDKimProvenance" ma:readOnly="false">
      <xsd:simpleType>
        <xsd:restriction base="dms:Text">
          <xsd:maxLength value="255"/>
        </xsd:restriction>
      </xsd:simpleType>
    </xsd:element>
    <xsd:element name="OECDMeetingDate" ma:index="27" nillable="true" ma:displayName="Meeting Date" ma:default="" ma:format="DateOnly" ma:hidden="true" ma:internalName="OECDMeetingDate">
      <xsd:simpleType>
        <xsd:restriction base="dms:DateTime"/>
      </xsd:simpleType>
    </xsd:element>
    <xsd:element name="OECDYear" ma:index="46" nillable="true" ma:displayName="Year" ma:description="" ma:internalName="OECDYear"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8889a2b-0d37-4ff0-afeb-cbbf52875171" elementFormDefault="qualified">
    <xsd:import namespace="http://schemas.microsoft.com/office/2006/documentManagement/types"/>
    <xsd:import namespace="http://schemas.microsoft.com/office/infopath/2007/PartnerControls"/>
    <xsd:element name="OECDExpirationDate" ma:index="8" nillable="true" ma:displayName="Highlights" ma:default="" ma:description="" ma:format="DateOnly" ma:indexed="true" ma:internalName="OECDExpirationDate">
      <xsd:simpleType>
        <xsd:restriction base="dms:DateTime"/>
      </xsd:simpleType>
    </xsd:element>
    <xsd:element name="n2117a3aede04346bfdbc41180e059d0" ma:index="36" nillable="true" ma:taxonomy="true" ma:internalName="n2117a3aede04346bfdbc41180e059d0" ma:taxonomyFieldName="OECDHorizontalProjects" ma:displayName="Horizontal project" ma:default="" ma:fieldId="{72117a3a-ede0-4346-bfdb-c41180e059d0}" ma:taxonomyMulti="true" ma:sspId="27ec883c-a62c-444f-a935-fcddb579e39d" ma:termSetId="d3ca0e0e-65f9-44bf-9d98-5271504f6d61" ma:anchorId="00000000-0000-0000-0000-000000000000" ma:open="false" ma:isKeyword="false">
      <xsd:complexType>
        <xsd:sequence>
          <xsd:element ref="pc:Terms" minOccurs="0" maxOccurs="1"/>
        </xsd:sequence>
      </xsd:complexType>
    </xsd:element>
    <xsd:element name="eShareHorizProjTaxHTField0" ma:index="41" nillable="true" ma:displayName="OECDHorizontalProjects_0" ma:description="" ma:hidden="true" ma:internalName="eShareHorizProjTaxHTField0">
      <xsd:simpleType>
        <xsd:restriction base="dms:Note"/>
      </xsd:simpleType>
    </xsd:element>
    <xsd:element name="OECDAllRelatedUsers" ma:index="44" nillable="true" ma:displayName="All related users" ma:description="" ma:hidden="true" ma:internalName="OECDAllRelatedUs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375c99d1-ca6e-49b5-b969-bc8a239e4ffd" elementFormDefault="qualified">
    <xsd:import namespace="http://schemas.microsoft.com/office/2006/documentManagement/types"/>
    <xsd:import namespace="http://schemas.microsoft.com/office/infopath/2007/PartnerControls"/>
    <xsd:element name="OECDProjectLookup" ma:index="9" nillable="true" ma:displayName="Project" ma:description="" ma:hidden="true" ma:indexed="true" ma:list="ad50ee1a-9840-4282-83fb-7014c2e43d44" ma:internalName="OECDProjectLookup" ma:readOnly="false" ma:showField="OECDShortProjectName" ma:web="375c99d1-ca6e-49b5-b969-bc8a239e4ffd">
      <xsd:simpleType>
        <xsd:restriction base="dms:Lookup"/>
      </xsd:simpleType>
    </xsd:element>
    <xsd:element name="OECDProjectManager" ma:index="10" nillable="true" ma:displayName="Project manager" ma:description="" ma:hidden="true" ma:indexed="true" ma:internalName="OECDProjectManage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OECDProjectMembers" ma:index="11" nillable="true" ma:displayName="Project members" ma:description="" ma:hidden="true" ma:internalName="OECDProjectMembers" ma:readOnly="fals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OECDMainProject" ma:index="14" nillable="true" ma:displayName="Main project" ma:description="" ma:hidden="true" ma:indexed="true" ma:list="ad50ee1a-9840-4282-83fb-7014c2e43d44" ma:internalName="OECDMainProject" ma:readOnly="false" ma:showField="OECDShortProjectName">
      <xsd:simpleType>
        <xsd:restriction base="dms:Lookup"/>
      </xsd:simpleType>
    </xsd:element>
    <xsd:element name="OECDPinnedBy" ma:index="15" nillable="true" ma:displayName="Pinned by" ma:description="" ma:hidden="true" ma:internalName="OECDPinnedBy">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Project_x003a_Project_x0020_status" ma:index="23" nillable="true" ma:displayName="Project:Project status" ma:hidden="true" ma:list="ad50ee1a-9840-4282-83fb-7014c2e43d44" ma:internalName="Project_x003A_Project_x0020_status" ma:readOnly="true" ma:showField="OECDProjectStatus" ma:web="375c99d1-ca6e-49b5-b969-bc8a239e4ffd">
      <xsd:simpleType>
        <xsd:restriction base="dms:Lookup"/>
      </xsd:simpleType>
    </xsd:element>
    <xsd:element name="a69e193577b6457d9cbf1ed1dc9412b6" ma:index="28" nillable="true" ma:displayName="Deliverable partners_0" ma:hidden="true" ma:internalName="a69e193577b6457d9cbf1ed1dc9412b6">
      <xsd:simpleType>
        <xsd:restriction base="dms:Note"/>
      </xsd:simpleType>
    </xsd:element>
    <xsd:element name="f8f374b859e54b089b1e0240fadab8ce" ma:index="29" nillable="true" ma:displayName="Deliverable owner_0" ma:hidden="true" ma:internalName="f8f374b859e54b089b1e0240fadab8ce">
      <xsd:simpleType>
        <xsd:restriction base="dms:Note"/>
      </xsd:simpleType>
    </xsd:element>
    <xsd:element name="c8d74dcdd70245de8d5c76809cabe7d6" ma:index="37" nillable="true" ma:taxonomy="true" ma:internalName="c8d74dcdd70245de8d5c76809cabe7d6" ma:taxonomyFieldName="OECDProjectOwnerStructure" ma:displayName="Project owner" ma:readOnly="false" ma:default="" ma:fieldId="c8d74dcd-d702-45de-8d5c-76809cabe7d6" ma:taxonomyMulti="true" ma:sspId="27ec883c-a62c-444f-a935-fcddb579e39d" ma:termSetId="aeec4dcb-19ee-4bc0-941f-681845b568c9" ma:anchorId="00000000-0000-0000-0000-000000000000" ma:open="false" ma:isKeyword="false">
      <xsd:complexType>
        <xsd:sequence>
          <xsd:element ref="pc:Terms" minOccurs="0" maxOccurs="1"/>
        </xsd:sequence>
      </xsd:complexType>
    </xsd:element>
    <xsd:element name="OECDSharingStatus" ma:index="38" nillable="true" ma:displayName="O.N.E Document Sharing Status" ma:description="" ma:hidden="true" ma:internalName="OECDSharingStatus">
      <xsd:simpleType>
        <xsd:restriction base="dms:Text"/>
      </xsd:simpleType>
    </xsd:element>
    <xsd:element name="OECDCommunityDocumentURL" ma:index="39" nillable="true" ma:displayName="O.N.E Community Document URL" ma:description="" ma:hidden="true" ma:internalName="OECDCommunityDocumentURL">
      <xsd:simpleType>
        <xsd:restriction base="dms:Text"/>
      </xsd:simpleType>
    </xsd:element>
    <xsd:element name="OECDCommunityDocumentID" ma:index="40" nillable="true" ma:displayName="O.N.E Community Document ID" ma:decimals="0" ma:description="" ma:hidden="true" ma:internalName="OECDCommunityDocumentID">
      <xsd:simpleType>
        <xsd:restriction base="dms:Number"/>
      </xsd:simpleType>
    </xsd:element>
    <xsd:element name="OECDTagsCache" ma:index="43" nillable="true" ma:displayName="Tags cache" ma:description="" ma:hidden="true" ma:internalName="OECDTagsCache">
      <xsd:simpleType>
        <xsd:restriction base="dms:Note"/>
      </xsd:simpleType>
    </xsd:element>
    <xsd:element name="SharedWithUsers" ma:index="45"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c9f238dd-bb73-4aef-a7a5-d644ad823e52" elementFormDefault="qualified">
    <xsd:import namespace="http://schemas.microsoft.com/office/2006/documentManagement/types"/>
    <xsd:import namespace="http://schemas.microsoft.com/office/infopath/2007/PartnerControls"/>
    <xsd:element name="eShareCountryTaxHTField0" ma:index="18" nillable="true" ma:taxonomy="true" ma:internalName="eShareCountryTaxHTField0" ma:taxonomyFieldName="OECDCountry" ma:displayName="Country" ma:readOnly="false" ma:default="" ma:fieldId="{aa366335-bba6-4f71-86c6-f91b1ae503c2}" ma:taxonomyMulti="true" ma:sspId="27ec883c-a62c-444f-a935-fcddb579e39d" ma:termSetId="e1026e78-e24d-4b33-a8f4-6ff75b8e5ad2" ma:anchorId="00000000-0000-0000-0000-000000000000" ma:open="false" ma:isKeyword="false">
      <xsd:complexType>
        <xsd:sequence>
          <xsd:element ref="pc:Terms" minOccurs="0" maxOccurs="1"/>
        </xsd:sequence>
      </xsd:complexType>
    </xsd:element>
    <xsd:element name="eShareTopicTaxHTField0" ma:index="19" nillable="true" ma:taxonomy="true" ma:internalName="eShareTopicTaxHTField0" ma:taxonomyFieldName="OECDTopic" ma:displayName="Topic" ma:readOnly="false" ma:default="" ma:fieldId="{9b5335f8-765c-484a-86dd-d10580650a95}" ma:taxonomyMulti="true" ma:sspId="27ec883c-a62c-444f-a935-fcddb579e39d" ma:termSetId="d0043ed9-7fdc-4b21-8641-a864cc50d2b2" ma:anchorId="00000000-0000-0000-0000-000000000000" ma:open="false" ma:isKeyword="false">
      <xsd:complexType>
        <xsd:sequence>
          <xsd:element ref="pc:Terms" minOccurs="0" maxOccurs="1"/>
        </xsd:sequence>
      </xsd:complexType>
    </xsd:element>
    <xsd:element name="eShareKeywordsTaxHTField0" ma:index="20" nillable="true" ma:taxonomy="true" ma:internalName="eShareKeywordsTaxHTField0" ma:taxonomyFieldName="OECDKeywords" ma:displayName="Keywords" ma:default="" ma:fieldId="{8a7c3663-990d-467c-b1b8-bb4b775674ad}" ma:taxonomyMulti="true" ma:sspId="27ec883c-a62c-444f-a935-fcddb579e39d" ma:termSetId="f51791ee-8e04-4654-a875-fc747102cd45" ma:anchorId="00000000-0000-0000-0000-000000000000" ma:open="true" ma:isKeyword="false">
      <xsd:complexType>
        <xsd:sequence>
          <xsd:element ref="pc:Terms" minOccurs="0" maxOccurs="1"/>
        </xsd:sequence>
      </xsd:complexType>
    </xsd:element>
    <xsd:element name="eShareCommitteeTaxHTField0" ma:index="21" nillable="true" ma:taxonomy="true" ma:internalName="eShareCommitteeTaxHTField0" ma:taxonomyFieldName="OECDCommittee" ma:displayName="Committee" ma:default="" ma:fieldId="{29494d90-e667-47b5-adc1-d09dfb5832ab}" ma:sspId="27ec883c-a62c-444f-a935-fcddb579e39d" ma:termSetId="87919aae-be42-4481-84cf-2389a5c84ac4" ma:anchorId="00000000-0000-0000-0000-000000000000" ma:open="false" ma:isKeyword="false">
      <xsd:complexType>
        <xsd:sequence>
          <xsd:element ref="pc:Terms" minOccurs="0" maxOccurs="1"/>
        </xsd:sequence>
      </xsd:complexType>
    </xsd:element>
    <xsd:element name="eSharePWBTaxHTField0" ma:index="22" nillable="true" ma:taxonomy="true" ma:internalName="eSharePWBTaxHTField0" ma:taxonomyFieldName="OECDPWB" ma:displayName="PWB" ma:default="" ma:fieldId="{fe327ce1-b783-48aa-9b0b-52ad26d1c9f6}" ma:sspId="27ec883c-a62c-444f-a935-fcddb579e39d" ma:termSetId="7bc7477d-4ef0-4820-a158-bb7b3cda138d"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ca82dde9-3436-4d3d-bddd-d31447390034" elementFormDefault="qualified">
    <xsd:import namespace="http://schemas.microsoft.com/office/2006/documentManagement/types"/>
    <xsd:import namespace="http://schemas.microsoft.com/office/infopath/2007/PartnerControls"/>
    <xsd:element name="TaxCatchAll" ma:index="24" nillable="true" ma:displayName="Taxonomy Catch All Column" ma:hidden="true" ma:list="{9cdd7977-79b7-4810-894a-70722c3ffe22}" ma:internalName="TaxCatchAll" ma:showField="CatchAllData" ma:web="18889a2b-0d37-4ff0-afeb-cbbf52875171">
      <xsd:complexType>
        <xsd:complexContent>
          <xsd:extension base="dms:MultiChoiceLookup">
            <xsd:sequence>
              <xsd:element name="Value" type="dms:Lookup" maxOccurs="unbounded" minOccurs="0" nillable="true"/>
            </xsd:sequence>
          </xsd:extension>
        </xsd:complexContent>
      </xsd:complexType>
    </xsd:element>
    <xsd:element name="OECDlanguage" ma:index="31" nillable="true" ma:displayName="Document language" ma:default="English" ma:description="" ma:format="Dropdown" ma:hidden="true" ma:internalName="OECDlanguage" ma:readOnly="false">
      <xsd:simpleType>
        <xsd:restriction base="dms:Choice">
          <xsd:enumeration value="English"/>
          <xsd:enumeration value="French"/>
        </xsd:restriction>
      </xsd:simpleType>
    </xsd:element>
    <xsd:element name="TaxCatchAllLabel" ma:index="33" nillable="true" ma:displayName="Taxonomy Catch All Column1" ma:hidden="true" ma:list="{9cdd7977-79b7-4810-894a-70722c3ffe22}" ma:internalName="TaxCatchAllLabel" ma:readOnly="true" ma:showField="CatchAllDataLabel" ma:web="18889a2b-0d37-4ff0-afeb-cbbf52875171">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30" nillable="true" ma:displayName="IconOverlay" ma:hidden="true" ma:internalName="IconOverlay">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32" ma:displayName="Content Type"/>
        <xsd:element ref="dc:title" minOccurs="0" maxOccurs="1" ma:index="16"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36371390-7032-4859-9AC4-7BBC08B61F95}">
  <ds:schemaRefs>
    <ds:schemaRef ds:uri="http://schemas.microsoft.com/sharepoint/v3/contenttype/forms"/>
  </ds:schemaRefs>
</ds:datastoreItem>
</file>

<file path=customXml/itemProps2.xml><?xml version="1.0" encoding="utf-8"?>
<ds:datastoreItem xmlns:ds="http://schemas.openxmlformats.org/officeDocument/2006/customXml" ds:itemID="{E4A754ED-94E4-4639-8002-A13ED1A7D922}">
  <ds:schemaRefs>
    <ds:schemaRef ds:uri="http://schemas.openxmlformats.org/officeDocument/2006/bibliography"/>
  </ds:schemaRefs>
</ds:datastoreItem>
</file>

<file path=customXml/itemProps3.xml><?xml version="1.0" encoding="utf-8"?>
<ds:datastoreItem xmlns:ds="http://schemas.openxmlformats.org/officeDocument/2006/customXml" ds:itemID="{572FD92E-624F-492F-B802-29C2E6F9870A}">
  <ds:schemaRefs>
    <ds:schemaRef ds:uri="http://www.oecd.org/eshare/projectsentre/CtFieldPriority/"/>
    <ds:schemaRef ds:uri="http://schemas.microsoft.com/2003/10/Serialization/Arrays"/>
  </ds:schemaRefs>
</ds:datastoreItem>
</file>

<file path=customXml/itemProps4.xml><?xml version="1.0" encoding="utf-8"?>
<ds:datastoreItem xmlns:ds="http://schemas.openxmlformats.org/officeDocument/2006/customXml" ds:itemID="{89E3F589-F629-49FA-8668-3EE64A588349}">
  <ds:schemaRefs>
    <ds:schemaRef ds:uri="Microsoft.SharePoint.Taxonomy.ContentTypeSync"/>
  </ds:schemaRefs>
</ds:datastoreItem>
</file>

<file path=customXml/itemProps5.xml><?xml version="1.0" encoding="utf-8"?>
<ds:datastoreItem xmlns:ds="http://schemas.openxmlformats.org/officeDocument/2006/customXml" ds:itemID="{E9628291-BB07-4F69-87E6-40795074C05B}">
  <ds:schemaRefs>
    <ds:schemaRef ds:uri="ca82dde9-3436-4d3d-bddd-d31447390034"/>
    <ds:schemaRef ds:uri="c9f238dd-bb73-4aef-a7a5-d644ad823e52"/>
    <ds:schemaRef ds:uri="http://purl.org/dc/terms/"/>
    <ds:schemaRef ds:uri="http://schemas.microsoft.com/office/2006/documentManagement/types"/>
    <ds:schemaRef ds:uri="18889a2b-0d37-4ff0-afeb-cbbf52875171"/>
    <ds:schemaRef ds:uri="http://purl.org/dc/elements/1.1/"/>
    <ds:schemaRef ds:uri="http://schemas.microsoft.com/office/infopath/2007/PartnerControls"/>
    <ds:schemaRef ds:uri="http://schemas.microsoft.com/office/2006/metadata/properties"/>
    <ds:schemaRef ds:uri="http://schemas.openxmlformats.org/package/2006/metadata/core-properties"/>
    <ds:schemaRef ds:uri="http://schemas.microsoft.com/sharepoint/v4"/>
    <ds:schemaRef ds:uri="http://www.w3.org/XML/1998/namespace"/>
    <ds:schemaRef ds:uri="375c99d1-ca6e-49b5-b969-bc8a239e4ffd"/>
    <ds:schemaRef ds:uri="54c4cd27-f286-408f-9ce0-33c1e0f3ab39"/>
    <ds:schemaRef ds:uri="http://purl.org/dc/dcmitype/"/>
  </ds:schemaRefs>
</ds:datastoreItem>
</file>

<file path=customXml/itemProps6.xml><?xml version="1.0" encoding="utf-8"?>
<ds:datastoreItem xmlns:ds="http://schemas.openxmlformats.org/officeDocument/2006/customXml" ds:itemID="{7A0564D8-3754-4FE5-975F-398BE7F4D7C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4c4cd27-f286-408f-9ce0-33c1e0f3ab39"/>
    <ds:schemaRef ds:uri="18889a2b-0d37-4ff0-afeb-cbbf52875171"/>
    <ds:schemaRef ds:uri="375c99d1-ca6e-49b5-b969-bc8a239e4ffd"/>
    <ds:schemaRef ds:uri="c9f238dd-bb73-4aef-a7a5-d644ad823e52"/>
    <ds:schemaRef ds:uri="ca82dde9-3436-4d3d-bddd-d31447390034"/>
    <ds:schemaRef ds:uri="http://schemas.microsoft.com/sharepoint/v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Normal.dotm</Template>
  <TotalTime>0</TotalTime>
  <Pages>59</Pages>
  <Words>11018</Words>
  <Characters>71179</Characters>
  <Application>Microsoft Office Word</Application>
  <DocSecurity>0</DocSecurity>
  <Lines>2737</Lines>
  <Paragraphs>1911</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80286</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
  <cp:lastModifiedBy/>
  <cp:revision>1</cp:revision>
  <dcterms:created xsi:type="dcterms:W3CDTF">2025-02-20T16:12:00Z</dcterms:created>
  <dcterms:modified xsi:type="dcterms:W3CDTF">2026-01-15T14:05:00Z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OECDTopic">
    <vt:lpwstr>667;#Government purchasing|326860ca-1d19-4c17-ae34-afac09cf4163</vt:lpwstr>
  </property>
  <property fmtid="{D5CDD505-2E9C-101B-9397-08002B2CF9AE}" pid="3" name="InternalTags">
    <vt:lpwstr/>
  </property>
  <property fmtid="{D5CDD505-2E9C-101B-9397-08002B2CF9AE}" pid="4" name="CampaignTags">
    <vt:lpwstr/>
  </property>
  <property fmtid="{D5CDD505-2E9C-101B-9397-08002B2CF9AE}" pid="5" name="OECDCommittee">
    <vt:lpwstr/>
  </property>
  <property fmtid="{D5CDD505-2E9C-101B-9397-08002B2CF9AE}" pid="6" name="OECDDeliverableOrder">
    <vt:r8>355300</vt:r8>
  </property>
  <property fmtid="{D5CDD505-2E9C-101B-9397-08002B2CF9AE}" pid="7" name="MediaServiceImageTags">
    <vt:lpwstr/>
  </property>
  <property fmtid="{D5CDD505-2E9C-101B-9397-08002B2CF9AE}" pid="8" name="ContentTypeId">
    <vt:lpwstr>0x0101008B4DD370EC31429186F3AD49F0D3098F00D44DBCB9EB4F45278CB5C9765BE5299500A4858B360C6A491AA753F8BCA47AA910004595548C1D40504DB009F4AC4214C0BB</vt:lpwstr>
  </property>
  <property fmtid="{D5CDD505-2E9C-101B-9397-08002B2CF9AE}" pid="9" name="FeatureTags">
    <vt:lpwstr/>
  </property>
  <property fmtid="{D5CDD505-2E9C-101B-9397-08002B2CF9AE}" pid="10" name="LocalizationTags">
    <vt:lpwstr/>
  </property>
  <property fmtid="{D5CDD505-2E9C-101B-9397-08002B2CF9AE}" pid="11" name="OECDPWB">
    <vt:lpwstr>3;#(n/a)|3adabb5f-45b7-4a20-bdde-219e8d9477af</vt:lpwstr>
  </property>
  <property fmtid="{D5CDD505-2E9C-101B-9397-08002B2CF9AE}" pid="12" name="eShareOrganisationTaxHTField0">
    <vt:lpwstr/>
  </property>
  <property fmtid="{D5CDD505-2E9C-101B-9397-08002B2CF9AE}" pid="13" name="OECDKeywords">
    <vt:lpwstr/>
  </property>
  <property fmtid="{D5CDD505-2E9C-101B-9397-08002B2CF9AE}" pid="14" name="OECDHorizontalProjects">
    <vt:lpwstr/>
  </property>
  <property fmtid="{D5CDD505-2E9C-101B-9397-08002B2CF9AE}" pid="15" name="OECDProjectOwnerStructure">
    <vt:lpwstr/>
  </property>
  <property fmtid="{D5CDD505-2E9C-101B-9397-08002B2CF9AE}" pid="16" name="ScenarioTags">
    <vt:lpwstr/>
  </property>
  <property fmtid="{D5CDD505-2E9C-101B-9397-08002B2CF9AE}" pid="17" name="OECDOrganisation">
    <vt:lpwstr/>
  </property>
  <property fmtid="{D5CDD505-2E9C-101B-9397-08002B2CF9AE}" pid="18" name="_docset_NoMedatataSyncRequired">
    <vt:lpwstr>False</vt:lpwstr>
  </property>
  <property fmtid="{D5CDD505-2E9C-101B-9397-08002B2CF9AE}" pid="19" name="OECDCountry">
    <vt:lpwstr/>
  </property>
  <property fmtid="{D5CDD505-2E9C-101B-9397-08002B2CF9AE}" pid="20" name="ClassificationContentMarkingFooterShapeIds">
    <vt:lpwstr>3b629e28,1a04b60a,55dfecb4,448c0172,7e381210,149059f,39fad2f5,32b2faa7,43a959e2,43be9df3,1a053fd0,4e4e7aee,5a41cac2,32bed6db,27e46d90</vt:lpwstr>
  </property>
  <property fmtid="{D5CDD505-2E9C-101B-9397-08002B2CF9AE}" pid="21" name="ClassificationContentMarkingFooterFontProps">
    <vt:lpwstr>#0000ff,10,Arial Narrow</vt:lpwstr>
  </property>
  <property fmtid="{D5CDD505-2E9C-101B-9397-08002B2CF9AE}" pid="22" name="ClassificationContentMarkingFooterText">
    <vt:lpwstr>Unclassified - Non classifié</vt:lpwstr>
  </property>
  <property fmtid="{D5CDD505-2E9C-101B-9397-08002B2CF9AE}" pid="23" name="MSIP_Label_0b2d0c28-e13a-4801-bbf0-29bdaa81743b_Enabled">
    <vt:lpwstr>true</vt:lpwstr>
  </property>
  <property fmtid="{D5CDD505-2E9C-101B-9397-08002B2CF9AE}" pid="24" name="MSIP_Label_0b2d0c28-e13a-4801-bbf0-29bdaa81743b_SetDate">
    <vt:lpwstr>2025-02-21T15:30:27Z</vt:lpwstr>
  </property>
  <property fmtid="{D5CDD505-2E9C-101B-9397-08002B2CF9AE}" pid="25" name="MSIP_Label_0b2d0c28-e13a-4801-bbf0-29bdaa81743b_Method">
    <vt:lpwstr>Privileged</vt:lpwstr>
  </property>
  <property fmtid="{D5CDD505-2E9C-101B-9397-08002B2CF9AE}" pid="26" name="MSIP_Label_0b2d0c28-e13a-4801-bbf0-29bdaa81743b_Name">
    <vt:lpwstr>Unclassified</vt:lpwstr>
  </property>
  <property fmtid="{D5CDD505-2E9C-101B-9397-08002B2CF9AE}" pid="27" name="MSIP_Label_0b2d0c28-e13a-4801-bbf0-29bdaa81743b_SiteId">
    <vt:lpwstr>ac41c7d4-1f61-460d-b0f4-fc925a2b471c</vt:lpwstr>
  </property>
  <property fmtid="{D5CDD505-2E9C-101B-9397-08002B2CF9AE}" pid="28" name="MSIP_Label_0b2d0c28-e13a-4801-bbf0-29bdaa81743b_ActionId">
    <vt:lpwstr>1aa1d33d-47b8-46aa-8b61-d2026976cad8</vt:lpwstr>
  </property>
  <property fmtid="{D5CDD505-2E9C-101B-9397-08002B2CF9AE}" pid="29" name="MSIP_Label_0b2d0c28-e13a-4801-bbf0-29bdaa81743b_ContentBits">
    <vt:lpwstr>2</vt:lpwstr>
  </property>
</Properties>
</file>